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62" r:id="rId7"/>
    <p:sldId id="265" r:id="rId8"/>
    <p:sldId id="275" r:id="rId9"/>
    <p:sldId id="276" r:id="rId10"/>
    <p:sldId id="258" r:id="rId11"/>
    <p:sldId id="277" r:id="rId12"/>
    <p:sldId id="273" r:id="rId13"/>
    <p:sldId id="274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B4A4C8"/>
    <a:srgbClr val="FFD597"/>
    <a:srgbClr val="FFE2B7"/>
    <a:srgbClr val="FFBD5D"/>
    <a:srgbClr val="E0A928"/>
    <a:srgbClr val="FFF0D9"/>
    <a:srgbClr val="CC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05" autoAdjust="0"/>
  </p:normalViewPr>
  <p:slideViewPr>
    <p:cSldViewPr>
      <p:cViewPr varScale="1">
        <p:scale>
          <a:sx n="75" d="100"/>
          <a:sy n="75" d="100"/>
        </p:scale>
        <p:origin x="18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0F6C8B-71CF-48D2-B377-D3EAA4821AA5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B204FE-5EB2-4A02-8B16-85316B6D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0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87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45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364D5-8D52-4E68-A740-DBE6205A5B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9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36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Let’s explore the different elements of the environment where you write and run your Small Basic programs.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You can open and work with </a:t>
            </a:r>
            <a:r>
              <a:rPr lang="en-US" sz="1200" smtClean="0">
                <a:latin typeface="+mn-lt"/>
              </a:rPr>
              <a:t>multiple Editor </a:t>
            </a:r>
            <a:r>
              <a:rPr lang="en-US" sz="1200" dirty="0" smtClean="0">
                <a:latin typeface="+mn-lt"/>
              </a:rPr>
              <a:t>windows at one time.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Editor window that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contains the program you are currently working with is the 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Editor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indent your program code more consistently by highlighting it, right-clicking it, and then clicking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Program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197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You can run your program either by clicking </a:t>
            </a:r>
            <a:r>
              <a:rPr lang="en-US" sz="1200" b="1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Run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on the Toolbar or by pressing F5 on the keyboard.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In the next lesson, you will analyze a program in detail to learn more</a:t>
            </a:r>
            <a:r>
              <a:rPr lang="en-US" sz="1200" kern="1200" baseline="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about it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Code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endParaRPr lang="en-US" sz="1200" kern="1200" dirty="0" smtClean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("Hello, World!")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05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64588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should save your program frequently so that you do not lose your work if the power fails or your computer suddenly shuts down.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("Greetings to All")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117401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1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E693-3821-4C6F-94C1-A9D9B4184AC6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3C0-1503-41F0-ACB6-3CEC177DB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288E-E737-4884-B953-F70AE6B9344E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CD28-DB56-4A62-B2B8-0078F14D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AB2-D613-4471-8D49-22BDD0528E3E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B53D-D021-49E6-9560-BED1EF26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0E7-2C74-457C-B2BB-65F41C87F69B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7923-A4B4-4DC0-9BCC-41EE3FF4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2B45-5E71-429B-BABF-08666D508B21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905E-6F90-43A5-B4E9-A4CB4C92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A970-E7DC-4038-9069-91858D648BDF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0A86-63F7-4A09-A3BB-4FEF6E1CA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5EC0-D7C5-48CF-B776-E6D248544D38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531A-C242-4D36-840F-DB2719B7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ED35-003C-4A58-B1E5-829F85A8243A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5FB8-A7C1-412A-B91E-469A65B2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1C31-4FEF-4A7C-AD58-36F796D68FEE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AFA8-A904-43C3-BBCD-8CA4EFD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F47B-2750-4EC9-9010-ACB665A03744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9D4-991E-476F-8D16-084841D0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D0E9-0297-4C39-A884-53F2147ABE11}" type="datetimeFigureOut">
              <a:rPr lang="en-US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9162-F0EC-429E-B952-23CB5876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60397C0-55EF-4EAC-8889-593472E51D6D}" type="datetimeFigureOut">
              <a:rPr lang="en-US"/>
              <a:pPr>
                <a:defRPr/>
              </a:pPr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EBCE1EC-0DFD-4A1B-8518-0C3C9BCFC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6" descr="innernew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Verdana" pitchFamily="34" charset="0"/>
          <a:ea typeface="+mj-ea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bg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17"/>
          <p:cNvGrpSpPr>
            <a:grpSpLocks/>
          </p:cNvGrpSpPr>
          <p:nvPr/>
        </p:nvGrpSpPr>
        <p:grpSpPr bwMode="auto">
          <a:xfrm>
            <a:off x="762000" y="685800"/>
            <a:ext cx="7772400" cy="1255713"/>
            <a:chOff x="838200" y="1143000"/>
            <a:chExt cx="7772400" cy="1255931"/>
          </a:xfrm>
        </p:grpSpPr>
        <p:sp>
          <p:nvSpPr>
            <p:cNvPr id="7" name="Rounded Rectangle 6"/>
            <p:cNvSpPr/>
            <p:nvPr/>
          </p:nvSpPr>
          <p:spPr>
            <a:xfrm>
              <a:off x="838200" y="1143000"/>
              <a:ext cx="7772400" cy="106698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1371640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600" b="1" dirty="0">
                  <a:latin typeface="+mj-lt"/>
                  <a:cs typeface="Tahoma" pitchFamily="34" charset="0"/>
                </a:rPr>
                <a:t>Microsoft</a:t>
              </a:r>
              <a:r>
                <a:rPr lang="en-US" sz="3600" b="1" dirty="0">
                  <a:latin typeface="+mj-lt"/>
                  <a:cs typeface="Tahoma" pitchFamily="34" charset="0"/>
                </a:rPr>
                <a:t>®</a:t>
              </a:r>
              <a:r>
                <a:rPr lang="fr-FR" sz="3600" b="1" dirty="0">
                  <a:latin typeface="+mj-lt"/>
                  <a:cs typeface="Tahoma" pitchFamily="34" charset="0"/>
                </a:rPr>
                <a:t> Small Basic</a:t>
              </a:r>
              <a:endParaRPr lang="en-US" sz="3600" b="1" dirty="0">
                <a:latin typeface="+mj-lt"/>
                <a:cs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1752706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ahoma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447800" y="1752600"/>
            <a:ext cx="6400800" cy="83820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0">
                <a:schemeClr val="bg1"/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Introduction to Small Basic</a:t>
            </a:r>
            <a:endParaRPr lang="en-US" sz="2800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1200" y="2590800"/>
            <a:ext cx="5334000" cy="658813"/>
          </a:xfrm>
          <a:prstGeom prst="roundRect">
            <a:avLst/>
          </a:prstGeom>
          <a:gradFill>
            <a:gsLst>
              <a:gs pos="0">
                <a:srgbClr val="FFE2B7"/>
              </a:gs>
              <a:gs pos="50000">
                <a:srgbClr val="FFC000"/>
              </a:gs>
            </a:gsLst>
            <a:lin ang="16200000" scaled="1"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205D0B"/>
                </a:solidFill>
              </a:rPr>
              <a:t>Estimated </a:t>
            </a:r>
            <a:r>
              <a:rPr lang="en-US" b="1" dirty="0" smtClean="0">
                <a:solidFill>
                  <a:srgbClr val="205D0B"/>
                </a:solidFill>
              </a:rPr>
              <a:t>time </a:t>
            </a:r>
            <a:r>
              <a:rPr lang="en-US" b="1" dirty="0">
                <a:solidFill>
                  <a:srgbClr val="205D0B"/>
                </a:solidFill>
              </a:rPr>
              <a:t>to </a:t>
            </a:r>
            <a:r>
              <a:rPr lang="en-US" b="1" dirty="0" smtClean="0">
                <a:solidFill>
                  <a:srgbClr val="205D0B"/>
                </a:solidFill>
              </a:rPr>
              <a:t>complete this lesson: 30 minutes</a:t>
            </a:r>
            <a:endParaRPr lang="en-US" dirty="0">
              <a:solidFill>
                <a:srgbClr val="205D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smtClean="0">
                <a:latin typeface="+mj-lt"/>
              </a:rPr>
              <a:t>Show What You Know</a:t>
            </a:r>
            <a:endParaRPr lang="en-US" sz="2400" b="1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" y="838199"/>
            <a:ext cx="8001000" cy="1216938"/>
            <a:chOff x="228600" y="761999"/>
            <a:chExt cx="6400800" cy="1216938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28600" y="761999"/>
              <a:ext cx="6400800" cy="1216938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317500" y="870941"/>
              <a:ext cx="6223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00" b="1" dirty="0" smtClean="0">
                  <a:latin typeface="+mj-lt"/>
                </a:rPr>
                <a:t>Now that you know some facts about Small Basic, you can demonstrate what you’ve learned by completing the challenge on the next slide:</a:t>
              </a:r>
              <a:endParaRPr lang="en-US" sz="2200" b="1" dirty="0">
                <a:latin typeface="+mj-lt"/>
              </a:endParaRPr>
            </a:p>
          </p:txBody>
        </p:sp>
      </p:grpSp>
      <p:pic>
        <p:nvPicPr>
          <p:cNvPr id="13" name="Picture 12" descr="edu_colo3_7393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7505" y="2286000"/>
            <a:ext cx="3581670" cy="3048000"/>
          </a:xfrm>
          <a:prstGeom prst="roundRect">
            <a:avLst>
              <a:gd name="adj" fmla="val 3723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 Challenge </a:t>
            </a:r>
            <a:r>
              <a:rPr lang="en-US" smtClean="0"/>
              <a:t>1.1</a:t>
            </a:r>
            <a:r>
              <a:rPr lang="en-US" smtClean="0"/>
              <a:t>:  </a:t>
            </a:r>
            <a:r>
              <a:rPr lang="en-US" dirty="0" smtClean="0"/>
              <a:t>Create a simple program.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Part A:</a:t>
            </a:r>
          </a:p>
          <a:p>
            <a:pPr marL="0" indent="0">
              <a:buNone/>
            </a:pPr>
            <a:r>
              <a:rPr lang="en-US" sz="2000" dirty="0" smtClean="0"/>
              <a:t>Use your knowledge from this lesson to create a simple program that displays your first and last name.  Use the “Snipping Tool” to screen capture your results.    Paste the screenshot into a word document.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 smtClean="0"/>
              <a:t>Part B: </a:t>
            </a:r>
          </a:p>
          <a:p>
            <a:pPr marL="0" indent="0">
              <a:buNone/>
            </a:pPr>
            <a:r>
              <a:rPr lang="en-US" sz="2000" dirty="0" smtClean="0"/>
              <a:t>Answer the questions below on the word document.  Hand in the assignment to the hand in folder.</a:t>
            </a:r>
            <a:endParaRPr lang="en-CA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3429000"/>
            <a:ext cx="4495800" cy="2590800"/>
          </a:xfrm>
          <a:prstGeom prst="roundRect">
            <a:avLst>
              <a:gd name="adj" fmla="val 1052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 flipH="1">
            <a:off x="3717635" y="3429000"/>
            <a:ext cx="4223327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u="sng" smtClean="0">
                <a:latin typeface="+mn-lt"/>
              </a:rPr>
              <a:t>Questions:</a:t>
            </a:r>
            <a:endParaRPr lang="en-US" sz="2000" u="sng" dirty="0" smtClean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+mn-lt"/>
              </a:rPr>
              <a:t>1.  What is Small Basic?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+mn-lt"/>
              </a:rPr>
              <a:t>2.  Which feature of Small Basic helps you type your program faster?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+mn-lt"/>
              </a:rPr>
              <a:t>3. How do you run your Small Basic program?</a:t>
            </a:r>
          </a:p>
        </p:txBody>
      </p:sp>
    </p:spTree>
    <p:extLst>
      <p:ext uri="{BB962C8B-B14F-4D97-AF65-F5344CB8AC3E}">
        <p14:creationId xmlns:p14="http://schemas.microsoft.com/office/powerpoint/2010/main" val="169634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762000"/>
            <a:ext cx="5410200" cy="762000"/>
            <a:chOff x="304800" y="762000"/>
            <a:chExt cx="54102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762000"/>
              <a:ext cx="5410200" cy="762000"/>
            </a:xfrm>
            <a:prstGeom prst="roundRect">
              <a:avLst>
                <a:gd name="adj" fmla="val 266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914400"/>
              <a:ext cx="5029200" cy="430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+mj-lt"/>
                </a:rPr>
                <a:t>In this lesson, you will </a:t>
              </a:r>
              <a:r>
                <a:rPr lang="en-US" sz="2200" b="1">
                  <a:latin typeface="+mj-lt"/>
                </a:rPr>
                <a:t>learn </a:t>
              </a:r>
              <a:r>
                <a:rPr lang="en-US" sz="2200" b="1" smtClean="0">
                  <a:latin typeface="+mj-lt"/>
                </a:rPr>
                <a:t>how to</a:t>
              </a:r>
              <a:r>
                <a:rPr lang="en-US" sz="2200" b="1" dirty="0" smtClean="0">
                  <a:latin typeface="+mj-lt"/>
                </a:rPr>
                <a:t>: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81000" y="14478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>
                <a:solidFill>
                  <a:schemeClr val="tx1"/>
                </a:solidFill>
              </a:rPr>
              <a:t>Describe Small </a:t>
            </a:r>
            <a:r>
              <a:rPr lang="en-US" sz="2000" dirty="0" smtClean="0">
                <a:solidFill>
                  <a:schemeClr val="tx1"/>
                </a:solidFill>
              </a:rPr>
              <a:t>Basic.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22860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Explore the Small Basic environment.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000" y="31242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Write a Small Basic program.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pic>
        <p:nvPicPr>
          <p:cNvPr id="14" name="Picture 13" descr="edu_sing3_8919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4450" y="1981200"/>
            <a:ext cx="3714750" cy="270163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Introduction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to Small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Basic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48006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Save your program.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9624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smtClean="0">
                <a:solidFill>
                  <a:schemeClr val="tx1"/>
                </a:solidFill>
              </a:rPr>
              <a:t>Use </a:t>
            </a:r>
            <a:r>
              <a:rPr lang="en-US" sz="2000" smtClean="0"/>
              <a:t>IntelliSense® technology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0" grpId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dirty="0" smtClean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What is Small Basic?</a:t>
            </a:r>
            <a:br>
              <a:rPr lang="en-US" sz="2700" b="1" dirty="0" smtClean="0">
                <a:latin typeface="+mj-lt"/>
              </a:rPr>
            </a:br>
            <a:endParaRPr lang="en-US" sz="2700" dirty="0" smtClean="0">
              <a:latin typeface="+mj-lt"/>
            </a:endParaRPr>
          </a:p>
        </p:txBody>
      </p:sp>
      <p:grpSp>
        <p:nvGrpSpPr>
          <p:cNvPr id="15365" name="Group 8"/>
          <p:cNvGrpSpPr>
            <a:grpSpLocks/>
          </p:cNvGrpSpPr>
          <p:nvPr/>
        </p:nvGrpSpPr>
        <p:grpSpPr bwMode="auto">
          <a:xfrm>
            <a:off x="228600" y="1981200"/>
            <a:ext cx="2362200" cy="1104802"/>
            <a:chOff x="152400" y="1981200"/>
            <a:chExt cx="5978013" cy="1295400"/>
          </a:xfrm>
        </p:grpSpPr>
        <p:sp>
          <p:nvSpPr>
            <p:cNvPr id="20" name="Rounded Rectangle 19"/>
            <p:cNvSpPr/>
            <p:nvPr/>
          </p:nvSpPr>
          <p:spPr>
            <a:xfrm>
              <a:off x="152400" y="1981200"/>
              <a:ext cx="5791200" cy="12954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67" name="TextBox 20"/>
            <p:cNvSpPr txBox="1">
              <a:spLocks noChangeArrowheads="1"/>
            </p:cNvSpPr>
            <p:nvPr/>
          </p:nvSpPr>
          <p:spPr bwMode="auto">
            <a:xfrm>
              <a:off x="526027" y="2056967"/>
              <a:ext cx="5604386" cy="86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Small </a:t>
              </a:r>
              <a:r>
                <a:rPr lang="en-US" sz="2000" dirty="0" smtClean="0">
                  <a:latin typeface="+mn-lt"/>
                </a:rPr>
                <a:t>Basic </a:t>
              </a:r>
              <a:r>
                <a:rPr lang="en-US" sz="2000" smtClean="0">
                  <a:latin typeface="+mn-lt"/>
                </a:rPr>
                <a:t>is a programming language…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10" name="Picture 9" descr="Microsoft Small Bas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766662"/>
            <a:ext cx="6248400" cy="4481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8" name="Group 17"/>
          <p:cNvGrpSpPr/>
          <p:nvPr/>
        </p:nvGrpSpPr>
        <p:grpSpPr>
          <a:xfrm>
            <a:off x="228600" y="685800"/>
            <a:ext cx="8686800" cy="914400"/>
            <a:chOff x="3657600" y="4191000"/>
            <a:chExt cx="8686800" cy="9906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3657600" y="4191000"/>
              <a:ext cx="8686800" cy="990600"/>
            </a:xfrm>
            <a:prstGeom prst="roundRect">
              <a:avLst>
                <a:gd name="adj" fmla="val 3974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7" name="TextBox 12"/>
            <p:cNvSpPr txBox="1">
              <a:spLocks noChangeArrowheads="1"/>
            </p:cNvSpPr>
            <p:nvPr/>
          </p:nvSpPr>
          <p:spPr bwMode="auto">
            <a:xfrm>
              <a:off x="3810000" y="4321314"/>
              <a:ext cx="8458200" cy="766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program is a set of instructions that a computer can understand. To write that set of instructions, </a:t>
              </a:r>
              <a:r>
                <a:rPr lang="en-US" sz="2000" smtClean="0">
                  <a:latin typeface="+mn-lt"/>
                </a:rPr>
                <a:t>you use </a:t>
              </a:r>
              <a:r>
                <a:rPr lang="en-US" sz="2000" dirty="0" smtClean="0">
                  <a:latin typeface="+mn-lt"/>
                </a:rPr>
                <a:t>a programming language.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381000" y="3810000"/>
            <a:ext cx="1981200" cy="2286000"/>
          </a:xfrm>
          <a:prstGeom prst="roundRect">
            <a:avLst>
              <a:gd name="adj" fmla="val 2465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…that makes </a:t>
            </a:r>
            <a:r>
              <a:rPr lang="en-US" sz="2000" dirty="0" smtClean="0"/>
              <a:t>computer programming extremely approachable, easy, and fun!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Small Basic </a:t>
            </a:r>
            <a:r>
              <a:rPr lang="en-US" sz="2400" b="1" dirty="0" smtClean="0">
                <a:latin typeface="+mj-lt"/>
                <a:sym typeface="Symbol"/>
              </a:rPr>
              <a:t> A Programming Language for Beginners</a:t>
            </a:r>
            <a:endParaRPr lang="en-US" sz="2400" b="1" dirty="0"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8600" y="762000"/>
            <a:ext cx="8699863" cy="1472847"/>
            <a:chOff x="228600" y="762000"/>
            <a:chExt cx="8699863" cy="12192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28600" y="762000"/>
              <a:ext cx="8686800" cy="1219200"/>
            </a:xfrm>
            <a:prstGeom prst="roundRect">
              <a:avLst>
                <a:gd name="adj" fmla="val 291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9467" name="TextBox 4"/>
            <p:cNvSpPr txBox="1">
              <a:spLocks noChangeArrowheads="1"/>
            </p:cNvSpPr>
            <p:nvPr/>
          </p:nvSpPr>
          <p:spPr bwMode="auto">
            <a:xfrm>
              <a:off x="321038" y="823838"/>
              <a:ext cx="8607425" cy="1095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In the beginning</a:t>
              </a:r>
              <a:r>
                <a:rPr lang="en-US" sz="2000" smtClean="0">
                  <a:latin typeface="+mn-lt"/>
                </a:rPr>
                <a:t>, only </a:t>
              </a:r>
              <a:r>
                <a:rPr lang="en-US" sz="2000" dirty="0" smtClean="0">
                  <a:latin typeface="+mn-lt"/>
                </a:rPr>
                <a:t>a few programming languages existed, and they were easy to learn. However</a:t>
              </a:r>
              <a:r>
                <a:rPr lang="en-US" sz="2000" smtClean="0">
                  <a:latin typeface="+mn-lt"/>
                </a:rPr>
                <a:t>, these languages became </a:t>
              </a:r>
              <a:r>
                <a:rPr lang="en-US" sz="2000" dirty="0" smtClean="0">
                  <a:latin typeface="+mn-lt"/>
                </a:rPr>
                <a:t>more and </a:t>
              </a:r>
              <a:r>
                <a:rPr lang="en-US" sz="2000" smtClean="0">
                  <a:latin typeface="+mn-lt"/>
                </a:rPr>
                <a:t>more complex, such as the Microsoft Visual C#® development tool, the Microsoft</a:t>
              </a:r>
            </a:p>
            <a:p>
              <a:r>
                <a:rPr lang="en-US" sz="2000" smtClean="0">
                  <a:latin typeface="+mn-lt"/>
                </a:rPr>
                <a:t>Visual Basic® development environment, </a:t>
              </a:r>
              <a:r>
                <a:rPr lang="en-US" sz="2000" dirty="0" smtClean="0">
                  <a:latin typeface="+mn-lt"/>
                </a:rPr>
                <a:t>and Java.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24" name="Picture 23" descr="OFC09_Mary+Friends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586" y="3581400"/>
            <a:ext cx="3403828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Program Files\Microsoft Office 2007\MEDIA\CAGCAT10\j02346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2971" y="2590800"/>
            <a:ext cx="1713586" cy="16678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ounded Rectangle 11"/>
          <p:cNvSpPr/>
          <p:nvPr/>
        </p:nvSpPr>
        <p:spPr>
          <a:xfrm>
            <a:off x="228600" y="2362200"/>
            <a:ext cx="4495800" cy="990600"/>
          </a:xfrm>
          <a:prstGeom prst="roundRect">
            <a:avLst>
              <a:gd name="adj" fmla="val 2717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This complexity discouraged </a:t>
            </a:r>
            <a:r>
              <a:rPr lang="en-US" sz="2000" dirty="0" smtClean="0"/>
              <a:t>people who wanted to </a:t>
            </a:r>
            <a:r>
              <a:rPr lang="en-US" sz="2000" smtClean="0"/>
              <a:t>learn how to program computers.</a:t>
            </a:r>
            <a:endParaRPr lang="en-US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419600" y="4572000"/>
            <a:ext cx="4343400" cy="1524000"/>
            <a:chOff x="4419600" y="4572000"/>
            <a:chExt cx="4343400" cy="152400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419600" y="4572000"/>
              <a:ext cx="4343400" cy="15240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0" y="4696361"/>
              <a:ext cx="40386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Small Basic removes this complexity barrier and serves as </a:t>
              </a:r>
              <a:r>
                <a:rPr lang="en-US" sz="2000" smtClean="0">
                  <a:latin typeface="+mn-lt"/>
                </a:rPr>
                <a:t>a stepping stone </a:t>
              </a:r>
              <a:r>
                <a:rPr lang="en-US" sz="2000" dirty="0" smtClean="0">
                  <a:latin typeface="+mn-lt"/>
                </a:rPr>
                <a:t>for all beginners to the world of programming!</a:t>
              </a:r>
              <a:endParaRPr lang="en-US" sz="2000" b="1" dirty="0">
                <a:solidFill>
                  <a:srgbClr val="C0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mall Basic Environ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524000"/>
            <a:ext cx="5419678" cy="3851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The Small Basic Environment</a:t>
            </a:r>
            <a:endParaRPr lang="en-US" sz="2400" b="1" dirty="0"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8600" y="685800"/>
            <a:ext cx="8686800" cy="707886"/>
            <a:chOff x="228600" y="685800"/>
            <a:chExt cx="8686800" cy="707886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28600" y="685800"/>
              <a:ext cx="8686800" cy="685800"/>
            </a:xfrm>
            <a:prstGeom prst="roundRect">
              <a:avLst>
                <a:gd name="adj" fmla="val 3333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9467" name="TextBox 4"/>
            <p:cNvSpPr txBox="1">
              <a:spLocks noChangeArrowheads="1"/>
            </p:cNvSpPr>
            <p:nvPr/>
          </p:nvSpPr>
          <p:spPr bwMode="auto">
            <a:xfrm>
              <a:off x="307975" y="685800"/>
              <a:ext cx="86074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Small Basic provides you with an extremely simple yet powerful development environment with features like instant context-sensitive help.</a:t>
              </a:r>
            </a:p>
          </p:txBody>
        </p:sp>
      </p:grp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970837" y="2971800"/>
            <a:ext cx="182563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3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6400800" y="1976437"/>
            <a:ext cx="182563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2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486400" y="3733800"/>
            <a:ext cx="182562" cy="38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1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4800" y="1600200"/>
            <a:ext cx="2667000" cy="1219200"/>
            <a:chOff x="263611" y="2209801"/>
            <a:chExt cx="4079789" cy="1371599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263611" y="2209801"/>
              <a:ext cx="4079789" cy="1371599"/>
            </a:xfrm>
            <a:prstGeom prst="roundRect">
              <a:avLst>
                <a:gd name="adj" fmla="val 2125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380176" y="2321726"/>
              <a:ext cx="3852012" cy="91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1. You </a:t>
              </a:r>
              <a:r>
                <a:rPr lang="en-US" sz="2000" dirty="0" smtClean="0">
                  <a:latin typeface="+mn-lt"/>
                </a:rPr>
                <a:t>write your Small </a:t>
              </a:r>
              <a:r>
                <a:rPr lang="en-US" sz="2000" smtClean="0">
                  <a:latin typeface="+mn-lt"/>
                </a:rPr>
                <a:t>Basic programs in the Editor. 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90600" y="5562600"/>
            <a:ext cx="7924800" cy="774211"/>
            <a:chOff x="152400" y="5626589"/>
            <a:chExt cx="8763000" cy="774211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152400" y="5626589"/>
              <a:ext cx="8763000" cy="774211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TextBox 12"/>
            <p:cNvSpPr txBox="1">
              <a:spLocks noChangeArrowheads="1"/>
            </p:cNvSpPr>
            <p:nvPr/>
          </p:nvSpPr>
          <p:spPr bwMode="auto">
            <a:xfrm>
              <a:off x="228601" y="5692914"/>
              <a:ext cx="86106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3. As you write code, you can find information about commands in the Help window.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" y="3429001"/>
            <a:ext cx="2743200" cy="1219200"/>
            <a:chOff x="-2743200" y="3581400"/>
            <a:chExt cx="2743200" cy="1905000"/>
          </a:xfrm>
        </p:grpSpPr>
        <p:grpSp>
          <p:nvGrpSpPr>
            <p:cNvPr id="17" name="Group 16"/>
            <p:cNvGrpSpPr/>
            <p:nvPr/>
          </p:nvGrpSpPr>
          <p:grpSpPr>
            <a:xfrm>
              <a:off x="-2743200" y="3581400"/>
              <a:ext cx="2743200" cy="1905000"/>
              <a:chOff x="152400" y="2209801"/>
              <a:chExt cx="4226010" cy="1371599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52400" y="2209801"/>
                <a:ext cx="4191000" cy="1371599"/>
              </a:xfrm>
              <a:prstGeom prst="roundRect">
                <a:avLst>
                  <a:gd name="adj" fmla="val 20000"/>
                </a:avLst>
              </a:prstGeom>
              <a:gradFill>
                <a:gsLst>
                  <a:gs pos="0">
                    <a:srgbClr val="FFC000"/>
                  </a:gs>
                  <a:gs pos="35000">
                    <a:srgbClr val="FFC000"/>
                  </a:gs>
                  <a:gs pos="100000">
                    <a:srgbClr val="FFFFD5"/>
                  </a:gs>
                </a:gsLst>
              </a:gradFill>
              <a:ln>
                <a:solidFill>
                  <a:srgbClr val="205D0B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9" name="TextBox 12"/>
              <p:cNvSpPr txBox="1">
                <a:spLocks noChangeArrowheads="1"/>
              </p:cNvSpPr>
              <p:nvPr/>
            </p:nvSpPr>
            <p:spPr bwMode="auto">
              <a:xfrm>
                <a:off x="389344" y="2278381"/>
                <a:ext cx="3989066" cy="28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sz="2000" dirty="0">
                  <a:latin typeface="+mn-lt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-2667000" y="3702784"/>
              <a:ext cx="2667000" cy="1339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2. You can run </a:t>
              </a:r>
              <a:r>
                <a:rPr lang="en-US" sz="2000" dirty="0" smtClean="0">
                  <a:latin typeface="+mn-lt"/>
                </a:rPr>
                <a:t>various commands </a:t>
              </a:r>
              <a:r>
                <a:rPr lang="en-US" sz="2000" smtClean="0">
                  <a:latin typeface="+mn-lt"/>
                </a:rPr>
                <a:t>by clicking buttons </a:t>
              </a:r>
              <a:r>
                <a:rPr lang="en-US" sz="2000" dirty="0" smtClean="0">
                  <a:latin typeface="+mn-lt"/>
                </a:rPr>
                <a:t>on </a:t>
              </a:r>
              <a:r>
                <a:rPr lang="en-US" sz="2000" smtClean="0">
                  <a:latin typeface="+mn-lt"/>
                </a:rPr>
                <a:t>the Toolbar.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/>
      <p:bldP spid="2051" grpId="0"/>
      <p:bldP spid="20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529" y="2438400"/>
            <a:ext cx="5775627" cy="368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Your First Program</a:t>
            </a:r>
            <a:endParaRPr lang="en-US" sz="2400" b="1" dirty="0">
              <a:latin typeface="+mj-lt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152399" y="4724400"/>
            <a:ext cx="4493205" cy="987287"/>
            <a:chOff x="228600" y="4267200"/>
            <a:chExt cx="4343400" cy="987287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28600" y="4267200"/>
              <a:ext cx="4343400" cy="8382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9464" name="TextBox 12"/>
            <p:cNvSpPr txBox="1">
              <a:spLocks noChangeArrowheads="1"/>
            </p:cNvSpPr>
            <p:nvPr/>
          </p:nvSpPr>
          <p:spPr bwMode="auto">
            <a:xfrm>
              <a:off x="228600" y="4546601"/>
              <a:ext cx="4343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+mj-lt"/>
                </a:rPr>
                <a:t> </a:t>
              </a:r>
              <a:r>
                <a:rPr lang="en-US" sz="2000" b="1" dirty="0" smtClean="0">
                  <a:latin typeface="+mj-lt"/>
                </a:rPr>
                <a:t>Click </a:t>
              </a:r>
              <a:r>
                <a:rPr lang="en-US" sz="2000" b="1" dirty="0">
                  <a:latin typeface="+mj-lt"/>
                </a:rPr>
                <a:t>the               button on </a:t>
              </a:r>
              <a:r>
                <a:rPr lang="en-US" sz="2000" b="1">
                  <a:latin typeface="+mj-lt"/>
                </a:rPr>
                <a:t>the </a:t>
              </a:r>
              <a:r>
                <a:rPr lang="en-US" sz="2000" b="1" dirty="0">
                  <a:latin typeface="+mj-lt"/>
                </a:rPr>
                <a:t>T</a:t>
              </a:r>
              <a:r>
                <a:rPr lang="en-US" sz="2000" b="1" smtClean="0">
                  <a:latin typeface="+mj-lt"/>
                </a:rPr>
                <a:t>oolbar</a:t>
              </a:r>
              <a:r>
                <a:rPr lang="en-US" sz="2000" b="1" dirty="0" smtClean="0">
                  <a:latin typeface="+mj-lt"/>
                </a:rPr>
                <a:t>.</a:t>
              </a:r>
              <a:endParaRPr lang="en-US" sz="2000" b="1" dirty="0">
                <a:latin typeface="+mj-lt"/>
              </a:endParaRPr>
            </a:p>
          </p:txBody>
        </p:sp>
        <p:pic>
          <p:nvPicPr>
            <p:cNvPr id="19465" name="Picture 13" descr="Run butto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3024" y="4337050"/>
              <a:ext cx="714376" cy="6985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" name="Group 13"/>
          <p:cNvGrpSpPr/>
          <p:nvPr/>
        </p:nvGrpSpPr>
        <p:grpSpPr>
          <a:xfrm>
            <a:off x="7772400" y="4114800"/>
            <a:ext cx="1295400" cy="762000"/>
            <a:chOff x="7391400" y="2514600"/>
            <a:chExt cx="1295400" cy="762000"/>
          </a:xfrm>
        </p:grpSpPr>
        <p:sp>
          <p:nvSpPr>
            <p:cNvPr id="16" name="Rectangle 15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" y="1413551"/>
            <a:ext cx="8305800" cy="740258"/>
            <a:chOff x="152400" y="1335357"/>
            <a:chExt cx="8912772" cy="705049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52400" y="1335357"/>
              <a:ext cx="8836572" cy="685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TextBox 12"/>
            <p:cNvSpPr txBox="1">
              <a:spLocks noChangeArrowheads="1"/>
            </p:cNvSpPr>
            <p:nvPr/>
          </p:nvSpPr>
          <p:spPr bwMode="auto">
            <a:xfrm>
              <a:off x="228600" y="1366190"/>
              <a:ext cx="8836572" cy="67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As you know, </a:t>
              </a:r>
              <a:r>
                <a:rPr lang="en-US" sz="2000" smtClean="0">
                  <a:latin typeface="+mn-lt"/>
                </a:rPr>
                <a:t>the Editor </a:t>
              </a:r>
              <a:r>
                <a:rPr lang="en-US" sz="2000" dirty="0" smtClean="0">
                  <a:latin typeface="+mn-lt"/>
                </a:rPr>
                <a:t>is where you write your programs. So, let’s write the following line in </a:t>
              </a:r>
              <a:r>
                <a:rPr lang="en-US" sz="2000" smtClean="0">
                  <a:latin typeface="+mn-lt"/>
                </a:rPr>
                <a:t>the Editor</a:t>
              </a:r>
              <a:r>
                <a:rPr lang="en-US" sz="2000" dirty="0" smtClean="0">
                  <a:latin typeface="+mn-lt"/>
                </a:rPr>
                <a:t>: </a:t>
              </a:r>
              <a:r>
                <a:rPr lang="en-US" sz="2000" smtClean="0">
                  <a:latin typeface="+mn-lt"/>
                </a:rPr>
                <a:t>TextWindow.WriteLine(“Hello, World!")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6200" y="704819"/>
            <a:ext cx="9067800" cy="590581"/>
            <a:chOff x="-2971800" y="2590800"/>
            <a:chExt cx="9067800" cy="590581"/>
          </a:xfrm>
        </p:grpSpPr>
        <p:grpSp>
          <p:nvGrpSpPr>
            <p:cNvPr id="27" name="Group 26"/>
            <p:cNvGrpSpPr/>
            <p:nvPr/>
          </p:nvGrpSpPr>
          <p:grpSpPr>
            <a:xfrm>
              <a:off x="-2971800" y="2590800"/>
              <a:ext cx="8991600" cy="590581"/>
              <a:chOff x="228600" y="685800"/>
              <a:chExt cx="8686800" cy="685800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28600" y="685800"/>
                <a:ext cx="8686800" cy="685800"/>
              </a:xfrm>
              <a:prstGeom prst="roundRect">
                <a:avLst>
                  <a:gd name="adj" fmla="val 33334"/>
                </a:avLst>
              </a:prstGeom>
              <a:solidFill>
                <a:srgbClr val="9BBB59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/>
              </a:p>
            </p:txBody>
          </p:sp>
          <p:sp>
            <p:nvSpPr>
              <p:cNvPr id="32" name="TextBox 4"/>
              <p:cNvSpPr txBox="1">
                <a:spLocks noChangeArrowheads="1"/>
              </p:cNvSpPr>
              <p:nvPr/>
            </p:nvSpPr>
            <p:spPr bwMode="auto">
              <a:xfrm>
                <a:off x="307975" y="685800"/>
                <a:ext cx="8607425" cy="464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sz="2000" dirty="0" smtClean="0">
                  <a:latin typeface="+mn-lt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-2895600" y="2724090"/>
              <a:ext cx="8991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Now that you’re familiar with the environment, you are ready to start programming!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91247" y="2438400"/>
            <a:ext cx="2018553" cy="2133600"/>
            <a:chOff x="228600" y="4191000"/>
            <a:chExt cx="2018553" cy="2133600"/>
          </a:xfrm>
        </p:grpSpPr>
        <p:sp>
          <p:nvSpPr>
            <p:cNvPr id="37" name="Rounded Rectangle 36"/>
            <p:cNvSpPr/>
            <p:nvPr/>
          </p:nvSpPr>
          <p:spPr>
            <a:xfrm>
              <a:off x="228600" y="4191000"/>
              <a:ext cx="1905000" cy="2133600"/>
            </a:xfrm>
            <a:prstGeom prst="roundRect">
              <a:avLst>
                <a:gd name="adj" fmla="val 2021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000" dirty="0"/>
            </a:p>
          </p:txBody>
        </p:sp>
        <p:sp>
          <p:nvSpPr>
            <p:cNvPr id="38" name="TextBox 4"/>
            <p:cNvSpPr txBox="1">
              <a:spLocks noChangeArrowheads="1"/>
            </p:cNvSpPr>
            <p:nvPr/>
          </p:nvSpPr>
          <p:spPr bwMode="auto">
            <a:xfrm>
              <a:off x="304800" y="4336914"/>
              <a:ext cx="1942353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You have created your </a:t>
              </a:r>
              <a:r>
                <a:rPr lang="en-US" sz="2000" smtClean="0">
                  <a:latin typeface="+mn-lt"/>
                </a:rPr>
                <a:t>first program, and now you can run </a:t>
              </a:r>
              <a:r>
                <a:rPr lang="en-US" sz="2000" dirty="0" smtClean="0">
                  <a:latin typeface="+mn-lt"/>
                </a:rPr>
                <a:t>it and check the result!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4890655"/>
            <a:ext cx="4086225" cy="144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28600" y="762001"/>
            <a:ext cx="8686800" cy="828001"/>
            <a:chOff x="152400" y="762000"/>
            <a:chExt cx="8839200" cy="7620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228600" y="825500"/>
              <a:ext cx="8605838" cy="651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While you were typing, did you notice that a list of items appeared with their explanations? 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IntelliSense </a:t>
            </a:r>
            <a:r>
              <a:rPr lang="en-US" sz="2400" b="1" dirty="0" smtClean="0">
                <a:latin typeface="+mj-lt"/>
                <a:sym typeface="Symbol"/>
              </a:rPr>
              <a:t> Making It Easy</a:t>
            </a:r>
            <a:endParaRPr lang="en-US" sz="2400" b="1" dirty="0"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8600" y="1752600"/>
            <a:ext cx="3188839" cy="1920180"/>
            <a:chOff x="152400" y="1752599"/>
            <a:chExt cx="2421570" cy="1505404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152400" y="1752599"/>
              <a:ext cx="2342004" cy="1194802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231966" y="1812338"/>
              <a:ext cx="2342004" cy="1445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These items are part of an “IntelliSense” list, which you can use to type your programs faster.</a:t>
              </a:r>
              <a:endParaRPr lang="en-US" sz="2000" dirty="0" smtClean="0">
                <a:latin typeface="+mn-lt"/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581400" y="1752600"/>
            <a:ext cx="5334000" cy="1752600"/>
          </a:xfrm>
          <a:prstGeom prst="roundRect">
            <a:avLst>
              <a:gd name="adj" fmla="val 2211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An </a:t>
            </a:r>
            <a:r>
              <a:rPr lang="en-US" sz="2000" dirty="0" smtClean="0"/>
              <a:t>IntelliSense </a:t>
            </a:r>
            <a:r>
              <a:rPr lang="en-US" sz="2000" smtClean="0"/>
              <a:t>list contains commands </a:t>
            </a:r>
            <a:r>
              <a:rPr lang="en-US" sz="2000" dirty="0" smtClean="0"/>
              <a:t>that you can type. You can </a:t>
            </a:r>
            <a:r>
              <a:rPr lang="en-US" sz="2000" smtClean="0"/>
              <a:t>scroll through the list by pressing </a:t>
            </a:r>
            <a:r>
              <a:rPr lang="en-US" sz="2000" dirty="0" smtClean="0"/>
              <a:t>the </a:t>
            </a:r>
            <a:r>
              <a:rPr lang="en-US" sz="2000" smtClean="0"/>
              <a:t>UP and DOWN arrows on </a:t>
            </a:r>
            <a:r>
              <a:rPr lang="en-US" sz="2000" dirty="0" smtClean="0"/>
              <a:t>your keyboard, </a:t>
            </a:r>
            <a:r>
              <a:rPr lang="en-US" sz="2000" smtClean="0"/>
              <a:t>and you can </a:t>
            </a:r>
            <a:r>
              <a:rPr lang="en-US" sz="2000" dirty="0" smtClean="0"/>
              <a:t>press ENTER to insert </a:t>
            </a:r>
            <a:r>
              <a:rPr lang="en-US" sz="2000" smtClean="0"/>
              <a:t>the highlighted </a:t>
            </a:r>
            <a:r>
              <a:rPr lang="en-US" sz="2000" dirty="0" smtClean="0"/>
              <a:t>command into your code.</a:t>
            </a:r>
            <a:endParaRPr lang="en-US" sz="2000" dirty="0"/>
          </a:p>
        </p:txBody>
      </p:sp>
      <p:pic>
        <p:nvPicPr>
          <p:cNvPr id="27" name="Picture 26" descr="Intellis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2775" y="3886200"/>
            <a:ext cx="4855625" cy="1869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98" y="1740434"/>
            <a:ext cx="5775627" cy="368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152400" y="762000"/>
            <a:ext cx="8839200" cy="533400"/>
            <a:chOff x="152400" y="762000"/>
            <a:chExt cx="8839200" cy="5334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533400"/>
            </a:xfrm>
            <a:prstGeom prst="roundRect">
              <a:avLst>
                <a:gd name="adj" fmla="val 38096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307975" y="838200"/>
              <a:ext cx="86058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After you write a program, you must </a:t>
              </a:r>
              <a:r>
                <a:rPr lang="en-US" sz="2000" smtClean="0">
                  <a:latin typeface="+mn-lt"/>
                </a:rPr>
                <a:t>save it if you want to change or run it later.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Saving Your Program</a:t>
            </a:r>
            <a:endParaRPr lang="en-US" sz="2400" b="1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21969" y="1969034"/>
            <a:ext cx="493776" cy="521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90500" y="1620954"/>
            <a:ext cx="3276600" cy="1882687"/>
            <a:chOff x="4419600" y="5029200"/>
            <a:chExt cx="3276600" cy="1066800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4419600" y="5029200"/>
              <a:ext cx="3276600" cy="1066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5800" y="5105400"/>
              <a:ext cx="3200400" cy="924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To </a:t>
              </a:r>
              <a:r>
                <a:rPr lang="en-US" sz="2000" smtClean="0">
                  <a:latin typeface="+mn-lt"/>
                </a:rPr>
                <a:t>save your program, </a:t>
              </a:r>
              <a:r>
                <a:rPr lang="en-US" sz="2000" dirty="0" smtClean="0">
                  <a:latin typeface="+mn-lt"/>
                </a:rPr>
                <a:t>you can </a:t>
              </a:r>
              <a:r>
                <a:rPr lang="en-US" sz="2000" smtClean="0">
                  <a:latin typeface="+mn-lt"/>
                </a:rPr>
                <a:t>click </a:t>
              </a:r>
              <a:r>
                <a:rPr lang="en-US" sz="2000" b="1" smtClean="0">
                  <a:latin typeface="+mn-lt"/>
                </a:rPr>
                <a:t>Save</a:t>
              </a:r>
              <a:r>
                <a:rPr lang="en-US" sz="2000" smtClean="0">
                  <a:latin typeface="+mn-lt"/>
                </a:rPr>
                <a:t> </a:t>
              </a:r>
              <a:r>
                <a:rPr lang="en-US" sz="2000" dirty="0" smtClean="0">
                  <a:latin typeface="+mn-lt"/>
                </a:rPr>
                <a:t>on </a:t>
              </a:r>
              <a:r>
                <a:rPr lang="en-US" sz="2000" smtClean="0">
                  <a:latin typeface="+mn-lt"/>
                </a:rPr>
                <a:t>the Toolbar, or you can hold down the CTRL key on the keyboard while you press the “S” key.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Let’s Summarize…</a:t>
            </a:r>
            <a:endParaRPr lang="en-US" sz="2400" b="1" dirty="0">
              <a:latin typeface="+mj-lt"/>
            </a:endParaRPr>
          </a:p>
        </p:txBody>
      </p:sp>
      <p:pic>
        <p:nvPicPr>
          <p:cNvPr id="22530" name="Picture 2" descr="\\10.3.80.148\New Folder\Small Basic\sm\EDU_UK_cc_32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762000"/>
            <a:ext cx="33528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5604" name="Group 10"/>
          <p:cNvGrpSpPr>
            <a:grpSpLocks/>
          </p:cNvGrpSpPr>
          <p:nvPr/>
        </p:nvGrpSpPr>
        <p:grpSpPr bwMode="auto">
          <a:xfrm>
            <a:off x="381000" y="3352801"/>
            <a:ext cx="4191000" cy="1007799"/>
            <a:chOff x="457200" y="3505200"/>
            <a:chExt cx="54864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3505200"/>
              <a:ext cx="54864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609599" y="3599985"/>
              <a:ext cx="5334001" cy="581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b="1" dirty="0">
                  <a:latin typeface="+mj-lt"/>
                </a:rPr>
                <a:t>Congratulations</a:t>
              </a:r>
              <a:r>
                <a:rPr lang="en-US" sz="2200" b="1" dirty="0" smtClean="0">
                  <a:latin typeface="+mj-lt"/>
                </a:rPr>
                <a:t>!</a:t>
              </a:r>
            </a:p>
            <a:p>
              <a:r>
                <a:rPr lang="en-US" sz="2200" b="1" dirty="0" smtClean="0">
                  <a:latin typeface="+mj-lt"/>
                </a:rPr>
                <a:t>Now </a:t>
              </a:r>
              <a:r>
                <a:rPr lang="en-US" sz="2200" b="1" dirty="0">
                  <a:latin typeface="+mj-lt"/>
                </a:rPr>
                <a:t>you know how to: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581400" y="3886200"/>
            <a:ext cx="5105400" cy="2438400"/>
          </a:xfrm>
          <a:prstGeom prst="roundRect">
            <a:avLst>
              <a:gd name="adj" fmla="val 2211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68325" lvl="1" indent="-395288" fontAlgn="auto">
              <a:spcBef>
                <a:spcPts val="18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</a:t>
            </a:r>
            <a:r>
              <a:rPr lang="en-US" sz="2000" smtClean="0"/>
              <a:t>Define Small </a:t>
            </a:r>
            <a:r>
              <a:rPr lang="en-US" sz="2000" dirty="0" smtClean="0"/>
              <a:t>Basic.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Explore the Small Basic environment.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Write a Small Basic program.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Use IntelliSense.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Save your program.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7EACEF7E09640B24069C83530AC56" ma:contentTypeVersion="0" ma:contentTypeDescription="Create a new document." ma:contentTypeScope="" ma:versionID="5eb776c71b7e70c547f495cfa60d5d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9FF522-E1E0-45A0-8FEE-55F0C51DD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6C60DD-30FA-44D1-A62A-C113DECD5C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B79031-D71C-4558-B0B7-A973501BC2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On-screen Show (4:3)</PresentationFormat>
  <Paragraphs>91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Tahoma</vt:lpstr>
      <vt:lpstr>Verdana</vt:lpstr>
      <vt:lpstr>Office Theme</vt:lpstr>
      <vt:lpstr>PowerPoint Presentation</vt:lpstr>
      <vt:lpstr>PowerPoint Presentation</vt:lpstr>
      <vt:lpstr>  What is Small Basic? </vt:lpstr>
      <vt:lpstr>Small Basic  A Programming Language for Beginners</vt:lpstr>
      <vt:lpstr>The Small Basic Environment</vt:lpstr>
      <vt:lpstr>Your First Program</vt:lpstr>
      <vt:lpstr>IntelliSense  Making It Easy</vt:lpstr>
      <vt:lpstr>Saving Your Program</vt:lpstr>
      <vt:lpstr>Let’s Summarize…</vt:lpstr>
      <vt:lpstr>Show What You Know</vt:lpstr>
      <vt:lpstr>Mini Challenge 1.1:  Create a simple program.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2010-10-01T14:30:52Z</dcterms:created>
  <dcterms:modified xsi:type="dcterms:W3CDTF">2016-06-24T14:17:28Z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0x010100CDE7EACEF7E09640B24069C83530AC56</vt:lpwstr>
  </property>
</Properties>
</file>