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2" r:id="rId7"/>
    <p:sldId id="265" r:id="rId8"/>
    <p:sldId id="258" r:id="rId9"/>
    <p:sldId id="264" r:id="rId10"/>
    <p:sldId id="267" r:id="rId11"/>
    <p:sldId id="268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72" autoAdjust="0"/>
  </p:normalViewPr>
  <p:slideViewPr>
    <p:cSldViewPr>
      <p:cViewPr varScale="1">
        <p:scale>
          <a:sx n="79" d="100"/>
          <a:sy n="79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2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5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When the</a:t>
            </a:r>
            <a:r>
              <a:rPr lang="en-US" baseline="0" dirty="0" smtClean="0"/>
              <a:t> program starts, the computer reads the first statement, which contains the first </a:t>
            </a:r>
            <a:r>
              <a:rPr lang="en-US" b="1" baseline="0" dirty="0" err="1" smtClean="0"/>
              <a:t>WriteLine</a:t>
            </a:r>
            <a:r>
              <a:rPr lang="en-US" baseline="0" dirty="0" smtClean="0"/>
              <a:t> operation. The computer opens the text window and writes the word “Hi” in it</a:t>
            </a:r>
            <a:r>
              <a:rPr lang="en-US" dirty="0" smtClean="0"/>
              <a:t>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computer then reads the second statement</a:t>
            </a:r>
            <a:r>
              <a:rPr lang="en-US" baseline="0" dirty="0" smtClean="0"/>
              <a:t>, which contains the </a:t>
            </a:r>
            <a:r>
              <a:rPr lang="en-US" b="1" dirty="0" smtClean="0"/>
              <a:t>Pause </a:t>
            </a:r>
            <a:r>
              <a:rPr lang="en-US" dirty="0" smtClean="0"/>
              <a:t>operation. The computer pauses and waits for user input.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After the user provides input, the</a:t>
            </a:r>
            <a:r>
              <a:rPr lang="en-US" baseline="0" dirty="0" smtClean="0"/>
              <a:t> computer</a:t>
            </a:r>
            <a:r>
              <a:rPr lang="en-US" dirty="0" smtClean="0"/>
              <a:t> reads the third statement, which contains 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Clear</a:t>
            </a:r>
            <a:r>
              <a:rPr lang="en-US" baseline="0" dirty="0" smtClean="0"/>
              <a:t> operation.</a:t>
            </a:r>
            <a:r>
              <a:rPr lang="en-US" dirty="0" smtClean="0"/>
              <a:t> The computer clears the word “Hi” from the text window.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Finally, the computer reads the</a:t>
            </a:r>
            <a:r>
              <a:rPr lang="en-US" baseline="0" dirty="0" smtClean="0"/>
              <a:t> last statement, which contains the second </a:t>
            </a:r>
            <a:r>
              <a:rPr lang="en-US" b="1" baseline="0" dirty="0" err="1" smtClean="0"/>
              <a:t>WriteLine</a:t>
            </a:r>
            <a:r>
              <a:rPr lang="en-US" baseline="0" dirty="0" smtClean="0"/>
              <a:t> operation. The computer writes</a:t>
            </a:r>
            <a:r>
              <a:rPr lang="en-US" dirty="0" smtClean="0"/>
              <a:t> the word “Hello” in the text window.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TextWindow.Pause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TextWindow.Clear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("Hello")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3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7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9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2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One ore more statements</a:t>
            </a:r>
            <a:r>
              <a:rPr lang="en-US" baseline="0" dirty="0" smtClean="0"/>
              <a:t> </a:t>
            </a:r>
            <a:r>
              <a:rPr lang="en-US" dirty="0" smtClean="0"/>
              <a:t>make up a program</a:t>
            </a:r>
            <a:r>
              <a:rPr lang="en-US" baseline="0" dirty="0" smtClean="0"/>
              <a:t> in </a:t>
            </a:r>
            <a:r>
              <a:rPr lang="en-US" dirty="0" smtClean="0"/>
              <a:t>Small Basic. The computer runs a program by reading and understanding each statement line by line.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For example, this screen displays the statement: </a:t>
            </a:r>
            <a:r>
              <a:rPr lang="en-US" b="1" dirty="0" err="1" smtClean="0"/>
              <a:t>TextWindow.WriteLine</a:t>
            </a:r>
            <a:r>
              <a:rPr lang="en-US" b="1" dirty="0" smtClean="0"/>
              <a:t>(</a:t>
            </a:r>
            <a:r>
              <a:rPr lang="en-US" sz="1200" b="1" dirty="0" smtClean="0"/>
              <a:t>"</a:t>
            </a:r>
            <a:r>
              <a:rPr lang="en-US" b="1" dirty="0" smtClean="0"/>
              <a:t>Hi, Everyone</a:t>
            </a:r>
            <a:r>
              <a:rPr lang="en-US" sz="1200" b="1" dirty="0" smtClean="0"/>
              <a:t>"</a:t>
            </a:r>
            <a:r>
              <a:rPr lang="en-US" b="1" dirty="0" smtClean="0"/>
              <a:t>)</a:t>
            </a:r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 eaLnBrk="1" hangingPunct="1"/>
            <a:r>
              <a:rPr lang="en-US" dirty="0" smtClean="0"/>
              <a:t>This statement tells the computer to write the line of text, </a:t>
            </a:r>
            <a:r>
              <a:rPr lang="en-US" b="1" dirty="0" smtClean="0"/>
              <a:t>Hi, Everyone</a:t>
            </a:r>
            <a:r>
              <a:rPr lang="en-US" dirty="0" smtClean="0"/>
              <a:t>, in the text window.</a:t>
            </a:r>
            <a:endParaRPr lang="en-US" b="1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Let’s see how you can show or hide the text window.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First, </a:t>
            </a:r>
            <a:r>
              <a:rPr lang="en-US" smtClean="0"/>
              <a:t>type </a:t>
            </a:r>
            <a:r>
              <a:rPr lang="en-US" b="1" smtClean="0"/>
              <a:t>TextWindow.Show</a:t>
            </a:r>
            <a:r>
              <a:rPr lang="en-US" b="1" dirty="0" smtClean="0"/>
              <a:t>()</a:t>
            </a:r>
            <a:r>
              <a:rPr lang="en-US" dirty="0" smtClean="0"/>
              <a:t> in </a:t>
            </a:r>
            <a:r>
              <a:rPr lang="en-US" smtClean="0"/>
              <a:t>the Editor, </a:t>
            </a:r>
            <a:r>
              <a:rPr lang="en-US" dirty="0" smtClean="0"/>
              <a:t>and then </a:t>
            </a:r>
            <a:r>
              <a:rPr lang="en-US" smtClean="0"/>
              <a:t>click </a:t>
            </a:r>
            <a:r>
              <a:rPr lang="en-US" b="1" smtClean="0"/>
              <a:t>Run</a:t>
            </a:r>
            <a:r>
              <a:rPr lang="en-US" smtClean="0"/>
              <a:t> </a:t>
            </a:r>
            <a:r>
              <a:rPr lang="en-US" dirty="0" smtClean="0"/>
              <a:t>on </a:t>
            </a:r>
            <a:r>
              <a:rPr lang="en-US" smtClean="0"/>
              <a:t>the Toolbar</a:t>
            </a:r>
            <a:r>
              <a:rPr lang="en-US" dirty="0" smtClean="0"/>
              <a:t>. </a:t>
            </a:r>
            <a:r>
              <a:rPr lang="en-US" smtClean="0"/>
              <a:t>The result </a:t>
            </a:r>
            <a:r>
              <a:rPr lang="en-US" dirty="0" smtClean="0"/>
              <a:t>of your program </a:t>
            </a:r>
            <a:r>
              <a:rPr lang="en-US" smtClean="0"/>
              <a:t>is that the </a:t>
            </a:r>
            <a:r>
              <a:rPr lang="en-US" dirty="0" smtClean="0"/>
              <a:t>text </a:t>
            </a:r>
            <a:r>
              <a:rPr lang="en-US" smtClean="0"/>
              <a:t>window appears.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Similarly</a:t>
            </a:r>
            <a:r>
              <a:rPr lang="en-US" smtClean="0"/>
              <a:t>, you can </a:t>
            </a:r>
            <a:r>
              <a:rPr lang="en-US" dirty="0" smtClean="0"/>
              <a:t>hide the </a:t>
            </a:r>
            <a:r>
              <a:rPr lang="en-US" smtClean="0"/>
              <a:t>text window if you </a:t>
            </a:r>
            <a:r>
              <a:rPr lang="en-US" dirty="0" smtClean="0"/>
              <a:t>type the statement </a:t>
            </a:r>
            <a:r>
              <a:rPr lang="en-US" b="1" dirty="0" err="1" smtClean="0"/>
              <a:t>TextWindow.Hide</a:t>
            </a:r>
            <a:r>
              <a:rPr lang="en-US" b="1" dirty="0" smtClean="0"/>
              <a:t>()</a:t>
            </a:r>
            <a:r>
              <a:rPr lang="en-US" dirty="0" smtClean="0"/>
              <a:t> in </a:t>
            </a:r>
            <a:r>
              <a:rPr lang="en-US" smtClean="0"/>
              <a:t>the Editor </a:t>
            </a:r>
            <a:r>
              <a:rPr lang="en-US" dirty="0" smtClean="0"/>
              <a:t>and then </a:t>
            </a:r>
            <a:r>
              <a:rPr lang="en-US" smtClean="0"/>
              <a:t>click </a:t>
            </a:r>
            <a:r>
              <a:rPr lang="en-US" b="1" smtClean="0"/>
              <a:t>Run</a:t>
            </a:r>
            <a:r>
              <a:rPr lang="en-US" smtClean="0"/>
              <a:t> </a:t>
            </a:r>
            <a:r>
              <a:rPr lang="en-US" dirty="0" smtClean="0"/>
              <a:t>on </a:t>
            </a:r>
            <a:r>
              <a:rPr lang="en-US" smtClean="0"/>
              <a:t>the Toolbar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99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In the previous screen, we talked about an object called </a:t>
            </a:r>
            <a:r>
              <a:rPr lang="en-US" sz="1000" b="1" dirty="0" smtClean="0"/>
              <a:t>TextWindow</a:t>
            </a:r>
            <a:r>
              <a:rPr lang="en-US" sz="1000" dirty="0" smtClean="0"/>
              <a:t>. Small Basic contains many more objects. These objects have certain properties, operations, or events attached to them.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Let’s understand the properties and operations of a text window and how we can use them.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In the code that appears here, you set the background color of the </a:t>
            </a:r>
            <a:r>
              <a:rPr lang="en-US" sz="1000" b="1" dirty="0" smtClean="0"/>
              <a:t>TextWindow</a:t>
            </a:r>
            <a:r>
              <a:rPr lang="en-US" sz="1000" dirty="0" smtClean="0"/>
              <a:t> object to gray and the foreground color to red. Similarly, you specify a title for the text window, the position of the cursor in the text window, and the location where you want the window to appear on the screen.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To better understand this code, let’s check the output of your program after you run it!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As you see in the output, the default text </a:t>
            </a:r>
            <a:r>
              <a:rPr lang="en-US" sz="1000" b="1" dirty="0" smtClean="0"/>
              <a:t>Press any key to continue…</a:t>
            </a:r>
            <a:r>
              <a:rPr lang="en-US" sz="1000" dirty="0" smtClean="0"/>
              <a:t> appears in red with a gray background. This is because you set the </a:t>
            </a:r>
            <a:r>
              <a:rPr lang="en-US" sz="1000" b="1" dirty="0" err="1" smtClean="0"/>
              <a:t>BackgroundColor</a:t>
            </a:r>
            <a:r>
              <a:rPr lang="en-US" sz="1000" dirty="0" smtClean="0"/>
              <a:t> property of the text window to </a:t>
            </a:r>
            <a:r>
              <a:rPr lang="en-US" sz="1000" b="1" dirty="0" smtClean="0"/>
              <a:t>Gray </a:t>
            </a:r>
            <a:r>
              <a:rPr lang="en-US" sz="1000" dirty="0" smtClean="0"/>
              <a:t>and the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ForegroundColor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to </a:t>
            </a:r>
            <a:r>
              <a:rPr lang="en-US" sz="1000" b="1" dirty="0" smtClean="0"/>
              <a:t>Red</a:t>
            </a:r>
            <a:r>
              <a:rPr lang="en-US" sz="1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Notice that the title of the text window is </a:t>
            </a:r>
            <a:r>
              <a:rPr lang="en-US" sz="1000" b="1" dirty="0" smtClean="0"/>
              <a:t>Fun with Small Basic Programming</a:t>
            </a:r>
            <a:r>
              <a:rPr lang="en-US" sz="1000" dirty="0" smtClean="0"/>
              <a:t>. You specified this title by using the </a:t>
            </a:r>
            <a:r>
              <a:rPr lang="en-US" sz="1000" b="1" dirty="0" smtClean="0"/>
              <a:t>Title</a:t>
            </a:r>
            <a:r>
              <a:rPr lang="en-US" sz="1000" i="1" dirty="0" smtClean="0"/>
              <a:t> </a:t>
            </a:r>
            <a:r>
              <a:rPr lang="en-US" sz="1000" dirty="0" smtClean="0"/>
              <a:t>property of the </a:t>
            </a:r>
            <a:r>
              <a:rPr lang="en-US" sz="1000" b="1" dirty="0" smtClean="0"/>
              <a:t>TextWindow </a:t>
            </a:r>
            <a:r>
              <a:rPr lang="en-US" sz="1000" dirty="0" smtClean="0"/>
              <a:t>object.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The </a:t>
            </a:r>
            <a:r>
              <a:rPr lang="en-US" sz="1000" b="1" dirty="0" err="1" smtClean="0"/>
              <a:t>CursorTop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indicates the row position of the cursor in the text window, and the </a:t>
            </a:r>
            <a:r>
              <a:rPr lang="en-US" sz="1000" b="1" dirty="0" err="1" smtClean="0"/>
              <a:t>CursorLeft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indicates the column position of the cursor. You had set these values by using the </a:t>
            </a:r>
            <a:r>
              <a:rPr lang="en-US" sz="1000" b="1" dirty="0" err="1" smtClean="0"/>
              <a:t>CursorTop</a:t>
            </a:r>
            <a:r>
              <a:rPr lang="en-US" sz="1000" dirty="0" smtClean="0"/>
              <a:t> and </a:t>
            </a:r>
            <a:r>
              <a:rPr lang="en-US" sz="1000" b="1" dirty="0" err="1" smtClean="0"/>
              <a:t>CursorLeft</a:t>
            </a:r>
            <a:r>
              <a:rPr lang="en-US" sz="1000" dirty="0" smtClean="0"/>
              <a:t> properties.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Similarly, the </a:t>
            </a:r>
            <a:r>
              <a:rPr lang="en-US" sz="1000" b="1" dirty="0" smtClean="0"/>
              <a:t>Top</a:t>
            </a:r>
            <a:r>
              <a:rPr lang="en-US" sz="1000" dirty="0" smtClean="0"/>
              <a:t> property and the </a:t>
            </a:r>
            <a:r>
              <a:rPr lang="en-US" sz="1000" b="1" dirty="0" smtClean="0"/>
              <a:t>Left </a:t>
            </a:r>
            <a:r>
              <a:rPr lang="en-US" sz="1000" dirty="0" smtClean="0"/>
              <a:t>property indicate the top position and the left position of the text window on the screen.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u="sng" dirty="0" smtClean="0"/>
              <a:t>Code</a:t>
            </a:r>
            <a:r>
              <a:rPr lang="en-US" sz="1000" dirty="0" smtClean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TextWindow.BackgroundColor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"Gray"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TextWindow.ForegroundColor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"Red"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TextWindow.Title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"Fun with Small Basic Programming"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300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71267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In addition to the </a:t>
            </a:r>
            <a:r>
              <a:rPr lang="en-US" b="1" smtClean="0"/>
              <a:t>Show</a:t>
            </a:r>
            <a:r>
              <a:rPr lang="en-US" smtClean="0"/>
              <a:t> and </a:t>
            </a:r>
            <a:r>
              <a:rPr lang="en-US" b="1" smtClean="0"/>
              <a:t>Hide</a:t>
            </a:r>
            <a:r>
              <a:rPr lang="en-US" smtClean="0"/>
              <a:t> operations, you can also perform other </a:t>
            </a:r>
            <a:r>
              <a:rPr lang="en-US" dirty="0" smtClean="0"/>
              <a:t>actions or operations on </a:t>
            </a:r>
            <a:r>
              <a:rPr lang="en-US" smtClean="0"/>
              <a:t>the </a:t>
            </a:r>
            <a:r>
              <a:rPr lang="en-US" b="1" smtClean="0"/>
              <a:t>TextWindow</a:t>
            </a:r>
            <a:r>
              <a:rPr lang="en-US" smtClean="0"/>
              <a:t> object.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8282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You can write text in the text window by using the </a:t>
            </a:r>
            <a:r>
              <a:rPr lang="en-US" b="1" dirty="0" smtClean="0"/>
              <a:t>Write </a:t>
            </a:r>
            <a:r>
              <a:rPr lang="en-US" dirty="0" smtClean="0"/>
              <a:t>operation of the </a:t>
            </a:r>
            <a:r>
              <a:rPr lang="en-US" b="1" dirty="0" err="1" smtClean="0"/>
              <a:t>TextWindow</a:t>
            </a:r>
            <a:r>
              <a:rPr lang="en-US" dirty="0" smtClean="0"/>
              <a:t> object.</a:t>
            </a:r>
          </a:p>
          <a:p>
            <a:endParaRPr lang="en-US" dirty="0" smtClean="0"/>
          </a:p>
          <a:p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("Hi, everyone!")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("How are you doing?")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073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To write the text on separate lines, you use the </a:t>
            </a:r>
            <a:r>
              <a:rPr lang="en-US" b="1" dirty="0" err="1" smtClean="0"/>
              <a:t>WriteLine</a:t>
            </a:r>
            <a:r>
              <a:rPr lang="en-US" dirty="0" smtClean="0"/>
              <a:t> operation.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("Hi, everyone!")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("How are you doing?")</a:t>
            </a: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6E4985-7C49-4C43-933B-F10D3D19C6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41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Read</a:t>
            </a:r>
            <a:r>
              <a:rPr lang="en-US" dirty="0" smtClean="0"/>
              <a:t> operation of the </a:t>
            </a:r>
            <a:r>
              <a:rPr lang="en-US" b="1" dirty="0" smtClean="0"/>
              <a:t>TextWindow</a:t>
            </a:r>
            <a:r>
              <a:rPr lang="en-US" dirty="0" smtClean="0"/>
              <a:t> object takes no input. This operation instructs the computer to wait while the user types in</a:t>
            </a:r>
            <a:r>
              <a:rPr lang="en-US" baseline="0" dirty="0" smtClean="0"/>
              <a:t> text and then</a:t>
            </a:r>
            <a:r>
              <a:rPr lang="en-US" dirty="0" smtClean="0"/>
              <a:t> presses </a:t>
            </a:r>
            <a:r>
              <a:rPr lang="en-US" b="1" dirty="0" smtClean="0"/>
              <a:t>ENTER</a:t>
            </a:r>
            <a:r>
              <a:rPr lang="en-US" dirty="0" smtClean="0"/>
              <a:t>. After the user presses </a:t>
            </a:r>
            <a:r>
              <a:rPr lang="en-US" b="1" dirty="0" smtClean="0"/>
              <a:t>ENTER</a:t>
            </a:r>
            <a:r>
              <a:rPr lang="en-US" dirty="0" smtClean="0"/>
              <a:t> , the program reads what the user has typed and stores it in memory. You can then use the </a:t>
            </a:r>
            <a:r>
              <a:rPr lang="en-US" b="1" dirty="0" smtClean="0"/>
              <a:t>Write</a:t>
            </a:r>
            <a:r>
              <a:rPr lang="en-US" dirty="0" smtClean="0"/>
              <a:t> operation or the </a:t>
            </a:r>
            <a:r>
              <a:rPr lang="en-US" b="1" dirty="0" err="1" smtClean="0"/>
              <a:t>WriteLine</a:t>
            </a:r>
            <a:r>
              <a:rPr lang="en-US" dirty="0" smtClean="0"/>
              <a:t> operation to display the stored information.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("Enter your name: ")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TextWindow.Read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 " + name + ".")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10179-2271-4F8B-B6B7-AF01E46243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1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47800" y="1752600"/>
            <a:ext cx="6400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Statements, Properties, and Operations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2590800"/>
            <a:ext cx="5334000" cy="658813"/>
          </a:xfrm>
          <a:prstGeom prst="roundRect">
            <a:avLst/>
          </a:prstGeom>
          <a:gradFill>
            <a:gsLst>
              <a:gs pos="0">
                <a:srgbClr val="FFE2B7"/>
              </a:gs>
              <a:gs pos="50000">
                <a:srgbClr val="FFC000"/>
              </a:gs>
            </a:gsLst>
            <a:lin ang="16200000" scaled="1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05D0B"/>
                </a:solidFill>
              </a:rPr>
              <a:t>Estimated </a:t>
            </a:r>
            <a:r>
              <a:rPr lang="en-US" b="1" dirty="0" smtClean="0">
                <a:solidFill>
                  <a:srgbClr val="205D0B"/>
                </a:solidFill>
              </a:rPr>
              <a:t>time </a:t>
            </a:r>
            <a:r>
              <a:rPr lang="en-US" b="1" dirty="0">
                <a:solidFill>
                  <a:srgbClr val="205D0B"/>
                </a:solidFill>
              </a:rPr>
              <a:t>to </a:t>
            </a:r>
            <a:r>
              <a:rPr lang="en-US" b="1" dirty="0" smtClean="0">
                <a:solidFill>
                  <a:srgbClr val="205D0B"/>
                </a:solidFill>
              </a:rPr>
              <a:t>complete this lesson</a:t>
            </a:r>
            <a:r>
              <a:rPr lang="en-US" b="1" dirty="0">
                <a:solidFill>
                  <a:srgbClr val="205D0B"/>
                </a:solidFill>
              </a:rPr>
              <a:t>: </a:t>
            </a:r>
            <a:r>
              <a:rPr lang="en-US" b="1" dirty="0" smtClean="0">
                <a:solidFill>
                  <a:srgbClr val="205D0B"/>
                </a:solidFill>
              </a:rPr>
              <a:t>1 hour</a:t>
            </a:r>
            <a:endParaRPr lang="en-US" dirty="0">
              <a:solidFill>
                <a:srgbClr val="205D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762000"/>
            <a:ext cx="8686800" cy="1414540"/>
            <a:chOff x="228600" y="762000"/>
            <a:chExt cx="8686800" cy="1183167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762000"/>
              <a:ext cx="8686800" cy="1183167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4" name="TextBox 11"/>
            <p:cNvSpPr txBox="1">
              <a:spLocks noChangeArrowheads="1"/>
            </p:cNvSpPr>
            <p:nvPr/>
          </p:nvSpPr>
          <p:spPr bwMode="auto">
            <a:xfrm>
              <a:off x="304800" y="838200"/>
              <a:ext cx="8534400" cy="1106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Pause</a:t>
              </a:r>
              <a:r>
                <a:rPr lang="en-US" sz="2000" smtClean="0">
                  <a:latin typeface="+mn-lt"/>
                </a:rPr>
                <a:t> operation, the computer waits for user </a:t>
              </a:r>
              <a:r>
                <a:rPr lang="en-US" sz="2000" dirty="0" smtClean="0">
                  <a:latin typeface="+mn-lt"/>
                </a:rPr>
                <a:t>input before returning the final output.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Clear</a:t>
              </a:r>
              <a:r>
                <a:rPr lang="en-US" sz="2000" smtClean="0">
                  <a:latin typeface="+mn-lt"/>
                </a:rPr>
                <a:t> operation, the computer clears all text from </a:t>
              </a:r>
              <a:r>
                <a:rPr lang="en-US" sz="2000" dirty="0" smtClean="0">
                  <a:latin typeface="+mn-lt"/>
                </a:rPr>
                <a:t>the text window.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2334081"/>
            <a:ext cx="3124200" cy="1143000"/>
            <a:chOff x="228600" y="1828800"/>
            <a:chExt cx="3124200" cy="11430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1828800"/>
              <a:ext cx="3124200" cy="1143000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" name="TextBox 15"/>
            <p:cNvSpPr txBox="1">
              <a:spLocks noChangeArrowheads="1"/>
            </p:cNvSpPr>
            <p:nvPr/>
          </p:nvSpPr>
          <p:spPr bwMode="auto">
            <a:xfrm flipH="1">
              <a:off x="304800" y="1905000"/>
              <a:ext cx="29718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Let’s write a program </a:t>
              </a:r>
              <a:r>
                <a:rPr lang="en-US" sz="2000">
                  <a:latin typeface="+mn-lt"/>
                </a:rPr>
                <a:t>to </a:t>
              </a:r>
              <a:r>
                <a:rPr lang="en-US" sz="2000" smtClean="0">
                  <a:latin typeface="+mn-lt"/>
                </a:rPr>
                <a:t>better understand </a:t>
              </a:r>
              <a:r>
                <a:rPr lang="en-US" sz="2000">
                  <a:latin typeface="+mn-lt"/>
                </a:rPr>
                <a:t>these </a:t>
              </a:r>
              <a:r>
                <a:rPr lang="en-US" sz="2000" smtClean="0">
                  <a:latin typeface="+mn-lt"/>
                </a:rPr>
                <a:t>operations.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The Pause and Clear Operations</a:t>
            </a:r>
          </a:p>
        </p:txBody>
      </p:sp>
      <p:sp>
        <p:nvSpPr>
          <p:cNvPr id="13" name="Chevron 12"/>
          <p:cNvSpPr/>
          <p:nvPr/>
        </p:nvSpPr>
        <p:spPr>
          <a:xfrm>
            <a:off x="4038600" y="2829381"/>
            <a:ext cx="3810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682490" y="2067381"/>
            <a:ext cx="4232910" cy="1678888"/>
            <a:chOff x="4453890" y="1828800"/>
            <a:chExt cx="4232910" cy="167888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4453890" y="1828800"/>
              <a:ext cx="4232910" cy="1676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7170" name="Picture 2" descr="C:\Documents and Settings\priya.suri\My Documents\My Pictures\The Pause and Clear Operations.PNG"/>
            <p:cNvPicPr>
              <a:picLocks noChangeAspect="1" noChangeArrowheads="1"/>
            </p:cNvPicPr>
            <p:nvPr/>
          </p:nvPicPr>
          <p:blipFill>
            <a:blip r:embed="rId3" cstate="print"/>
            <a:srcRect l="4649" t="47049" r="60453" b="23785"/>
            <a:stretch>
              <a:fillRect/>
            </a:stretch>
          </p:blipFill>
          <p:spPr bwMode="auto">
            <a:xfrm>
              <a:off x="4572000" y="1905000"/>
              <a:ext cx="4048846" cy="1602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7171" name="Picture 3" descr="C:\Documents and Settings\priya.suri\My Documents\My Pictures\The Pause and Clear Operations-Output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380" y="3853026"/>
            <a:ext cx="4152242" cy="2471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2" name="Picture 4" descr="C:\Documents and Settings\priya.suri\My Documents\My Pictures\The Pause and Clear Operations-Output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1078" y="3855325"/>
            <a:ext cx="4138122" cy="2457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0272" y="4419600"/>
            <a:ext cx="8229600" cy="1828800"/>
          </a:xfrm>
          <a:prstGeom prst="roundRect">
            <a:avLst>
              <a:gd name="adj" fmla="val 22799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1" indent="-346075" fontAlgn="auto">
              <a:spcBef>
                <a:spcPts val="18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Write </a:t>
            </a:r>
            <a:r>
              <a:rPr lang="en-US" sz="2000" dirty="0"/>
              <a:t>statements </a:t>
            </a:r>
            <a:r>
              <a:rPr lang="en-US" sz="2000" smtClean="0"/>
              <a:t>for programs in Small Basic.</a:t>
            </a:r>
            <a:endParaRPr lang="en-US" sz="2000" dirty="0"/>
          </a:p>
          <a:p>
            <a:pPr lvl="1" indent="-346075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Change </a:t>
            </a:r>
            <a:r>
              <a:rPr lang="en-US" sz="2000" dirty="0"/>
              <a:t>various properties of the </a:t>
            </a:r>
            <a:r>
              <a:rPr lang="en-US" sz="2000" b="1"/>
              <a:t>TextWindow</a:t>
            </a:r>
            <a:r>
              <a:rPr lang="en-US" sz="2000"/>
              <a:t> </a:t>
            </a:r>
            <a:r>
              <a:rPr lang="en-US" sz="2000" smtClean="0"/>
              <a:t>object, such as its title and its location.</a:t>
            </a:r>
            <a:endParaRPr lang="en-US" sz="2000" dirty="0"/>
          </a:p>
          <a:p>
            <a:pPr lvl="1" indent="-346075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Use various </a:t>
            </a:r>
            <a:r>
              <a:rPr lang="en-US" sz="2000" dirty="0"/>
              <a:t>operations </a:t>
            </a:r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b="1"/>
              <a:t>TextWindow</a:t>
            </a:r>
            <a:r>
              <a:rPr lang="en-US" sz="2000"/>
              <a:t> </a:t>
            </a:r>
            <a:r>
              <a:rPr lang="en-US" sz="2000" smtClean="0"/>
              <a:t>object, such as </a:t>
            </a:r>
            <a:r>
              <a:rPr lang="en-US" sz="2000" b="1" smtClean="0"/>
              <a:t>Show</a:t>
            </a:r>
            <a:r>
              <a:rPr lang="en-US" sz="2000" smtClean="0"/>
              <a:t> and </a:t>
            </a:r>
            <a:r>
              <a:rPr lang="en-US" sz="2000" b="1" smtClean="0"/>
              <a:t>WriteLine</a:t>
            </a:r>
            <a:r>
              <a:rPr lang="en-US" sz="2000" smtClean="0"/>
              <a:t>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430876" y="3551251"/>
            <a:ext cx="5029200" cy="762000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533400" y="3657600"/>
              <a:ext cx="5334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+mj-lt"/>
                </a:rPr>
                <a:t>Congratulations! Now you know how to:</a:t>
              </a:r>
            </a:p>
          </p:txBody>
        </p:sp>
      </p:grpSp>
      <p:pic>
        <p:nvPicPr>
          <p:cNvPr id="10" name="Picture 9" descr="EDU_UK_cc_33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838200"/>
            <a:ext cx="2971800" cy="273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Mini Challenge </a:t>
            </a:r>
            <a:r>
              <a:rPr lang="en-US" sz="2400" b="1" dirty="0" smtClean="0">
                <a:latin typeface="+mj-lt"/>
              </a:rPr>
              <a:t>1.2</a:t>
            </a:r>
            <a:r>
              <a:rPr lang="en-US" sz="2400" b="1" dirty="0" smtClean="0">
                <a:latin typeface="+mj-lt"/>
              </a:rPr>
              <a:t>:  </a:t>
            </a:r>
            <a:r>
              <a:rPr lang="en-US" sz="2400" b="1" dirty="0" smtClean="0">
                <a:latin typeface="+mj-lt"/>
              </a:rPr>
              <a:t>Manipulating Properties.</a:t>
            </a:r>
            <a:endParaRPr lang="en-US" sz="2400" b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838199"/>
            <a:ext cx="6400800" cy="926009"/>
            <a:chOff x="228600" y="761999"/>
            <a:chExt cx="6400800" cy="926009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28600" y="761999"/>
              <a:ext cx="6400800" cy="926009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317500" y="870941"/>
              <a:ext cx="62230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+mj-lt"/>
                </a:rPr>
                <a:t>Write a program to display a text window and perform the following steps:</a:t>
              </a:r>
              <a:endParaRPr lang="en-US" sz="22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1499" y="1873150"/>
            <a:ext cx="5029200" cy="4336432"/>
            <a:chOff x="228600" y="1676400"/>
            <a:chExt cx="5029200" cy="4785426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676400"/>
              <a:ext cx="5029200" cy="4785426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 flipH="1">
              <a:off x="381000" y="1810482"/>
              <a:ext cx="4724400" cy="4211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1600" dirty="0" smtClean="0">
                  <a:latin typeface="+mn-lt"/>
                </a:rPr>
                <a:t>Set the top position of the text window to 100, and set its left position to 200.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1600" dirty="0" smtClean="0">
                  <a:latin typeface="+mn-lt"/>
                </a:rPr>
                <a:t>Write a statement that makes “Small Basic Programming</a:t>
              </a:r>
              <a:r>
                <a:rPr lang="en-US" sz="1600" dirty="0">
                  <a:latin typeface="+mn-lt"/>
                </a:rPr>
                <a:t>”</a:t>
              </a:r>
              <a:r>
                <a:rPr lang="en-US" sz="1600" dirty="0"/>
                <a:t> </a:t>
              </a:r>
              <a:r>
                <a:rPr lang="en-US" sz="1600" dirty="0">
                  <a:latin typeface="+mn-lt"/>
                </a:rPr>
                <a:t>appear in the title </a:t>
              </a:r>
              <a:r>
                <a:rPr lang="en-US" sz="1600" dirty="0" smtClean="0">
                  <a:latin typeface="+mn-lt"/>
                </a:rPr>
                <a:t>bar</a:t>
              </a:r>
              <a:r>
                <a:rPr lang="en-US" sz="1600" dirty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of the text window.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1600" dirty="0" smtClean="0">
                  <a:latin typeface="+mn-lt"/>
                </a:rPr>
                <a:t>Set the top position of the cursor to 10 and left position to 20.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1600" dirty="0" smtClean="0">
                  <a:latin typeface="+mn-lt"/>
                </a:rPr>
                <a:t>Set the foreground color of the text to yellow.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1600" dirty="0" smtClean="0">
                  <a:latin typeface="+mn-lt"/>
                </a:rPr>
                <a:t>Display the sentence, “Welcome</a:t>
              </a:r>
              <a:r>
                <a:rPr lang="en-US" sz="1600" u="sng" dirty="0" smtClean="0">
                  <a:latin typeface="+mn-lt"/>
                </a:rPr>
                <a:t> </a:t>
              </a:r>
              <a:r>
                <a:rPr lang="en-US" sz="1600" i="1" u="sng" dirty="0" smtClean="0">
                  <a:latin typeface="+mn-lt"/>
                </a:rPr>
                <a:t>Your Name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to the world of Small Basic </a:t>
              </a:r>
              <a:r>
                <a:rPr lang="en-US" sz="1600" dirty="0">
                  <a:latin typeface="+mn-lt"/>
                </a:rPr>
                <a:t>p</a:t>
              </a:r>
              <a:r>
                <a:rPr lang="en-US" sz="1600" dirty="0" smtClean="0">
                  <a:latin typeface="+mn-lt"/>
                </a:rPr>
                <a:t>rogramming.”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dirty="0" smtClean="0">
                  <a:latin typeface="+mn-lt"/>
                </a:rPr>
                <a:t>- Use the Snipping Tool to save your results.   Hand in the image to the hand in folder.</a:t>
              </a:r>
              <a:endParaRPr lang="en-US" sz="1600" dirty="0">
                <a:latin typeface="+mn-lt"/>
              </a:endParaRPr>
            </a:p>
          </p:txBody>
        </p:sp>
      </p:grpSp>
      <p:pic>
        <p:nvPicPr>
          <p:cNvPr id="14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2989216" cy="2438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867400" y="4876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pSp>
        <p:nvGrpSpPr>
          <p:cNvPr id="13" name="Group 12"/>
          <p:cNvGrpSpPr/>
          <p:nvPr/>
        </p:nvGrpSpPr>
        <p:grpSpPr>
          <a:xfrm>
            <a:off x="5949473" y="4607459"/>
            <a:ext cx="2883854" cy="1688702"/>
            <a:chOff x="228600" y="1676400"/>
            <a:chExt cx="5029200" cy="4785426"/>
          </a:xfrm>
        </p:grpSpPr>
        <p:sp>
          <p:nvSpPr>
            <p:cNvPr id="15" name="Rounded Rectangle 14"/>
            <p:cNvSpPr/>
            <p:nvPr/>
          </p:nvSpPr>
          <p:spPr>
            <a:xfrm>
              <a:off x="228600" y="1676400"/>
              <a:ext cx="5029200" cy="4785426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 flipH="1">
              <a:off x="381000" y="1810482"/>
              <a:ext cx="4724400" cy="373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endParaRPr lang="en-US" sz="1600" dirty="0">
                <a:latin typeface="+mn-lt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009591" y="4599801"/>
            <a:ext cx="26772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smtClean="0"/>
              <a:t>Question:</a:t>
            </a:r>
            <a:endParaRPr lang="en-US" u="sng" dirty="0"/>
          </a:p>
          <a:p>
            <a:pPr marL="342900" indent="-34290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different properties can UI objects have?  </a:t>
            </a:r>
            <a:r>
              <a:rPr lang="en-US" dirty="0" smtClean="0"/>
              <a:t>How are they </a:t>
            </a:r>
            <a:r>
              <a:rPr lang="en-US" dirty="0"/>
              <a:t>manipulated?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will learn about: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81000" y="14478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Statements in Small Basic </a:t>
            </a:r>
            <a:r>
              <a:rPr lang="en-US" sz="2000" dirty="0" smtClean="0">
                <a:solidFill>
                  <a:schemeClr val="tx1"/>
                </a:solidFill>
              </a:rPr>
              <a:t>programs.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3622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Properties of the </a:t>
            </a:r>
            <a:r>
              <a:rPr lang="en-US" sz="2000" b="1" dirty="0">
                <a:solidFill>
                  <a:schemeClr val="tx1"/>
                </a:solidFill>
              </a:rPr>
              <a:t>TextWindow </a:t>
            </a:r>
            <a:r>
              <a:rPr lang="en-US" sz="2000" dirty="0" smtClean="0">
                <a:solidFill>
                  <a:schemeClr val="tx1"/>
                </a:solidFill>
              </a:rPr>
              <a:t>object.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32766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Operations of the </a:t>
            </a:r>
            <a:r>
              <a:rPr lang="en-US" sz="2000" b="1" dirty="0">
                <a:solidFill>
                  <a:schemeClr val="tx1"/>
                </a:solidFill>
              </a:rPr>
              <a:t>TextWindow </a:t>
            </a:r>
            <a:r>
              <a:rPr lang="en-US" sz="2000" dirty="0" smtClean="0">
                <a:solidFill>
                  <a:schemeClr val="tx1"/>
                </a:solidFill>
              </a:rPr>
              <a:t>object.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4" name="Picture 13" descr="edu_sing3_8919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4450" y="1981200"/>
            <a:ext cx="3714750" cy="270163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Statements, Properties, and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Statements in Small Basic Programs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9526" y="3581400"/>
            <a:ext cx="7239674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917595"/>
            <a:ext cx="8686800" cy="1150726"/>
            <a:chOff x="304800" y="771609"/>
            <a:chExt cx="8305800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771609"/>
              <a:ext cx="8305800" cy="6858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380694" y="784820"/>
              <a:ext cx="8229906" cy="605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When you give an instruction to the computer, you create a </a:t>
              </a:r>
              <a:r>
                <a:rPr lang="en-US" sz="2000" b="1" smtClean="0">
                  <a:latin typeface="+mn-lt"/>
                </a:rPr>
                <a:t>statement</a:t>
              </a:r>
              <a:r>
                <a:rPr lang="en-US" sz="2000" smtClean="0">
                  <a:latin typeface="+mn-lt"/>
                </a:rPr>
                <a:t>. You can write a </a:t>
              </a:r>
              <a:r>
                <a:rPr lang="en-US" sz="2000" b="1" smtClean="0">
                  <a:latin typeface="+mn-lt"/>
                </a:rPr>
                <a:t>program</a:t>
              </a:r>
              <a:r>
                <a:rPr lang="en-US" sz="2000" smtClean="0">
                  <a:latin typeface="+mn-lt"/>
                </a:rPr>
                <a:t> by creating just one statement or by creating two or more statements in a particular sequence.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28600" y="2286000"/>
            <a:ext cx="6629400" cy="1143000"/>
          </a:xfrm>
          <a:prstGeom prst="roundRect">
            <a:avLst>
              <a:gd name="adj" fmla="val 2558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For example</a:t>
            </a:r>
            <a:r>
              <a:rPr lang="en-US" sz="2000" smtClean="0">
                <a:solidFill>
                  <a:schemeClr val="tx1"/>
                </a:solidFill>
              </a:rPr>
              <a:t>, you can </a:t>
            </a:r>
            <a:r>
              <a:rPr lang="en-US" sz="2000" dirty="0" smtClean="0">
                <a:solidFill>
                  <a:schemeClr val="tx1"/>
                </a:solidFill>
              </a:rPr>
              <a:t>instruct the computer </a:t>
            </a:r>
            <a:r>
              <a:rPr lang="en-US" sz="2000" smtClean="0">
                <a:solidFill>
                  <a:schemeClr val="tx1"/>
                </a:solidFill>
              </a:rPr>
              <a:t>to open a text window and write </a:t>
            </a:r>
            <a:r>
              <a:rPr lang="en-US" sz="2000" dirty="0" smtClean="0">
                <a:solidFill>
                  <a:schemeClr val="tx1"/>
                </a:solidFill>
              </a:rPr>
              <a:t>"Hi, Everyone</a:t>
            </a:r>
            <a:r>
              <a:rPr lang="en-US" sz="2000" smtClean="0">
                <a:solidFill>
                  <a:schemeClr val="tx1"/>
                </a:solidFill>
              </a:rPr>
              <a:t>" in it. To give this instruction, </a:t>
            </a:r>
            <a:r>
              <a:rPr lang="en-US" sz="2000" dirty="0" smtClean="0">
                <a:solidFill>
                  <a:schemeClr val="tx1"/>
                </a:solidFill>
              </a:rPr>
              <a:t>you write the following statement in </a:t>
            </a:r>
            <a:r>
              <a:rPr lang="en-US" sz="2000" smtClean="0">
                <a:solidFill>
                  <a:schemeClr val="tx1"/>
                </a:solidFill>
              </a:rPr>
              <a:t>the </a:t>
            </a:r>
            <a:r>
              <a:rPr lang="en-US" sz="2000" smtClean="0"/>
              <a:t>Editor: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Showing and Hiding the Text Window</a:t>
            </a:r>
            <a:endParaRPr lang="en-US" sz="2400" b="1" dirty="0">
              <a:latin typeface="+mj-lt"/>
            </a:endParaRPr>
          </a:p>
        </p:txBody>
      </p:sp>
      <p:grpSp>
        <p:nvGrpSpPr>
          <p:cNvPr id="19459" name="Group 10"/>
          <p:cNvGrpSpPr>
            <a:grpSpLocks/>
          </p:cNvGrpSpPr>
          <p:nvPr/>
        </p:nvGrpSpPr>
        <p:grpSpPr bwMode="auto">
          <a:xfrm>
            <a:off x="228600" y="761999"/>
            <a:ext cx="8686800" cy="1168063"/>
            <a:chOff x="304800" y="685799"/>
            <a:chExt cx="8305800" cy="1168063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685799"/>
              <a:ext cx="8305800" cy="1168063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80694" y="761998"/>
              <a:ext cx="822990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The text window is an object, and you can instruct the computer to perform operations on that object. For example, you </a:t>
              </a:r>
              <a:r>
                <a:rPr lang="en-US" sz="2000" dirty="0">
                  <a:latin typeface="+mn-lt"/>
                </a:rPr>
                <a:t>can </a:t>
              </a:r>
              <a:r>
                <a:rPr lang="en-US" sz="2000">
                  <a:latin typeface="+mn-lt"/>
                </a:rPr>
                <a:t>display </a:t>
              </a:r>
              <a:r>
                <a:rPr lang="en-US" sz="2000" smtClean="0">
                  <a:latin typeface="+mn-lt"/>
                </a:rPr>
                <a:t>the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by </a:t>
              </a:r>
              <a:r>
                <a:rPr lang="en-US" sz="2000" dirty="0">
                  <a:latin typeface="+mn-lt"/>
                </a:rPr>
                <a:t>using the </a:t>
              </a:r>
              <a:r>
                <a:rPr lang="en-US" sz="2000" b="1" dirty="0">
                  <a:latin typeface="+mn-lt"/>
                </a:rPr>
                <a:t>Show</a:t>
              </a:r>
              <a:r>
                <a:rPr lang="en-US" sz="2000" dirty="0">
                  <a:latin typeface="+mn-lt"/>
                </a:rPr>
                <a:t> operation.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599" y="4679812"/>
            <a:ext cx="4383087" cy="838200"/>
            <a:chOff x="228599" y="4267200"/>
            <a:chExt cx="4383087" cy="8382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599" y="4546601"/>
              <a:ext cx="43830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+mn-lt"/>
                </a:rPr>
                <a:t> </a:t>
              </a:r>
              <a:r>
                <a:rPr lang="en-US" sz="2000" b="1" dirty="0" smtClean="0">
                  <a:latin typeface="+mn-lt"/>
                </a:rPr>
                <a:t>Click </a:t>
              </a:r>
              <a:r>
                <a:rPr lang="en-US" sz="2000" b="1" dirty="0">
                  <a:latin typeface="+mn-lt"/>
                </a:rPr>
                <a:t>the               button on </a:t>
              </a:r>
              <a:r>
                <a:rPr lang="en-US" sz="2000" b="1">
                  <a:latin typeface="+mn-lt"/>
                </a:rPr>
                <a:t>the </a:t>
              </a:r>
              <a:r>
                <a:rPr lang="en-US" sz="2000" b="1" dirty="0">
                  <a:latin typeface="+mn-lt"/>
                </a:rPr>
                <a:t>T</a:t>
              </a:r>
              <a:r>
                <a:rPr lang="en-US" sz="2000" b="1" smtClean="0">
                  <a:latin typeface="+mn-lt"/>
                </a:rPr>
                <a:t>oolbar</a:t>
              </a:r>
              <a:r>
                <a:rPr lang="en-US" sz="2000" b="1" dirty="0" smtClean="0">
                  <a:latin typeface="+mn-lt"/>
                </a:rPr>
                <a:t>.</a:t>
              </a:r>
              <a:endParaRPr lang="en-US" sz="2000" b="1" dirty="0">
                <a:latin typeface="+mn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27957" y="4337051"/>
              <a:ext cx="729443" cy="7132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4" name="Group 13"/>
          <p:cNvGrpSpPr/>
          <p:nvPr/>
        </p:nvGrpSpPr>
        <p:grpSpPr>
          <a:xfrm>
            <a:off x="7620000" y="25146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1143000" y="5638800"/>
            <a:ext cx="7772400" cy="784086"/>
            <a:chOff x="228600" y="762000"/>
            <a:chExt cx="7772400" cy="784086"/>
          </a:xfrm>
        </p:grpSpPr>
        <p:sp>
          <p:nvSpPr>
            <p:cNvPr id="19" name="Rounded Rectangle 18"/>
            <p:cNvSpPr/>
            <p:nvPr/>
          </p:nvSpPr>
          <p:spPr>
            <a:xfrm>
              <a:off x="228600" y="762000"/>
              <a:ext cx="7772400" cy="784086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0" name="TextBox 4"/>
            <p:cNvSpPr txBox="1">
              <a:spLocks noChangeArrowheads="1"/>
            </p:cNvSpPr>
            <p:nvPr/>
          </p:nvSpPr>
          <p:spPr bwMode="auto">
            <a:xfrm>
              <a:off x="304800" y="838200"/>
              <a:ext cx="7620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latin typeface="+mn-lt"/>
                </a:rPr>
                <a:t>Similarly</a:t>
              </a:r>
              <a:r>
                <a:rPr lang="en-US" sz="2000">
                  <a:latin typeface="+mn-lt"/>
                </a:rPr>
                <a:t>, </a:t>
              </a:r>
              <a:r>
                <a:rPr lang="en-US" sz="2000" smtClean="0">
                  <a:latin typeface="+mn-lt"/>
                </a:rPr>
                <a:t>you can </a:t>
              </a:r>
              <a:r>
                <a:rPr lang="en-US" sz="2000" dirty="0">
                  <a:latin typeface="+mn-lt"/>
                </a:rPr>
                <a:t>hide </a:t>
              </a:r>
              <a:r>
                <a:rPr lang="en-US" sz="2000">
                  <a:latin typeface="+mn-lt"/>
                </a:rPr>
                <a:t>the</a:t>
              </a:r>
              <a:r>
                <a:rPr lang="en-US" sz="2000" b="1">
                  <a:latin typeface="+mn-lt"/>
                </a:rPr>
                <a:t>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by using the </a:t>
              </a:r>
              <a:r>
                <a:rPr lang="en-US" sz="2000" b="1" dirty="0">
                  <a:latin typeface="+mn-lt"/>
                </a:rPr>
                <a:t>Hide</a:t>
              </a:r>
              <a:r>
                <a:rPr lang="en-US" sz="2000" dirty="0">
                  <a:latin typeface="+mn-lt"/>
                </a:rPr>
                <a:t> operation.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2109787"/>
            <a:ext cx="6391275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C:\Documents and Settings\priya.suri\My Documents\My Pictures\Text Wind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7592" y="3305174"/>
            <a:ext cx="4237808" cy="2181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52400" y="2362200"/>
            <a:ext cx="5188858" cy="2057400"/>
            <a:chOff x="152400" y="2362200"/>
            <a:chExt cx="5188858" cy="2057400"/>
          </a:xfrm>
        </p:grpSpPr>
        <p:sp>
          <p:nvSpPr>
            <p:cNvPr id="16" name="Rounded Rectangle 15"/>
            <p:cNvSpPr/>
            <p:nvPr/>
          </p:nvSpPr>
          <p:spPr>
            <a:xfrm>
              <a:off x="152400" y="2362200"/>
              <a:ext cx="5181600" cy="2042160"/>
            </a:xfrm>
            <a:prstGeom prst="roundRect">
              <a:avLst>
                <a:gd name="adj" fmla="val 17077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3076" name="Picture 4" descr="C:\Documents and Settings\priya.suri\My Documents\My Pictures\Properties of the TextWindow Object.PNG"/>
            <p:cNvPicPr>
              <a:picLocks noChangeAspect="1" noChangeArrowheads="1"/>
            </p:cNvPicPr>
            <p:nvPr/>
          </p:nvPicPr>
          <p:blipFill>
            <a:blip r:embed="rId3" cstate="print"/>
            <a:srcRect l="4842" t="41667" r="35108" b="14584"/>
            <a:stretch>
              <a:fillRect/>
            </a:stretch>
          </p:blipFill>
          <p:spPr bwMode="auto">
            <a:xfrm>
              <a:off x="152400" y="2362200"/>
              <a:ext cx="5188858" cy="2057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152400" y="762000"/>
            <a:ext cx="8839200" cy="1447800"/>
            <a:chOff x="152400" y="762000"/>
            <a:chExt cx="8839200" cy="14478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14478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07975" y="838201"/>
              <a:ext cx="8605838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 has a specific set of properties, such as </a:t>
              </a:r>
              <a:r>
                <a:rPr lang="en-US" sz="2000" b="1" dirty="0" err="1" smtClean="0">
                  <a:latin typeface="+mn-lt"/>
                </a:rPr>
                <a:t>ForegroundColor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BackgroundColor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smtClean="0">
                  <a:latin typeface="+mn-lt"/>
                </a:rPr>
                <a:t>Title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CursorTop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CursorLeft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smtClean="0">
                  <a:latin typeface="+mn-lt"/>
                </a:rPr>
                <a:t>Top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smtClean="0">
                  <a:latin typeface="+mn-lt"/>
                </a:rPr>
                <a:t>and </a:t>
              </a:r>
              <a:r>
                <a:rPr lang="en-US" sz="2000" b="1" smtClean="0">
                  <a:latin typeface="+mn-lt"/>
                </a:rPr>
                <a:t>Left</a:t>
              </a:r>
              <a:r>
                <a:rPr lang="en-US" sz="2000">
                  <a:latin typeface="+mn-lt"/>
                </a:rPr>
                <a:t>.</a:t>
              </a:r>
              <a:r>
                <a:rPr lang="en-US" sz="2000" smtClean="0">
                  <a:latin typeface="+mn-lt"/>
                </a:rPr>
                <a:t> You can use these properties to change how and where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appears.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Properties of the TextWindow Object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pic>
        <p:nvPicPr>
          <p:cNvPr id="2051" name="Picture 3" descr="C:\Documents and Settings\priya.suri\My Documents\My Pictures\text window properti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82552"/>
            <a:ext cx="6019800" cy="3102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9" name="Group 18"/>
          <p:cNvGrpSpPr/>
          <p:nvPr/>
        </p:nvGrpSpPr>
        <p:grpSpPr>
          <a:xfrm>
            <a:off x="7391400" y="2514600"/>
            <a:ext cx="1295400" cy="762000"/>
            <a:chOff x="7391400" y="2514600"/>
            <a:chExt cx="1295400" cy="762000"/>
          </a:xfrm>
        </p:grpSpPr>
        <p:sp>
          <p:nvSpPr>
            <p:cNvPr id="13" name="Rectangle 12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4" name="Down Arrow Callout 13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Operations of the TextWindow Object</a:t>
            </a:r>
          </a:p>
        </p:txBody>
      </p:sp>
      <p:pic>
        <p:nvPicPr>
          <p:cNvPr id="9" name="Picture 8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8254" y="1295400"/>
            <a:ext cx="4269946" cy="2843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1" name="Group 10"/>
          <p:cNvGrpSpPr/>
          <p:nvPr/>
        </p:nvGrpSpPr>
        <p:grpSpPr>
          <a:xfrm>
            <a:off x="304800" y="914400"/>
            <a:ext cx="3352800" cy="4495800"/>
            <a:chOff x="2438401" y="5486400"/>
            <a:chExt cx="6620934" cy="7620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438401" y="5486400"/>
              <a:ext cx="6477000" cy="762000"/>
            </a:xfrm>
            <a:prstGeom prst="roundRect">
              <a:avLst>
                <a:gd name="adj" fmla="val 17222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2734734" y="5529777"/>
              <a:ext cx="6324601" cy="659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sz="2000" smtClean="0">
                  <a:latin typeface="+mn-lt"/>
                </a:rPr>
                <a:t>For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object, you </a:t>
              </a:r>
              <a:r>
                <a:rPr lang="en-US" sz="2000" smtClean="0">
                  <a:latin typeface="+mn-lt"/>
                </a:rPr>
                <a:t>can specify the following operations:</a:t>
              </a:r>
              <a:endParaRPr lang="en-US" sz="2000" dirty="0" smtClean="0">
                <a:latin typeface="+mn-lt"/>
              </a:endParaRP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dirty="0" smtClean="0">
                  <a:latin typeface="+mn-lt"/>
                </a:rPr>
                <a:t> </a:t>
              </a:r>
              <a:r>
                <a:rPr lang="en-US" sz="2000" b="1" dirty="0" smtClean="0">
                  <a:latin typeface="+mn-lt"/>
                </a:rPr>
                <a:t>Show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Hide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Write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</a:t>
              </a:r>
              <a:r>
                <a:rPr lang="en-US" sz="2000" b="1" dirty="0" err="1" smtClean="0">
                  <a:latin typeface="+mn-lt"/>
                </a:rPr>
                <a:t>WriteLine</a:t>
              </a:r>
              <a:endParaRPr lang="en-US" sz="2000" b="1" dirty="0" smtClean="0">
                <a:latin typeface="+mn-lt"/>
              </a:endParaRP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Read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Pause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Clear</a:t>
              </a:r>
              <a:r>
                <a:rPr lang="en-US" sz="2000" dirty="0" smtClean="0">
                  <a:latin typeface="+mn-lt"/>
                </a:rPr>
                <a:t> 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352800" y="5486400"/>
            <a:ext cx="5562600" cy="685800"/>
            <a:chOff x="228600" y="762000"/>
            <a:chExt cx="77724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228600" y="762000"/>
              <a:ext cx="7772400" cy="685800"/>
            </a:xfrm>
            <a:prstGeom prst="roundRect">
              <a:avLst>
                <a:gd name="adj" fmla="val 44445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381001" y="914400"/>
              <a:ext cx="7619999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Let’s explore some of these operations…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Writing Text in the Text Window</a:t>
            </a:r>
            <a:endParaRPr lang="en-US" sz="2400" b="1" dirty="0">
              <a:latin typeface="+mj-lt"/>
            </a:endParaRPr>
          </a:p>
        </p:txBody>
      </p:sp>
      <p:grpSp>
        <p:nvGrpSpPr>
          <p:cNvPr id="21507" name="Group 15"/>
          <p:cNvGrpSpPr>
            <a:grpSpLocks/>
          </p:cNvGrpSpPr>
          <p:nvPr/>
        </p:nvGrpSpPr>
        <p:grpSpPr bwMode="auto">
          <a:xfrm>
            <a:off x="228600" y="685800"/>
            <a:ext cx="8686800" cy="777875"/>
            <a:chOff x="228600" y="609600"/>
            <a:chExt cx="8077200" cy="777875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609600"/>
              <a:ext cx="8077200" cy="777875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516" name="TextBox 4"/>
            <p:cNvSpPr txBox="1">
              <a:spLocks noChangeArrowheads="1"/>
            </p:cNvSpPr>
            <p:nvPr/>
          </p:nvSpPr>
          <p:spPr bwMode="auto">
            <a:xfrm>
              <a:off x="384864" y="685800"/>
              <a:ext cx="7773124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You have already learned </a:t>
              </a:r>
              <a:r>
                <a:rPr lang="en-US" sz="2000" dirty="0">
                  <a:latin typeface="+mn-lt"/>
                </a:rPr>
                <a:t>how to show and hide the text window. Now let’s </a:t>
              </a:r>
              <a:r>
                <a:rPr lang="en-US" sz="2000" dirty="0" smtClean="0">
                  <a:latin typeface="+mn-lt"/>
                </a:rPr>
                <a:t>see </a:t>
              </a:r>
              <a:r>
                <a:rPr lang="en-US" sz="2000" dirty="0">
                  <a:latin typeface="+mn-lt"/>
                </a:rPr>
                <a:t>how you </a:t>
              </a:r>
              <a:r>
                <a:rPr lang="en-US" sz="2000">
                  <a:latin typeface="+mn-lt"/>
                </a:rPr>
                <a:t>can </a:t>
              </a:r>
              <a:r>
                <a:rPr lang="en-US" sz="2000" smtClean="0">
                  <a:latin typeface="+mn-lt"/>
                </a:rPr>
                <a:t>write text in </a:t>
              </a:r>
              <a:r>
                <a:rPr lang="en-US" sz="2000" dirty="0">
                  <a:latin typeface="+mn-lt"/>
                </a:rPr>
                <a:t>the </a:t>
              </a:r>
              <a:r>
                <a:rPr lang="en-US" sz="2000" b="1">
                  <a:latin typeface="+mn-lt"/>
                </a:rPr>
                <a:t>TextWindow</a:t>
              </a:r>
              <a:r>
                <a:rPr lang="en-US" sz="2000">
                  <a:latin typeface="+mn-lt"/>
                </a:rPr>
                <a:t> </a:t>
              </a:r>
              <a:r>
                <a:rPr lang="en-US" sz="2000" smtClean="0">
                  <a:latin typeface="+mn-lt"/>
                </a:rPr>
                <a:t>object. 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21510" name="Group 20"/>
          <p:cNvGrpSpPr>
            <a:grpSpLocks/>
          </p:cNvGrpSpPr>
          <p:nvPr/>
        </p:nvGrpSpPr>
        <p:grpSpPr bwMode="auto">
          <a:xfrm>
            <a:off x="228600" y="5029200"/>
            <a:ext cx="8686800" cy="1184469"/>
            <a:chOff x="228600" y="685800"/>
            <a:chExt cx="8077200" cy="990600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685800"/>
              <a:ext cx="8077200" cy="9906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512" name="TextBox 22"/>
            <p:cNvSpPr txBox="1">
              <a:spLocks noChangeArrowheads="1"/>
            </p:cNvSpPr>
            <p:nvPr/>
          </p:nvSpPr>
          <p:spPr bwMode="auto">
            <a:xfrm>
              <a:off x="402725" y="749528"/>
              <a:ext cx="7772400" cy="849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As </a:t>
              </a:r>
              <a:r>
                <a:rPr lang="en-US" sz="2000" dirty="0" smtClean="0">
                  <a:latin typeface="+mn-lt"/>
                </a:rPr>
                <a:t>you see</a:t>
              </a:r>
              <a:r>
                <a:rPr lang="en-US" sz="2000" smtClean="0">
                  <a:latin typeface="+mn-lt"/>
                </a:rPr>
                <a:t>, this operation wrote both sentences on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smtClean="0">
                  <a:latin typeface="+mn-lt"/>
                </a:rPr>
                <a:t>same line with no space between them. </a:t>
              </a:r>
              <a:r>
                <a:rPr lang="en-US" sz="2000" dirty="0" smtClean="0">
                  <a:latin typeface="+mn-lt"/>
                </a:rPr>
                <a:t>But </a:t>
              </a:r>
              <a:r>
                <a:rPr lang="en-US" sz="2000" smtClean="0">
                  <a:latin typeface="+mn-lt"/>
                </a:rPr>
                <a:t>don’t worry: </a:t>
              </a:r>
              <a:r>
                <a:rPr lang="en-US" sz="2000" dirty="0" smtClean="0">
                  <a:latin typeface="+mn-lt"/>
                </a:rPr>
                <a:t>you </a:t>
              </a:r>
              <a:r>
                <a:rPr lang="en-US" sz="2000" smtClean="0">
                  <a:latin typeface="+mn-lt"/>
                </a:rPr>
                <a:t>can use a different operation to show </a:t>
              </a:r>
              <a:r>
                <a:rPr lang="en-US" sz="2000" dirty="0" smtClean="0">
                  <a:latin typeface="+mn-lt"/>
                </a:rPr>
                <a:t>these sentences </a:t>
              </a:r>
              <a:r>
                <a:rPr lang="en-US" sz="2000" smtClean="0">
                  <a:latin typeface="+mn-lt"/>
                </a:rPr>
                <a:t>on separate </a:t>
              </a:r>
              <a:r>
                <a:rPr lang="en-US" sz="2000" dirty="0" smtClean="0">
                  <a:latin typeface="+mn-lt"/>
                </a:rPr>
                <a:t>lines.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9800" y="1676400"/>
            <a:ext cx="4876800" cy="990600"/>
            <a:chOff x="2209800" y="1828800"/>
            <a:chExt cx="4876800" cy="9906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2209800" y="1828800"/>
              <a:ext cx="4876800" cy="9906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050" name="Picture 2" descr="C:\Documents and Settings\priya.suri\My Documents\My Pictures\Writing Text in the Text Window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1972055"/>
              <a:ext cx="4724400" cy="77114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051" name="Picture 3" descr="C:\Documents and Settings\priya.suri\My Documents\My Pictures\Writing Text in the Text Window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18" y="2819400"/>
            <a:ext cx="7593582" cy="20478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6200" y="0"/>
            <a:ext cx="6477000" cy="563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+mj-ea"/>
                <a:cs typeface="Tahoma" pitchFamily="34" charset="0"/>
              </a:rPr>
              <a:t>Writing Text in the Text Window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133600" y="762000"/>
            <a:ext cx="5029200" cy="914400"/>
            <a:chOff x="2133600" y="762000"/>
            <a:chExt cx="5029200" cy="9144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133600" y="762000"/>
              <a:ext cx="5029200" cy="914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3074" name="Picture 2" descr="C:\Documents and Settings\priya.suri\My Documents\My Pictures\Writing Text in the Text Window-Writeli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9800" y="838200"/>
              <a:ext cx="4876800" cy="762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3075" name="Picture 3" descr="C:\Documents and Settings\priya.suri\My Documents\My Pictures\Writing Text in the Text Window-Writeline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224" y="1905000"/>
            <a:ext cx="7115176" cy="2653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304800" y="4876800"/>
            <a:ext cx="8545832" cy="838200"/>
            <a:chOff x="5486400" y="1905000"/>
            <a:chExt cx="3291078" cy="1508760"/>
          </a:xfrm>
        </p:grpSpPr>
        <p:sp>
          <p:nvSpPr>
            <p:cNvPr id="11" name="Rounded Rectangle 10"/>
            <p:cNvSpPr/>
            <p:nvPr/>
          </p:nvSpPr>
          <p:spPr>
            <a:xfrm>
              <a:off x="5486400" y="1905000"/>
              <a:ext cx="3276600" cy="1508760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 flipH="1">
              <a:off x="5515746" y="2119880"/>
              <a:ext cx="3261732" cy="127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smtClean="0">
                  <a:latin typeface="+mn-lt"/>
                </a:rPr>
                <a:t>Write</a:t>
              </a:r>
              <a:r>
                <a:rPr lang="en-US" sz="2000" smtClean="0">
                  <a:latin typeface="+mn-lt"/>
                </a:rPr>
                <a:t> and </a:t>
              </a:r>
              <a:r>
                <a:rPr lang="en-US" sz="2000" b="1" smtClean="0">
                  <a:latin typeface="+mn-lt"/>
                </a:rPr>
                <a:t>Write</a:t>
              </a:r>
              <a:r>
                <a:rPr lang="en-US" sz="2000" b="1"/>
                <a:t>Line</a:t>
              </a:r>
              <a:r>
                <a:rPr lang="en-US" sz="2000" smtClean="0">
                  <a:latin typeface="+mn-lt"/>
                </a:rPr>
                <a:t> are both </a:t>
              </a:r>
              <a:r>
                <a:rPr lang="en-US" sz="2000" dirty="0" smtClean="0">
                  <a:latin typeface="+mn-lt"/>
                </a:rPr>
                <a:t>operations of 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</a:t>
              </a:r>
              <a:r>
                <a:rPr lang="en-US" sz="2000" smtClean="0">
                  <a:latin typeface="+mn-lt"/>
                </a:rPr>
                <a:t>. If you use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err="1" smtClean="0">
                  <a:latin typeface="+mn-lt"/>
                </a:rPr>
                <a:t>WriteLine</a:t>
              </a:r>
              <a:r>
                <a:rPr lang="en-US" sz="2000" dirty="0" smtClean="0">
                  <a:latin typeface="+mn-lt"/>
                </a:rPr>
                <a:t> operation</a:t>
              </a:r>
              <a:r>
                <a:rPr lang="en-US" sz="2000" smtClean="0">
                  <a:latin typeface="+mn-lt"/>
                </a:rPr>
                <a:t>, each line of text appears on a separate line.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Reading a Line of Text</a:t>
            </a:r>
          </a:p>
        </p:txBody>
      </p:sp>
      <p:grpSp>
        <p:nvGrpSpPr>
          <p:cNvPr id="23555" name="Group 15"/>
          <p:cNvGrpSpPr>
            <a:grpSpLocks/>
          </p:cNvGrpSpPr>
          <p:nvPr/>
        </p:nvGrpSpPr>
        <p:grpSpPr bwMode="auto">
          <a:xfrm>
            <a:off x="228600" y="762000"/>
            <a:ext cx="8694234" cy="762000"/>
            <a:chOff x="228600" y="838200"/>
            <a:chExt cx="8694234" cy="825500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838200"/>
              <a:ext cx="8686800" cy="8255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3561" name="TextBox 4"/>
            <p:cNvSpPr txBox="1">
              <a:spLocks noChangeArrowheads="1"/>
            </p:cNvSpPr>
            <p:nvPr/>
          </p:nvSpPr>
          <p:spPr bwMode="auto">
            <a:xfrm>
              <a:off x="388434" y="838200"/>
              <a:ext cx="8534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Would you like the </a:t>
              </a:r>
              <a:r>
                <a:rPr lang="en-US" sz="2000">
                  <a:latin typeface="+mn-lt"/>
                </a:rPr>
                <a:t>computer </a:t>
              </a:r>
              <a:r>
                <a:rPr lang="en-US" sz="2000" smtClean="0">
                  <a:latin typeface="+mn-lt"/>
                </a:rPr>
                <a:t>to ask for </a:t>
              </a:r>
              <a:r>
                <a:rPr lang="en-US" sz="2000" dirty="0">
                  <a:latin typeface="+mn-lt"/>
                </a:rPr>
                <a:t>your name </a:t>
              </a:r>
              <a:r>
                <a:rPr lang="en-US" sz="2000">
                  <a:latin typeface="+mn-lt"/>
                </a:rPr>
                <a:t>and </a:t>
              </a:r>
              <a:r>
                <a:rPr lang="en-US" sz="200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friend’s </a:t>
              </a:r>
              <a:r>
                <a:rPr lang="en-US" sz="2000">
                  <a:latin typeface="+mn-lt"/>
                </a:rPr>
                <a:t>name and then say </a:t>
              </a:r>
              <a:r>
                <a:rPr lang="en-US" sz="2000" dirty="0" smtClean="0">
                  <a:latin typeface="+mn-lt"/>
                </a:rPr>
                <a:t>"Hello" </a:t>
              </a:r>
              <a:r>
                <a:rPr lang="en-US" sz="2000" dirty="0">
                  <a:latin typeface="+mn-lt"/>
                </a:rPr>
                <a:t>to both of you? Let’s see </a:t>
              </a:r>
              <a:r>
                <a:rPr lang="en-US" sz="2000">
                  <a:latin typeface="+mn-lt"/>
                </a:rPr>
                <a:t>how </a:t>
              </a:r>
              <a:r>
                <a:rPr lang="en-US" sz="2000" smtClean="0">
                  <a:latin typeface="+mn-lt"/>
                </a:rPr>
                <a:t>to make that happen.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2286000"/>
            <a:ext cx="5181600" cy="1221352"/>
            <a:chOff x="1257300" y="2133600"/>
            <a:chExt cx="6743700" cy="15240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1257300" y="2133600"/>
              <a:ext cx="6743700" cy="15240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6146" name="Picture 2" descr="C:\Documents and Settings\priya.suri\My Documents\My Pictures\Read a Line of Text.PNG"/>
            <p:cNvPicPr>
              <a:picLocks noChangeAspect="1" noChangeArrowheads="1"/>
            </p:cNvPicPr>
            <p:nvPr/>
          </p:nvPicPr>
          <p:blipFill>
            <a:blip r:embed="rId3" cstate="print"/>
            <a:srcRect l="5477" t="48325" r="46679" b="31363"/>
            <a:stretch>
              <a:fillRect/>
            </a:stretch>
          </p:blipFill>
          <p:spPr bwMode="auto">
            <a:xfrm>
              <a:off x="1361440" y="2286000"/>
              <a:ext cx="6563360" cy="1295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6148" name="Picture 4" descr="C:\Documents and Settings\priya.suri\My Documents\My Pictures\Read a Line of Text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14800"/>
            <a:ext cx="7162800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7" name="Group 16"/>
          <p:cNvGrpSpPr/>
          <p:nvPr/>
        </p:nvGrpSpPr>
        <p:grpSpPr>
          <a:xfrm>
            <a:off x="5603792" y="1639430"/>
            <a:ext cx="3345366" cy="2322970"/>
            <a:chOff x="5486400" y="1904999"/>
            <a:chExt cx="3345366" cy="2322970"/>
          </a:xfrm>
        </p:grpSpPr>
        <p:sp>
          <p:nvSpPr>
            <p:cNvPr id="15" name="Rounded Rectangle 14"/>
            <p:cNvSpPr/>
            <p:nvPr/>
          </p:nvSpPr>
          <p:spPr>
            <a:xfrm>
              <a:off x="5486400" y="1904999"/>
              <a:ext cx="3276600" cy="2322969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 flipH="1">
              <a:off x="5570034" y="1981200"/>
              <a:ext cx="3261732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Read</a:t>
              </a:r>
              <a:r>
                <a:rPr lang="en-US" sz="2000" smtClean="0">
                  <a:latin typeface="+mn-lt"/>
                </a:rPr>
                <a:t> operation, the computer reads and remembers </a:t>
              </a:r>
              <a:r>
                <a:rPr lang="en-US" sz="2000">
                  <a:latin typeface="+mn-lt"/>
                </a:rPr>
                <a:t>what a user has </a:t>
              </a:r>
              <a:r>
                <a:rPr lang="en-US" sz="2000" smtClean="0">
                  <a:latin typeface="+mn-lt"/>
                </a:rPr>
                <a:t>typed. If you use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err="1" smtClean="0">
                  <a:latin typeface="+mn-lt"/>
                </a:rPr>
                <a:t>WriteLine</a:t>
              </a:r>
              <a:r>
                <a:rPr lang="en-US" sz="2000" smtClean="0">
                  <a:latin typeface="+mn-lt"/>
                </a:rPr>
                <a:t> operation, the computer displays the information from the user.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7EACEF7E09640B24069C83530AC56" ma:contentTypeVersion="0" ma:contentTypeDescription="Create a new document." ma:contentTypeScope="" ma:versionID="5eb776c71b7e70c547f495cfa60d5d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D630A9-34E0-409E-B557-D57B669448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BFC768-3D22-4804-9F34-AF5FA61A24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3C0337-F40A-4EBA-BDC2-FD15F2B884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Microsoft Office PowerPoint</Application>
  <PresentationFormat>On-screen Show (4:3)</PresentationFormat>
  <Paragraphs>139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Verdana</vt:lpstr>
      <vt:lpstr>Wingdings</vt:lpstr>
      <vt:lpstr>Office Theme</vt:lpstr>
      <vt:lpstr>PowerPoint Presentation</vt:lpstr>
      <vt:lpstr>PowerPoint Presentation</vt:lpstr>
      <vt:lpstr>  Statements in Small Basic Programs </vt:lpstr>
      <vt:lpstr>Showing and Hiding the Text Window</vt:lpstr>
      <vt:lpstr>PowerPoint Presentation</vt:lpstr>
      <vt:lpstr>Operations of the TextWindow Object</vt:lpstr>
      <vt:lpstr>Writing Text in the Text Window</vt:lpstr>
      <vt:lpstr>PowerPoint Presentation</vt:lpstr>
      <vt:lpstr>Reading a Line of Text</vt:lpstr>
      <vt:lpstr>The Pause and Clear Operations</vt:lpstr>
      <vt:lpstr>Let’s Summarize…</vt:lpstr>
      <vt:lpstr>Mini Challenge 1.2:  Manipulating Properties.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2010-10-01T14:42:28Z</dcterms:created>
  <dcterms:modified xsi:type="dcterms:W3CDTF">2016-06-24T14:19:11Z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0x010100CDE7EACEF7E09640B24069C83530AC56</vt:lpwstr>
  </property>
</Properties>
</file>