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1"/>
  </p:notesMasterIdLst>
  <p:sldIdLst>
    <p:sldId id="256" r:id="rId5"/>
    <p:sldId id="257" r:id="rId6"/>
    <p:sldId id="262" r:id="rId7"/>
    <p:sldId id="275" r:id="rId8"/>
    <p:sldId id="276" r:id="rId9"/>
    <p:sldId id="265" r:id="rId10"/>
    <p:sldId id="258" r:id="rId11"/>
    <p:sldId id="264" r:id="rId12"/>
    <p:sldId id="267" r:id="rId13"/>
    <p:sldId id="268" r:id="rId14"/>
    <p:sldId id="270" r:id="rId15"/>
    <p:sldId id="271" r:id="rId16"/>
    <p:sldId id="273" r:id="rId17"/>
    <p:sldId id="274" r:id="rId18"/>
    <p:sldId id="277" r:id="rId19"/>
    <p:sldId id="27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7" autoAdjust="0"/>
    <p:restoredTop sz="90599" autoAdjust="0"/>
  </p:normalViewPr>
  <p:slideViewPr>
    <p:cSldViewPr>
      <p:cViewPr varScale="1">
        <p:scale>
          <a:sx n="102" d="100"/>
          <a:sy n="102" d="100"/>
        </p:scale>
        <p:origin x="2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5/3/2018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a:p>
        </p:txBody>
      </p:sp>
    </p:spTree>
    <p:extLst>
      <p:ext uri="{BB962C8B-B14F-4D97-AF65-F5344CB8AC3E}">
        <p14:creationId xmlns:p14="http://schemas.microsoft.com/office/powerpoint/2010/main" val="1402857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sz="1200" kern="1200" dirty="0" smtClean="0">
                <a:solidFill>
                  <a:schemeClr val="tx1"/>
                </a:solidFill>
                <a:latin typeface="+mn-lt"/>
                <a:ea typeface="+mn-ea"/>
                <a:cs typeface="+mn-cs"/>
              </a:rPr>
              <a:t>In this program,</a:t>
            </a:r>
            <a:r>
              <a:rPr lang="en-US" sz="1200" kern="1200" baseline="0" dirty="0" smtClean="0">
                <a:solidFill>
                  <a:schemeClr val="tx1"/>
                </a:solidFill>
                <a:latin typeface="+mn-lt"/>
                <a:ea typeface="+mn-ea"/>
                <a:cs typeface="+mn-cs"/>
              </a:rPr>
              <a:t> you </a:t>
            </a:r>
            <a:r>
              <a:rPr lang="en-US" sz="1200" kern="1200" dirty="0" smtClean="0">
                <a:solidFill>
                  <a:schemeClr val="tx1"/>
                </a:solidFill>
                <a:latin typeface="+mn-lt"/>
                <a:ea typeface="+mn-ea"/>
                <a:cs typeface="+mn-cs"/>
              </a:rPr>
              <a:t>first use the </a:t>
            </a:r>
            <a:r>
              <a:rPr lang="en-US" sz="1200" kern="1200" dirty="0" err="1" smtClean="0">
                <a:solidFill>
                  <a:schemeClr val="tx1"/>
                </a:solidFill>
                <a:latin typeface="+mn-lt"/>
                <a:ea typeface="+mn-ea"/>
                <a:cs typeface="+mn-cs"/>
              </a:rPr>
              <a:t>WriteLine</a:t>
            </a:r>
            <a:r>
              <a:rPr lang="en-US" sz="1200" kern="1200" baseline="0" dirty="0" smtClean="0">
                <a:solidFill>
                  <a:schemeClr val="tx1"/>
                </a:solidFill>
                <a:latin typeface="+mn-lt"/>
                <a:ea typeface="+mn-ea"/>
                <a:cs typeface="+mn-cs"/>
              </a:rPr>
              <a:t> operation to </a:t>
            </a:r>
            <a:r>
              <a:rPr lang="en-US" sz="1200" kern="1200" dirty="0" smtClean="0">
                <a:solidFill>
                  <a:schemeClr val="tx1"/>
                </a:solidFill>
                <a:latin typeface="+mn-lt"/>
                <a:ea typeface="+mn-ea"/>
                <a:cs typeface="+mn-cs"/>
              </a:rPr>
              <a:t>display "Multiplication Table" on the screen.</a:t>
            </a:r>
          </a:p>
          <a:p>
            <a:r>
              <a:rPr lang="en-US" sz="1200" kern="1200" dirty="0" smtClean="0">
                <a:solidFill>
                  <a:schemeClr val="tx1"/>
                </a:solidFill>
                <a:latin typeface="+mn-lt"/>
                <a:ea typeface="+mn-ea"/>
                <a:cs typeface="+mn-cs"/>
              </a:rPr>
              <a:t>Then you create</a:t>
            </a:r>
            <a:r>
              <a:rPr lang="en-US" sz="1200" kern="1200" baseline="0" dirty="0" smtClean="0">
                <a:solidFill>
                  <a:schemeClr val="tx1"/>
                </a:solidFill>
                <a:latin typeface="+mn-lt"/>
                <a:ea typeface="+mn-ea"/>
                <a:cs typeface="+mn-cs"/>
              </a:rPr>
              <a:t> the variable “number” to store the value of 5.</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Then you create</a:t>
            </a:r>
            <a:r>
              <a:rPr lang="en-US" sz="1200" kern="1200" baseline="0" dirty="0" smtClean="0">
                <a:solidFill>
                  <a:schemeClr val="tx1"/>
                </a:solidFill>
                <a:latin typeface="+mn-lt"/>
                <a:ea typeface="+mn-ea"/>
                <a:cs typeface="+mn-cs"/>
              </a:rPr>
              <a:t> a </a:t>
            </a:r>
            <a:r>
              <a:rPr lang="en-US" sz="1200" b="1" kern="1200" baseline="0" dirty="0" smtClean="0">
                <a:solidFill>
                  <a:schemeClr val="tx1"/>
                </a:solidFill>
                <a:latin typeface="+mn-lt"/>
                <a:ea typeface="+mn-ea"/>
                <a:cs typeface="+mn-cs"/>
              </a:rPr>
              <a:t>For</a:t>
            </a:r>
            <a:r>
              <a:rPr lang="en-US" sz="1200" kern="1200" dirty="0" smtClean="0">
                <a:solidFill>
                  <a:schemeClr val="tx1"/>
                </a:solidFill>
                <a:latin typeface="+mn-lt"/>
                <a:ea typeface="+mn-ea"/>
                <a:cs typeface="+mn-cs"/>
              </a:rPr>
              <a:t> loop with the</a:t>
            </a:r>
            <a:r>
              <a:rPr lang="en-US" sz="1200" kern="1200" baseline="0" dirty="0" smtClean="0">
                <a:solidFill>
                  <a:schemeClr val="tx1"/>
                </a:solidFill>
                <a:latin typeface="+mn-lt"/>
                <a:ea typeface="+mn-ea"/>
                <a:cs typeface="+mn-cs"/>
              </a:rPr>
              <a:t> variable “a” to ensure the </a:t>
            </a:r>
            <a:r>
              <a:rPr lang="en-US" sz="1200" b="1" kern="1200" baseline="0" dirty="0" err="1" smtClean="0">
                <a:solidFill>
                  <a:schemeClr val="tx1"/>
                </a:solidFill>
                <a:latin typeface="+mn-lt"/>
                <a:ea typeface="+mn-ea"/>
                <a:cs typeface="+mn-cs"/>
              </a:rPr>
              <a:t>WriteLine</a:t>
            </a:r>
            <a:r>
              <a:rPr lang="en-US" sz="1200" kern="1200" baseline="0" dirty="0" smtClean="0">
                <a:solidFill>
                  <a:schemeClr val="tx1"/>
                </a:solidFill>
                <a:latin typeface="+mn-lt"/>
                <a:ea typeface="+mn-ea"/>
                <a:cs typeface="+mn-cs"/>
              </a:rPr>
              <a:t> operation will run 10</a:t>
            </a:r>
            <a:r>
              <a:rPr lang="en-US" sz="1200" kern="1200" dirty="0" smtClean="0">
                <a:solidFill>
                  <a:schemeClr val="tx1"/>
                </a:solidFill>
                <a:latin typeface="+mn-lt"/>
                <a:ea typeface="+mn-ea"/>
                <a:cs typeface="+mn-cs"/>
              </a:rPr>
              <a:t> times.</a:t>
            </a:r>
          </a:p>
          <a:p>
            <a:r>
              <a:rPr lang="en-US" sz="1200" kern="1200" dirty="0" smtClean="0">
                <a:solidFill>
                  <a:schemeClr val="tx1"/>
                </a:solidFill>
                <a:latin typeface="+mn-lt"/>
                <a:ea typeface="+mn-ea"/>
                <a:cs typeface="+mn-cs"/>
              </a:rPr>
              <a:t>You use the </a:t>
            </a:r>
            <a:r>
              <a:rPr lang="en-US" sz="1200" b="1" kern="1200" dirty="0" err="1" smtClean="0">
                <a:solidFill>
                  <a:schemeClr val="tx1"/>
                </a:solidFill>
                <a:latin typeface="+mn-lt"/>
                <a:ea typeface="+mn-ea"/>
                <a:cs typeface="+mn-cs"/>
              </a:rPr>
              <a:t>WriteLine</a:t>
            </a:r>
            <a:r>
              <a:rPr lang="en-US" sz="1200" kern="1200" dirty="0" smtClean="0">
                <a:solidFill>
                  <a:schemeClr val="tx1"/>
                </a:solidFill>
                <a:latin typeface="+mn-lt"/>
                <a:ea typeface="+mn-ea"/>
                <a:cs typeface="+mn-cs"/>
              </a:rPr>
              <a:t> operation to display the following elements</a:t>
            </a:r>
            <a:r>
              <a:rPr lang="en-US" sz="1200" kern="1200" baseline="0" dirty="0" smtClean="0">
                <a:solidFill>
                  <a:schemeClr val="tx1"/>
                </a:solidFill>
                <a:latin typeface="+mn-lt"/>
                <a:ea typeface="+mn-ea"/>
                <a:cs typeface="+mn-cs"/>
              </a:rPr>
              <a:t> in this order:</a:t>
            </a:r>
          </a:p>
          <a:p>
            <a:r>
              <a:rPr lang="en-US" sz="1200" kern="1200" baseline="0" dirty="0" smtClean="0">
                <a:solidFill>
                  <a:schemeClr val="tx1"/>
                </a:solidFill>
                <a:latin typeface="+mn-lt"/>
                <a:ea typeface="+mn-ea"/>
                <a:cs typeface="+mn-cs"/>
              </a:rPr>
              <a:t>--t</a:t>
            </a:r>
            <a:r>
              <a:rPr lang="en-US" sz="1200" kern="1200" dirty="0" smtClean="0">
                <a:solidFill>
                  <a:schemeClr val="tx1"/>
                </a:solidFill>
                <a:latin typeface="+mn-lt"/>
                <a:ea typeface="+mn-ea"/>
                <a:cs typeface="+mn-cs"/>
              </a:rPr>
              <a:t>he</a:t>
            </a:r>
            <a:r>
              <a:rPr lang="en-US" sz="1200" kern="1200" baseline="0" dirty="0" smtClean="0">
                <a:solidFill>
                  <a:schemeClr val="tx1"/>
                </a:solidFill>
                <a:latin typeface="+mn-lt"/>
                <a:ea typeface="+mn-ea"/>
                <a:cs typeface="+mn-cs"/>
              </a:rPr>
              <a:t> value that is stored in the “a” variable</a:t>
            </a:r>
            <a:br>
              <a:rPr lang="en-US" sz="1200" kern="1200" baseline="0" dirty="0" smtClean="0">
                <a:solidFill>
                  <a:schemeClr val="tx1"/>
                </a:solidFill>
                <a:latin typeface="+mn-lt"/>
                <a:ea typeface="+mn-ea"/>
                <a:cs typeface="+mn-cs"/>
              </a:rPr>
            </a:br>
            <a:r>
              <a:rPr lang="en-US" sz="1200" kern="1200" baseline="0" dirty="0" smtClean="0">
                <a:solidFill>
                  <a:schemeClr val="tx1"/>
                </a:solidFill>
                <a:latin typeface="+mn-lt"/>
                <a:ea typeface="+mn-ea"/>
                <a:cs typeface="+mn-cs"/>
              </a:rPr>
              <a:t>--the multiplication sign</a:t>
            </a:r>
          </a:p>
          <a:p>
            <a:r>
              <a:rPr lang="en-US" sz="1200" kern="1200" baseline="0" dirty="0" smtClean="0">
                <a:solidFill>
                  <a:schemeClr val="tx1"/>
                </a:solidFill>
                <a:latin typeface="+mn-lt"/>
                <a:ea typeface="+mn-ea"/>
                <a:cs typeface="+mn-cs"/>
              </a:rPr>
              <a:t>--the value that is stored in the “number” variable</a:t>
            </a:r>
          </a:p>
          <a:p>
            <a:r>
              <a:rPr lang="en-US" sz="1200" kern="1200" baseline="0" dirty="0" smtClean="0">
                <a:solidFill>
                  <a:schemeClr val="tx1"/>
                </a:solidFill>
                <a:latin typeface="+mn-lt"/>
                <a:ea typeface="+mn-ea"/>
                <a:cs typeface="+mn-cs"/>
              </a:rPr>
              <a:t>--the equals sign</a:t>
            </a:r>
          </a:p>
          <a:p>
            <a:r>
              <a:rPr lang="en-US" sz="1200" kern="1200" baseline="0" dirty="0" smtClean="0">
                <a:solidFill>
                  <a:schemeClr val="tx1"/>
                </a:solidFill>
                <a:latin typeface="+mn-lt"/>
                <a:ea typeface="+mn-ea"/>
                <a:cs typeface="+mn-cs"/>
              </a:rPr>
              <a:t>--the products of the values of the “a” and “number” variables</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u="sng" kern="1200" dirty="0" smtClean="0">
                <a:solidFill>
                  <a:schemeClr val="tx1"/>
                </a:solidFill>
                <a:latin typeface="+mn-lt"/>
                <a:ea typeface="+mn-ea"/>
                <a:cs typeface="+mn-cs"/>
              </a:rPr>
              <a:t>Code:</a:t>
            </a:r>
          </a:p>
          <a:p>
            <a:endParaRPr lang="en-US" sz="1200" kern="1200" dirty="0" smtClean="0">
              <a:solidFill>
                <a:schemeClr val="tx1"/>
              </a:solidFill>
              <a:latin typeface="+mn-lt"/>
              <a:ea typeface="+mn-ea"/>
              <a:cs typeface="+mn-cs"/>
            </a:endParaRPr>
          </a:p>
          <a:p>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("Multiplication Table")</a:t>
            </a:r>
          </a:p>
          <a:p>
            <a:r>
              <a:rPr lang="en-US" sz="1200" b="0" kern="1200" dirty="0" smtClean="0">
                <a:solidFill>
                  <a:schemeClr val="tx1"/>
                </a:solidFill>
                <a:latin typeface="+mn-lt"/>
                <a:ea typeface="+mn-ea"/>
                <a:cs typeface="+mn-cs"/>
              </a:rPr>
              <a:t>number = 5</a:t>
            </a: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For a = 1 to 10</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(a + " x " + number + " = " + a * number)</a:t>
            </a:r>
          </a:p>
          <a:p>
            <a:r>
              <a:rPr lang="en-US" sz="1200" b="1" kern="1200" dirty="0" err="1" smtClean="0">
                <a:solidFill>
                  <a:schemeClr val="tx1"/>
                </a:solidFill>
                <a:latin typeface="+mn-lt"/>
                <a:ea typeface="+mn-ea"/>
                <a:cs typeface="+mn-cs"/>
              </a:rPr>
              <a:t>EndFor</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6E4985-7C49-4C43-933B-F10D3D19C6B5}"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1609894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z="1200" kern="1200" dirty="0" smtClean="0">
                <a:solidFill>
                  <a:schemeClr val="tx1"/>
                </a:solidFill>
                <a:latin typeface="+mn-lt"/>
                <a:ea typeface="+mn-ea"/>
                <a:cs typeface="+mn-cs"/>
              </a:rPr>
              <a:t>You can even</a:t>
            </a:r>
            <a:r>
              <a:rPr lang="en-US" sz="1200" kern="1200" baseline="0" dirty="0" smtClean="0">
                <a:solidFill>
                  <a:schemeClr val="tx1"/>
                </a:solidFill>
                <a:latin typeface="+mn-lt"/>
                <a:ea typeface="+mn-ea"/>
                <a:cs typeface="+mn-cs"/>
              </a:rPr>
              <a:t> decrease</a:t>
            </a:r>
            <a:r>
              <a:rPr lang="en-US" sz="1200" kern="1200" dirty="0" smtClean="0">
                <a:solidFill>
                  <a:schemeClr val="tx1"/>
                </a:solidFill>
                <a:latin typeface="+mn-lt"/>
                <a:ea typeface="+mn-ea"/>
                <a:cs typeface="+mn-cs"/>
              </a:rPr>
              <a:t> the value of the loop variable every time that the code</a:t>
            </a:r>
            <a:r>
              <a:rPr lang="en-US" sz="1200" kern="1200" baseline="0" dirty="0" smtClean="0">
                <a:solidFill>
                  <a:schemeClr val="tx1"/>
                </a:solidFill>
                <a:latin typeface="+mn-lt"/>
                <a:ea typeface="+mn-ea"/>
                <a:cs typeface="+mn-cs"/>
              </a:rPr>
              <a:t> runs </a:t>
            </a:r>
            <a:r>
              <a:rPr lang="en-US" sz="1200" kern="1200" dirty="0" smtClean="0">
                <a:solidFill>
                  <a:schemeClr val="tx1"/>
                </a:solidFill>
                <a:latin typeface="+mn-lt"/>
                <a:ea typeface="+mn-ea"/>
                <a:cs typeface="+mn-cs"/>
              </a:rPr>
              <a:t>if you use the </a:t>
            </a:r>
            <a:r>
              <a:rPr lang="en-US" sz="1200" b="1" kern="1200" dirty="0" smtClean="0">
                <a:solidFill>
                  <a:schemeClr val="tx1"/>
                </a:solidFill>
                <a:latin typeface="+mn-lt"/>
                <a:ea typeface="+mn-ea"/>
                <a:cs typeface="+mn-cs"/>
              </a:rPr>
              <a:t>Step</a:t>
            </a:r>
            <a:r>
              <a:rPr lang="en-US" sz="1200" kern="1200" baseline="0" dirty="0" smtClean="0">
                <a:solidFill>
                  <a:schemeClr val="tx1"/>
                </a:solidFill>
                <a:latin typeface="+mn-lt"/>
                <a:ea typeface="+mn-ea"/>
                <a:cs typeface="+mn-cs"/>
              </a:rPr>
              <a:t> keyword but </a:t>
            </a:r>
            <a:r>
              <a:rPr lang="en-US" sz="1200" kern="1200" dirty="0" smtClean="0">
                <a:solidFill>
                  <a:schemeClr val="tx1"/>
                </a:solidFill>
                <a:latin typeface="+mn-lt"/>
                <a:ea typeface="+mn-ea"/>
                <a:cs typeface="+mn-cs"/>
              </a:rPr>
              <a:t>specify a negative number</a:t>
            </a:r>
            <a:r>
              <a:rPr lang="en-US" sz="1200" b="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For example, you can write a program that counts</a:t>
            </a:r>
            <a:r>
              <a:rPr lang="en-US" sz="1200" kern="1200" baseline="0" dirty="0" smtClean="0">
                <a:solidFill>
                  <a:schemeClr val="tx1"/>
                </a:solidFill>
                <a:latin typeface="+mn-lt"/>
                <a:ea typeface="+mn-ea"/>
                <a:cs typeface="+mn-cs"/>
              </a:rPr>
              <a:t> backward from 10 to 1 on the screen if you as</a:t>
            </a:r>
            <a:r>
              <a:rPr lang="en-US" sz="1200" kern="1200" dirty="0" smtClean="0">
                <a:solidFill>
                  <a:schemeClr val="tx1"/>
                </a:solidFill>
                <a:latin typeface="+mn-lt"/>
                <a:ea typeface="+mn-ea"/>
                <a:cs typeface="+mn-cs"/>
              </a:rPr>
              <a:t>sign the value of -1 to the </a:t>
            </a:r>
            <a:r>
              <a:rPr lang="en-US" sz="1200" b="1" kern="1200" dirty="0" smtClean="0">
                <a:solidFill>
                  <a:schemeClr val="tx1"/>
                </a:solidFill>
                <a:latin typeface="+mn-lt"/>
                <a:ea typeface="+mn-ea"/>
                <a:cs typeface="+mn-cs"/>
              </a:rPr>
              <a:t>Step</a:t>
            </a:r>
            <a:r>
              <a:rPr lang="en-US" sz="1200" b="0" kern="1200" dirty="0" smtClean="0">
                <a:solidFill>
                  <a:schemeClr val="tx1"/>
                </a:solidFill>
                <a:latin typeface="+mn-lt"/>
                <a:ea typeface="+mn-ea"/>
                <a:cs typeface="+mn-cs"/>
              </a:rPr>
              <a:t> keyword</a:t>
            </a:r>
            <a:r>
              <a:rPr lang="en-US" sz="1200" kern="1200" dirty="0" smtClean="0">
                <a:solidFill>
                  <a:schemeClr val="tx1"/>
                </a:solidFill>
                <a:latin typeface="+mn-lt"/>
                <a:ea typeface="+mn-ea"/>
                <a:cs typeface="+mn-cs"/>
              </a:rPr>
              <a:t>.</a:t>
            </a:r>
          </a:p>
          <a:p>
            <a:pPr>
              <a:spcBef>
                <a:spcPct val="0"/>
              </a:spcBef>
            </a:pPr>
            <a:endParaRPr lang="en-US" sz="1200" kern="1200" dirty="0" smtClean="0">
              <a:solidFill>
                <a:schemeClr val="tx1"/>
              </a:solidFill>
              <a:latin typeface="+mn-lt"/>
              <a:ea typeface="+mn-ea"/>
              <a:cs typeface="+mn-cs"/>
            </a:endParaRPr>
          </a:p>
          <a:p>
            <a:pPr>
              <a:spcBef>
                <a:spcPct val="0"/>
              </a:spcBef>
            </a:pPr>
            <a:r>
              <a:rPr lang="en-US" sz="1200" u="sng" kern="1200" dirty="0" smtClean="0">
                <a:solidFill>
                  <a:schemeClr val="tx1"/>
                </a:solidFill>
                <a:latin typeface="+mn-lt"/>
                <a:ea typeface="+mn-ea"/>
                <a:cs typeface="+mn-cs"/>
              </a:rPr>
              <a:t>Code:</a:t>
            </a:r>
          </a:p>
          <a:p>
            <a:pPr>
              <a:spcBef>
                <a:spcPct val="0"/>
              </a:spcBef>
            </a:pPr>
            <a:endParaRPr lang="en-US" sz="1200" kern="1200" dirty="0" smtClean="0">
              <a:solidFill>
                <a:schemeClr val="tx1"/>
              </a:solidFill>
              <a:latin typeface="+mn-lt"/>
              <a:ea typeface="+mn-ea"/>
              <a:cs typeface="+mn-cs"/>
            </a:endParaRPr>
          </a:p>
          <a:p>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("Multiply odd numbers by 5:")</a:t>
            </a:r>
          </a:p>
          <a:p>
            <a:r>
              <a:rPr lang="en-US" sz="1200" b="0" kern="1200" dirty="0" smtClean="0">
                <a:solidFill>
                  <a:schemeClr val="tx1"/>
                </a:solidFill>
                <a:latin typeface="+mn-lt"/>
                <a:ea typeface="+mn-ea"/>
                <a:cs typeface="+mn-cs"/>
              </a:rPr>
              <a:t>number = 5</a:t>
            </a:r>
          </a:p>
          <a:p>
            <a:r>
              <a:rPr lang="en-US" sz="1200" b="1" kern="1200" dirty="0" smtClean="0">
                <a:solidFill>
                  <a:schemeClr val="tx1"/>
                </a:solidFill>
                <a:latin typeface="+mn-lt"/>
                <a:ea typeface="+mn-ea"/>
                <a:cs typeface="+mn-cs"/>
              </a:rPr>
              <a:t>For a = 1 to 10 Step 2</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(a + " x " + number + " = " + a * number)</a:t>
            </a:r>
          </a:p>
          <a:p>
            <a:r>
              <a:rPr lang="en-US" sz="1200" b="1" kern="1200" dirty="0" err="1" smtClean="0">
                <a:solidFill>
                  <a:schemeClr val="tx1"/>
                </a:solidFill>
                <a:latin typeface="+mn-lt"/>
                <a:ea typeface="+mn-ea"/>
                <a:cs typeface="+mn-cs"/>
              </a:rPr>
              <a:t>EndFor</a:t>
            </a:r>
            <a:endParaRPr lang="en-US" sz="1200" b="1" kern="1200" dirty="0" smtClean="0">
              <a:solidFill>
                <a:schemeClr val="tx1"/>
              </a:solidFill>
              <a:latin typeface="+mn-lt"/>
              <a:ea typeface="+mn-ea"/>
              <a:cs typeface="+mn-cs"/>
            </a:endParaRPr>
          </a:p>
          <a:p>
            <a:pPr>
              <a:spcBef>
                <a:spcPct val="0"/>
              </a:spcBef>
            </a:pPr>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810179-2271-4F8B-B6B7-AF01E46243A6}"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3022410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In this example, you first create</a:t>
            </a:r>
            <a:r>
              <a:rPr lang="en-US" sz="1200" kern="1200" baseline="0" dirty="0" smtClean="0">
                <a:solidFill>
                  <a:schemeClr val="tx1"/>
                </a:solidFill>
                <a:latin typeface="+mn-lt"/>
                <a:ea typeface="+mn-ea"/>
                <a:cs typeface="+mn-cs"/>
              </a:rPr>
              <a:t> the “a” variable and </a:t>
            </a:r>
            <a:r>
              <a:rPr lang="en-US" sz="1200" kern="1200" dirty="0" smtClean="0">
                <a:solidFill>
                  <a:schemeClr val="tx1"/>
                </a:solidFill>
                <a:latin typeface="+mn-lt"/>
                <a:ea typeface="+mn-ea"/>
                <a:cs typeface="+mn-cs"/>
              </a:rPr>
              <a:t>set its value to 10.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Next, you create a </a:t>
            </a:r>
            <a:r>
              <a:rPr lang="en-US" sz="1200" b="1" kern="1200" dirty="0" smtClean="0">
                <a:solidFill>
                  <a:schemeClr val="tx1"/>
                </a:solidFill>
                <a:latin typeface="+mn-lt"/>
                <a:ea typeface="+mn-ea"/>
                <a:cs typeface="+mn-cs"/>
              </a:rPr>
              <a:t>While</a:t>
            </a:r>
            <a:r>
              <a:rPr lang="en-US" sz="1200" kern="1200" dirty="0" smtClean="0">
                <a:solidFill>
                  <a:schemeClr val="tx1"/>
                </a:solidFill>
                <a:latin typeface="+mn-lt"/>
                <a:ea typeface="+mn-ea"/>
                <a:cs typeface="+mn-cs"/>
              </a:rPr>
              <a:t> loop with a condition that the value of the “a” variable is smaller than or equal to 100. Because you just set the value of that variable to 10, the condition</a:t>
            </a:r>
            <a:r>
              <a:rPr lang="en-US" sz="1200" kern="1200" baseline="0" dirty="0" smtClean="0">
                <a:solidFill>
                  <a:schemeClr val="tx1"/>
                </a:solidFill>
                <a:latin typeface="+mn-lt"/>
                <a:ea typeface="+mn-ea"/>
                <a:cs typeface="+mn-cs"/>
              </a:rPr>
              <a:t> is true when the loop starts</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 use the </a:t>
            </a:r>
            <a:r>
              <a:rPr lang="en-US" sz="1200" b="1" kern="1200" dirty="0" err="1" smtClean="0">
                <a:solidFill>
                  <a:schemeClr val="tx1"/>
                </a:solidFill>
                <a:latin typeface="+mn-lt"/>
                <a:ea typeface="+mn-ea"/>
                <a:cs typeface="+mn-cs"/>
              </a:rPr>
              <a:t>WriteLine</a:t>
            </a:r>
            <a:r>
              <a:rPr lang="en-US" sz="1200" kern="1200" dirty="0" smtClean="0">
                <a:solidFill>
                  <a:schemeClr val="tx1"/>
                </a:solidFill>
                <a:latin typeface="+mn-lt"/>
                <a:ea typeface="+mn-ea"/>
                <a:cs typeface="+mn-cs"/>
              </a:rPr>
              <a:t> operation to</a:t>
            </a:r>
            <a:r>
              <a:rPr lang="en-US" sz="1200" kern="1200" baseline="0" dirty="0" smtClean="0">
                <a:solidFill>
                  <a:schemeClr val="tx1"/>
                </a:solidFill>
                <a:latin typeface="+mn-lt"/>
                <a:ea typeface="+mn-ea"/>
                <a:cs typeface="+mn-cs"/>
              </a:rPr>
              <a:t> display the value of the “a” variable every time that the loop runs.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the next statement, you increase the value of the “a” variable by 10 every time that the loop runs.</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loop</a:t>
            </a:r>
            <a:r>
              <a:rPr lang="en-US" sz="1200" kern="1200" baseline="0" dirty="0" smtClean="0">
                <a:solidFill>
                  <a:schemeClr val="tx1"/>
                </a:solidFill>
                <a:latin typeface="+mn-lt"/>
                <a:ea typeface="+mn-ea"/>
                <a:cs typeface="+mn-cs"/>
              </a:rPr>
              <a:t> stops after it runs 10 times because the value of the “a” variable becomes larger than 100.</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u="none" kern="1200" dirty="0" smtClean="0">
                <a:solidFill>
                  <a:schemeClr val="tx1"/>
                </a:solidFill>
                <a:latin typeface="+mn-lt"/>
                <a:ea typeface="+mn-ea"/>
                <a:cs typeface="+mn-cs"/>
              </a:rPr>
              <a:t>a</a:t>
            </a:r>
            <a:r>
              <a:rPr lang="en-US" sz="1200" u="none" kern="1200" baseline="0" dirty="0" smtClean="0">
                <a:solidFill>
                  <a:schemeClr val="tx1"/>
                </a:solidFill>
                <a:latin typeface="+mn-lt"/>
                <a:ea typeface="+mn-ea"/>
                <a:cs typeface="+mn-cs"/>
              </a:rPr>
              <a:t>  = 10</a:t>
            </a:r>
          </a:p>
          <a:p>
            <a:r>
              <a:rPr lang="en-US" sz="1200" b="1" u="none" kern="1200" baseline="0" dirty="0" smtClean="0">
                <a:solidFill>
                  <a:schemeClr val="tx1"/>
                </a:solidFill>
                <a:latin typeface="+mn-lt"/>
                <a:ea typeface="+mn-ea"/>
                <a:cs typeface="+mn-cs"/>
              </a:rPr>
              <a:t>While (a &lt;= 100)</a:t>
            </a:r>
            <a:endParaRPr lang="en-US" sz="1200" b="1" u="none"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TextWindow.WriteLine</a:t>
            </a:r>
            <a:r>
              <a:rPr lang="en-US" sz="1200" kern="1200" baseline="0" dirty="0" smtClean="0">
                <a:solidFill>
                  <a:schemeClr val="tx1"/>
                </a:solidFill>
                <a:latin typeface="+mn-lt"/>
                <a:ea typeface="+mn-ea"/>
                <a:cs typeface="+mn-cs"/>
              </a:rPr>
              <a:t>(a)</a:t>
            </a:r>
          </a:p>
          <a:p>
            <a:r>
              <a:rPr lang="en-US" sz="1200" kern="1200" baseline="0" dirty="0" smtClean="0">
                <a:solidFill>
                  <a:schemeClr val="tx1"/>
                </a:solidFill>
                <a:latin typeface="+mn-lt"/>
                <a:ea typeface="+mn-ea"/>
                <a:cs typeface="+mn-cs"/>
              </a:rPr>
              <a:t>       a = a +10</a:t>
            </a:r>
          </a:p>
          <a:p>
            <a:r>
              <a:rPr lang="en-US" sz="1200" b="1" kern="1200" baseline="0" dirty="0" err="1" smtClean="0">
                <a:solidFill>
                  <a:schemeClr val="tx1"/>
                </a:solidFill>
                <a:latin typeface="+mn-lt"/>
                <a:ea typeface="+mn-ea"/>
                <a:cs typeface="+mn-cs"/>
              </a:rPr>
              <a:t>EndWhile</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12</a:t>
            </a:fld>
            <a:endParaRPr lang="en-US"/>
          </a:p>
        </p:txBody>
      </p:sp>
    </p:spTree>
    <p:extLst>
      <p:ext uri="{BB962C8B-B14F-4D97-AF65-F5344CB8AC3E}">
        <p14:creationId xmlns:p14="http://schemas.microsoft.com/office/powerpoint/2010/main" val="1883399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13</a:t>
            </a:fld>
            <a:endParaRPr lang="en-US"/>
          </a:p>
        </p:txBody>
      </p:sp>
    </p:spTree>
    <p:extLst>
      <p:ext uri="{BB962C8B-B14F-4D97-AF65-F5344CB8AC3E}">
        <p14:creationId xmlns:p14="http://schemas.microsoft.com/office/powerpoint/2010/main" val="42207793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14</a:t>
            </a:fld>
            <a:endParaRPr lang="en-US"/>
          </a:p>
        </p:txBody>
      </p:sp>
    </p:spTree>
    <p:extLst>
      <p:ext uri="{BB962C8B-B14F-4D97-AF65-F5344CB8AC3E}">
        <p14:creationId xmlns:p14="http://schemas.microsoft.com/office/powerpoint/2010/main" val="1600295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15</a:t>
            </a:fld>
            <a:endParaRPr lang="en-US"/>
          </a:p>
        </p:txBody>
      </p:sp>
    </p:spTree>
    <p:extLst>
      <p:ext uri="{BB962C8B-B14F-4D97-AF65-F5344CB8AC3E}">
        <p14:creationId xmlns:p14="http://schemas.microsoft.com/office/powerpoint/2010/main" val="29974422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16</a:t>
            </a:fld>
            <a:endParaRPr lang="en-US"/>
          </a:p>
        </p:txBody>
      </p:sp>
    </p:spTree>
    <p:extLst>
      <p:ext uri="{BB962C8B-B14F-4D97-AF65-F5344CB8AC3E}">
        <p14:creationId xmlns:p14="http://schemas.microsoft.com/office/powerpoint/2010/main" val="1700553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788224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sz="1200" kern="1200" dirty="0" smtClean="0">
                <a:solidFill>
                  <a:schemeClr val="tx1"/>
                </a:solidFill>
                <a:latin typeface="+mn-lt"/>
                <a:ea typeface="+mn-ea"/>
                <a:cs typeface="+mn-cs"/>
              </a:rPr>
              <a:t>In Small Basic, you use the </a:t>
            </a:r>
            <a:r>
              <a:rPr lang="en-US" sz="1200" b="1" kern="1200" dirty="0" smtClean="0">
                <a:solidFill>
                  <a:schemeClr val="tx1"/>
                </a:solidFill>
                <a:latin typeface="+mn-lt"/>
                <a:ea typeface="+mn-ea"/>
                <a:cs typeface="+mn-cs"/>
              </a:rPr>
              <a:t>Clock</a:t>
            </a:r>
            <a:r>
              <a:rPr lang="en-US" sz="1200" kern="1200" dirty="0" smtClean="0">
                <a:solidFill>
                  <a:schemeClr val="tx1"/>
                </a:solidFill>
                <a:latin typeface="+mn-lt"/>
                <a:ea typeface="+mn-ea"/>
                <a:cs typeface="+mn-cs"/>
              </a:rPr>
              <a:t> object to determine the current date and time.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use the</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If</a:t>
            </a:r>
            <a:r>
              <a:rPr lang="en-US" sz="1200" kern="1200" dirty="0" smtClean="0">
                <a:solidFill>
                  <a:schemeClr val="tx1"/>
                </a:solidFill>
                <a:latin typeface="+mn-lt"/>
                <a:ea typeface="+mn-ea"/>
                <a:cs typeface="+mn-cs"/>
              </a:rPr>
              <a:t> keyword </a:t>
            </a:r>
            <a:r>
              <a:rPr lang="en-US" sz="1200" kern="1200" baseline="0" dirty="0" smtClean="0">
                <a:solidFill>
                  <a:schemeClr val="tx1"/>
                </a:solidFill>
                <a:latin typeface="+mn-lt"/>
                <a:ea typeface="+mn-ea"/>
                <a:cs typeface="+mn-cs"/>
              </a:rPr>
              <a:t>to specify a condition that the computer evaluates to determine whether it should perform a particular operation. You use the </a:t>
            </a:r>
            <a:r>
              <a:rPr lang="en-US" sz="1200" b="1" kern="1200" baseline="0" dirty="0" smtClean="0">
                <a:solidFill>
                  <a:schemeClr val="tx1"/>
                </a:solidFill>
                <a:latin typeface="+mn-lt"/>
                <a:ea typeface="+mn-ea"/>
                <a:cs typeface="+mn-cs"/>
              </a:rPr>
              <a:t>Then</a:t>
            </a:r>
            <a:r>
              <a:rPr lang="en-US" sz="1200" kern="1200" baseline="0" dirty="0" smtClean="0">
                <a:solidFill>
                  <a:schemeClr val="tx1"/>
                </a:solidFill>
                <a:latin typeface="+mn-lt"/>
                <a:ea typeface="+mn-ea"/>
                <a:cs typeface="+mn-cs"/>
              </a:rPr>
              <a:t> keyword to specify what operation or operations the computer should perform if the condition is true. If the condition is false, the computer skips the operation or operations and proceeds to the next line of the program.</a:t>
            </a:r>
            <a:r>
              <a:rPr lang="en-US" sz="1200" kern="1200" dirty="0" smtClean="0">
                <a:solidFill>
                  <a:schemeClr val="tx1"/>
                </a:solidFill>
                <a:latin typeface="+mn-lt"/>
                <a:ea typeface="+mn-ea"/>
                <a:cs typeface="+mn-cs"/>
              </a:rPr>
              <a:t> You use</a:t>
            </a:r>
            <a:r>
              <a:rPr lang="en-US" sz="1200" kern="1200" baseline="0" dirty="0" smtClean="0">
                <a:solidFill>
                  <a:schemeClr val="tx1"/>
                </a:solidFill>
                <a:latin typeface="+mn-lt"/>
                <a:ea typeface="+mn-ea"/>
                <a:cs typeface="+mn-cs"/>
              </a:rPr>
              <a:t> the </a:t>
            </a:r>
            <a:r>
              <a:rPr lang="en-US" sz="1200" b="1" kern="1200" baseline="0" dirty="0" err="1" smtClean="0">
                <a:solidFill>
                  <a:schemeClr val="tx1"/>
                </a:solidFill>
                <a:latin typeface="+mn-lt"/>
                <a:ea typeface="+mn-ea"/>
                <a:cs typeface="+mn-cs"/>
              </a:rPr>
              <a:t>EndIf</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keyword to indicate that the computer should proceed to the next line of the program regardless of whether the condition was true.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In this example, you use the </a:t>
            </a:r>
            <a:r>
              <a:rPr lang="en-US" sz="1200" b="1" kern="1200" baseline="0" dirty="0" smtClean="0">
                <a:solidFill>
                  <a:schemeClr val="tx1"/>
                </a:solidFill>
                <a:latin typeface="+mn-lt"/>
                <a:ea typeface="+mn-ea"/>
                <a:cs typeface="+mn-cs"/>
              </a:rPr>
              <a:t>If</a:t>
            </a:r>
            <a:r>
              <a:rPr lang="en-US" sz="1200" kern="1200" baseline="0" dirty="0" smtClean="0">
                <a:solidFill>
                  <a:schemeClr val="tx1"/>
                </a:solidFill>
                <a:latin typeface="+mn-lt"/>
                <a:ea typeface="+mn-ea"/>
                <a:cs typeface="+mn-cs"/>
              </a:rPr>
              <a:t> keyword specify the condition that </a:t>
            </a:r>
            <a:r>
              <a:rPr lang="en-US" sz="1200" kern="1200" dirty="0" smtClean="0">
                <a:solidFill>
                  <a:schemeClr val="tx1"/>
                </a:solidFill>
                <a:latin typeface="+mn-lt"/>
                <a:ea typeface="+mn-ea"/>
                <a:cs typeface="+mn-cs"/>
              </a:rPr>
              <a:t>today is the first day of the first month of the year (January). You use the </a:t>
            </a:r>
            <a:r>
              <a:rPr lang="en-US" sz="1200" b="1" kern="1200" dirty="0" smtClean="0">
                <a:solidFill>
                  <a:schemeClr val="tx1"/>
                </a:solidFill>
                <a:latin typeface="+mn-lt"/>
                <a:ea typeface="+mn-ea"/>
                <a:cs typeface="+mn-cs"/>
              </a:rPr>
              <a:t>Then</a:t>
            </a:r>
            <a:r>
              <a:rPr lang="en-US" sz="1200" kern="1200" dirty="0" smtClean="0">
                <a:solidFill>
                  <a:schemeClr val="tx1"/>
                </a:solidFill>
                <a:latin typeface="+mn-lt"/>
                <a:ea typeface="+mn-ea"/>
                <a:cs typeface="+mn-cs"/>
              </a:rPr>
              <a:t> keyword</a:t>
            </a:r>
            <a:r>
              <a:rPr lang="en-US" sz="1200" kern="1200" baseline="0" dirty="0" smtClean="0">
                <a:solidFill>
                  <a:schemeClr val="tx1"/>
                </a:solidFill>
                <a:latin typeface="+mn-lt"/>
                <a:ea typeface="+mn-ea"/>
                <a:cs typeface="+mn-cs"/>
              </a:rPr>
              <a:t> to specify that, i</a:t>
            </a:r>
            <a:r>
              <a:rPr lang="en-US" sz="1200" kern="1200" dirty="0" smtClean="0">
                <a:solidFill>
                  <a:schemeClr val="tx1"/>
                </a:solidFill>
                <a:latin typeface="+mn-lt"/>
                <a:ea typeface="+mn-ea"/>
                <a:cs typeface="+mn-cs"/>
              </a:rPr>
              <a:t>f today is the first day of the first month, the computer should run the </a:t>
            </a:r>
            <a:r>
              <a:rPr lang="en-US" sz="1200" b="1" kern="1200" dirty="0" err="1" smtClean="0">
                <a:solidFill>
                  <a:schemeClr val="tx1"/>
                </a:solidFill>
                <a:latin typeface="+mn-lt"/>
                <a:ea typeface="+mn-ea"/>
                <a:cs typeface="+mn-cs"/>
              </a:rPr>
              <a:t>WriteLine</a:t>
            </a:r>
            <a:r>
              <a:rPr lang="en-US" sz="1200" kern="1200" baseline="0" dirty="0" smtClean="0">
                <a:solidFill>
                  <a:schemeClr val="tx1"/>
                </a:solidFill>
                <a:latin typeface="+mn-lt"/>
                <a:ea typeface="+mn-ea"/>
                <a:cs typeface="+mn-cs"/>
              </a:rPr>
              <a:t> operation. If today is not the first day of the first month, the computer should skip the operation and proceed to the </a:t>
            </a:r>
            <a:r>
              <a:rPr lang="en-US" sz="1200" b="1" kern="1200" baseline="0" dirty="0" err="1" smtClean="0">
                <a:solidFill>
                  <a:schemeClr val="tx1"/>
                </a:solidFill>
                <a:latin typeface="+mn-lt"/>
                <a:ea typeface="+mn-ea"/>
                <a:cs typeface="+mn-cs"/>
              </a:rPr>
              <a:t>EndIf</a:t>
            </a:r>
            <a:r>
              <a:rPr lang="en-US" sz="1200" b="1"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line of the program.</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u="sng" dirty="0" smtClean="0"/>
              <a:t>Code</a:t>
            </a:r>
            <a:r>
              <a:rPr lang="en-US" sz="1200" dirty="0" smtClean="0"/>
              <a:t>:</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Clock.Day</a:t>
            </a:r>
            <a:r>
              <a:rPr lang="en-US" sz="1200" b="1" kern="1200" dirty="0" smtClean="0">
                <a:solidFill>
                  <a:schemeClr val="tx1"/>
                </a:solidFill>
                <a:latin typeface="+mn-lt"/>
                <a:ea typeface="+mn-ea"/>
                <a:cs typeface="+mn-cs"/>
              </a:rPr>
              <a:t> = 1 And </a:t>
            </a:r>
            <a:r>
              <a:rPr lang="en-US" sz="1200" b="1" kern="1200" dirty="0" err="1" smtClean="0">
                <a:solidFill>
                  <a:schemeClr val="tx1"/>
                </a:solidFill>
                <a:latin typeface="+mn-lt"/>
                <a:ea typeface="+mn-ea"/>
                <a:cs typeface="+mn-cs"/>
              </a:rPr>
              <a:t>Clock.Month</a:t>
            </a:r>
            <a:r>
              <a:rPr lang="en-US" sz="1200" b="1" kern="1200" dirty="0" smtClean="0">
                <a:solidFill>
                  <a:schemeClr val="tx1"/>
                </a:solidFill>
                <a:latin typeface="+mn-lt"/>
                <a:ea typeface="+mn-ea"/>
                <a:cs typeface="+mn-cs"/>
              </a:rPr>
              <a:t> = 1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("Happy New Year")</a:t>
            </a:r>
          </a:p>
          <a:p>
            <a:r>
              <a:rPr lang="en-US" sz="1200" b="1" kern="1200" dirty="0" err="1" smtClean="0">
                <a:solidFill>
                  <a:schemeClr val="tx1"/>
                </a:solidFill>
                <a:latin typeface="+mn-lt"/>
                <a:ea typeface="+mn-ea"/>
                <a:cs typeface="+mn-cs"/>
              </a:rPr>
              <a:t>EndIf</a:t>
            </a:r>
            <a:endParaRPr lang="en-US" sz="1200" b="1"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1743505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dirty="0" smtClean="0"/>
              <a:t>Code</a:t>
            </a:r>
            <a:r>
              <a:rPr lang="en-US" sz="1200" dirty="0" smtClean="0"/>
              <a:t>:</a:t>
            </a:r>
          </a:p>
          <a:p>
            <a:endParaRPr lang="en-US" sz="1200" b="1" dirty="0" smtClean="0"/>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&lt;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breakfast?")</a:t>
            </a:r>
          </a:p>
          <a:p>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endParaRPr lang="en-US" sz="1200" b="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&gt;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lunch?")</a:t>
            </a:r>
          </a:p>
          <a:p>
            <a:r>
              <a:rPr lang="en-US" sz="1200" b="1" kern="1200" dirty="0" err="1" smtClean="0">
                <a:solidFill>
                  <a:schemeClr val="tx1"/>
                </a:solidFill>
                <a:latin typeface="+mn-lt"/>
                <a:ea typeface="+mn-ea"/>
                <a:cs typeface="+mn-cs"/>
              </a:rPr>
              <a:t>EndIf</a:t>
            </a:r>
            <a:endParaRPr lang="en-US" b="1"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4</a:t>
            </a:fld>
            <a:endParaRPr lang="en-US"/>
          </a:p>
        </p:txBody>
      </p:sp>
    </p:spTree>
    <p:extLst>
      <p:ext uri="{BB962C8B-B14F-4D97-AF65-F5344CB8AC3E}">
        <p14:creationId xmlns:p14="http://schemas.microsoft.com/office/powerpoint/2010/main" val="381125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In this</a:t>
            </a:r>
            <a:r>
              <a:rPr lang="en-US" sz="1200" kern="1200" baseline="0" dirty="0" smtClean="0">
                <a:solidFill>
                  <a:schemeClr val="tx1"/>
                </a:solidFill>
                <a:latin typeface="+mn-lt"/>
                <a:ea typeface="+mn-ea"/>
                <a:cs typeface="+mn-cs"/>
              </a:rPr>
              <a:t> program, you specify a condition and an operation to perform if that condition is true. Then you specify a second condition and a second operation to perform if the second condition is true. However, the first condition is true only if the second condition is false, and the second condition is true only if the first condition is false. Therefore, you don’t need to specify the second condition because the computer can determine which operation to perform based only on the first condition. Instead of giving the computer two conditions to evaluate, you can specify that the computer should perform the first operation if the first condition is true and the computer should perform the second operation if the first condition is false.</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result of both approaches is the same. This example shows that you can do the same thing in different ways in programming. It’s up to you!</a:t>
            </a:r>
          </a:p>
          <a:p>
            <a:endParaRPr lang="en-US" sz="1200" kern="1200" dirty="0" smtClean="0">
              <a:solidFill>
                <a:schemeClr val="tx1"/>
              </a:solidFill>
              <a:latin typeface="+mn-lt"/>
              <a:ea typeface="+mn-ea"/>
              <a:cs typeface="+mn-cs"/>
            </a:endParaRPr>
          </a:p>
          <a:p>
            <a:r>
              <a:rPr lang="en-US" sz="1200" u="sng" dirty="0" smtClean="0"/>
              <a:t>Code</a:t>
            </a:r>
            <a:r>
              <a:rPr lang="en-US" sz="1200" dirty="0" smtClean="0"/>
              <a:t>:</a:t>
            </a:r>
          </a:p>
          <a:p>
            <a:endParaRPr lang="en-US" sz="1200" dirty="0" smtClean="0"/>
          </a:p>
          <a:p>
            <a:r>
              <a:rPr lang="en-US" sz="1200" b="1" kern="1200" dirty="0" smtClean="0">
                <a:solidFill>
                  <a:schemeClr val="tx1"/>
                </a:solidFill>
                <a:latin typeface="+mn-lt"/>
                <a:ea typeface="+mn-ea"/>
                <a:cs typeface="+mn-cs"/>
              </a:rPr>
              <a:t>If </a:t>
            </a:r>
            <a:r>
              <a:rPr lang="en-US" sz="1200" b="1" kern="1200" dirty="0" err="1" smtClean="0">
                <a:solidFill>
                  <a:schemeClr val="tx1"/>
                </a:solidFill>
                <a:latin typeface="+mn-lt"/>
                <a:ea typeface="+mn-ea"/>
                <a:cs typeface="+mn-cs"/>
              </a:rPr>
              <a:t>Clock.Hour</a:t>
            </a:r>
            <a:r>
              <a:rPr lang="en-US" sz="1200" b="1" kern="1200" dirty="0" smtClean="0">
                <a:solidFill>
                  <a:schemeClr val="tx1"/>
                </a:solidFill>
                <a:latin typeface="+mn-lt"/>
                <a:ea typeface="+mn-ea"/>
                <a:cs typeface="+mn-cs"/>
              </a:rPr>
              <a:t> &lt; 12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breakfast?")</a:t>
            </a:r>
          </a:p>
          <a:p>
            <a:r>
              <a:rPr lang="en-US" sz="1200" b="1" kern="1200" dirty="0" smtClean="0">
                <a:solidFill>
                  <a:schemeClr val="tx1"/>
                </a:solidFill>
                <a:latin typeface="+mn-lt"/>
                <a:ea typeface="+mn-ea"/>
                <a:cs typeface="+mn-cs"/>
              </a:rPr>
              <a:t>Else</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("Did you have your lunch?")</a:t>
            </a:r>
          </a:p>
          <a:p>
            <a:r>
              <a:rPr lang="en-US" sz="1200" b="1" kern="1200" dirty="0" err="1" smtClean="0">
                <a:solidFill>
                  <a:schemeClr val="tx1"/>
                </a:solidFill>
                <a:latin typeface="+mn-lt"/>
                <a:ea typeface="+mn-ea"/>
                <a:cs typeface="+mn-cs"/>
              </a:rPr>
              <a:t>EndIf</a:t>
            </a:r>
            <a:endParaRPr lang="en-US" sz="1200" b="1"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5</a:t>
            </a:fld>
            <a:endParaRPr lang="en-US"/>
          </a:p>
        </p:txBody>
      </p:sp>
    </p:spTree>
    <p:extLst>
      <p:ext uri="{BB962C8B-B14F-4D97-AF65-F5344CB8AC3E}">
        <p14:creationId xmlns:p14="http://schemas.microsoft.com/office/powerpoint/2010/main" val="1077163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this program</a:t>
            </a:r>
            <a:r>
              <a:rPr lang="en-US" sz="1200" kern="1200" dirty="0" smtClean="0">
                <a:solidFill>
                  <a:schemeClr val="tx1"/>
                </a:solidFill>
                <a:latin typeface="+mn-lt"/>
                <a:ea typeface="+mn-ea"/>
                <a:cs typeface="+mn-cs"/>
              </a:rPr>
              <a:t>, you first ask</a:t>
            </a:r>
            <a:r>
              <a:rPr lang="en-US" sz="1200" kern="1200" baseline="0" dirty="0" smtClean="0">
                <a:solidFill>
                  <a:schemeClr val="tx1"/>
                </a:solidFill>
                <a:latin typeface="+mn-lt"/>
                <a:ea typeface="+mn-ea"/>
                <a:cs typeface="+mn-cs"/>
              </a:rPr>
              <a:t> the user for a number. Then you create a variable to store the number, and you </a:t>
            </a:r>
            <a:r>
              <a:rPr lang="en-US" sz="1200" kern="1200" dirty="0" smtClean="0">
                <a:solidFill>
                  <a:schemeClr val="tx1"/>
                </a:solidFill>
                <a:latin typeface="+mn-lt"/>
                <a:ea typeface="+mn-ea"/>
                <a:cs typeface="+mn-cs"/>
              </a:rPr>
              <a:t>use the </a:t>
            </a:r>
            <a:r>
              <a:rPr lang="en-US" sz="1200" b="1" kern="1200" dirty="0" err="1" smtClean="0">
                <a:solidFill>
                  <a:schemeClr val="tx1"/>
                </a:solidFill>
                <a:latin typeface="+mn-lt"/>
                <a:ea typeface="+mn-ea"/>
                <a:cs typeface="+mn-cs"/>
              </a:rPr>
              <a:t>ReadNumber</a:t>
            </a:r>
            <a:r>
              <a:rPr lang="en-US" sz="1200" b="1" kern="1200" dirty="0" smtClean="0">
                <a:solidFill>
                  <a:schemeClr val="tx1"/>
                </a:solidFill>
                <a:latin typeface="+mn-lt"/>
                <a:ea typeface="+mn-ea"/>
                <a:cs typeface="+mn-cs"/>
              </a:rPr>
              <a:t> </a:t>
            </a:r>
            <a:r>
              <a:rPr lang="en-US" sz="1200" b="0" kern="1200" dirty="0" smtClean="0">
                <a:solidFill>
                  <a:schemeClr val="tx1"/>
                </a:solidFill>
                <a:latin typeface="+mn-lt"/>
                <a:ea typeface="+mn-ea"/>
                <a:cs typeface="+mn-cs"/>
              </a:rPr>
              <a:t>operation to determine</a:t>
            </a:r>
            <a:r>
              <a:rPr lang="en-US" sz="1200" b="0" kern="1200" baseline="0" dirty="0" smtClean="0">
                <a:solidFill>
                  <a:schemeClr val="tx1"/>
                </a:solidFill>
                <a:latin typeface="+mn-lt"/>
                <a:ea typeface="+mn-ea"/>
                <a:cs typeface="+mn-cs"/>
              </a:rPr>
              <a:t> what number the user specified</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Next, you create a</a:t>
            </a:r>
            <a:r>
              <a:rPr lang="en-US" sz="1200" kern="1200" baseline="0" dirty="0" smtClean="0">
                <a:solidFill>
                  <a:schemeClr val="tx1"/>
                </a:solidFill>
                <a:latin typeface="+mn-lt"/>
                <a:ea typeface="+mn-ea"/>
                <a:cs typeface="+mn-cs"/>
              </a:rPr>
              <a:t> variable to store the remainder after you divide the user’s number by 2, and you </a:t>
            </a:r>
            <a:r>
              <a:rPr lang="en-US" sz="1200" kern="1200" dirty="0" smtClean="0">
                <a:solidFill>
                  <a:schemeClr val="tx1"/>
                </a:solidFill>
                <a:latin typeface="+mn-lt"/>
                <a:ea typeface="+mn-ea"/>
                <a:cs typeface="+mn-cs"/>
              </a:rPr>
              <a:t>use the </a:t>
            </a:r>
            <a:r>
              <a:rPr lang="en-US" sz="1200" b="1" kern="1200" dirty="0" err="1" smtClean="0">
                <a:solidFill>
                  <a:schemeClr val="tx1"/>
                </a:solidFill>
                <a:latin typeface="+mn-lt"/>
                <a:ea typeface="+mn-ea"/>
                <a:cs typeface="+mn-cs"/>
              </a:rPr>
              <a:t>Math.Remainder</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operation to determine whether the remainder</a:t>
            </a:r>
            <a:r>
              <a:rPr lang="en-US" sz="1200" kern="1200" baseline="0" dirty="0" smtClean="0">
                <a:solidFill>
                  <a:schemeClr val="tx1"/>
                </a:solidFill>
                <a:latin typeface="+mn-lt"/>
                <a:ea typeface="+mn-ea"/>
                <a:cs typeface="+mn-cs"/>
              </a:rPr>
              <a:t> is 0</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Finally,</a:t>
            </a:r>
            <a:r>
              <a:rPr lang="en-US" sz="1200" kern="1200" baseline="0" dirty="0" smtClean="0">
                <a:solidFill>
                  <a:schemeClr val="tx1"/>
                </a:solidFill>
                <a:latin typeface="+mn-lt"/>
                <a:ea typeface="+mn-ea"/>
                <a:cs typeface="+mn-cs"/>
              </a:rPr>
              <a:t> y</a:t>
            </a:r>
            <a:r>
              <a:rPr lang="en-US" sz="1200" kern="1200" dirty="0" smtClean="0">
                <a:solidFill>
                  <a:schemeClr val="tx1"/>
                </a:solidFill>
                <a:latin typeface="+mn-lt"/>
                <a:ea typeface="+mn-ea"/>
                <a:cs typeface="+mn-cs"/>
              </a:rPr>
              <a:t>ou specify that the number is</a:t>
            </a:r>
            <a:r>
              <a:rPr lang="en-US" sz="1200" kern="1200" baseline="0" dirty="0" smtClean="0">
                <a:solidFill>
                  <a:schemeClr val="tx1"/>
                </a:solidFill>
                <a:latin typeface="+mn-lt"/>
                <a:ea typeface="+mn-ea"/>
                <a:cs typeface="+mn-cs"/>
              </a:rPr>
              <a:t> even </a:t>
            </a:r>
            <a:r>
              <a:rPr lang="en-US" sz="1200" kern="1200" dirty="0" smtClean="0">
                <a:solidFill>
                  <a:schemeClr val="tx1"/>
                </a:solidFill>
                <a:latin typeface="+mn-lt"/>
                <a:ea typeface="+mn-ea"/>
                <a:cs typeface="+mn-cs"/>
              </a:rPr>
              <a:t>if the remainder is 0 and that the</a:t>
            </a:r>
            <a:r>
              <a:rPr lang="en-US" sz="1200" kern="1200" baseline="0" dirty="0" smtClean="0">
                <a:solidFill>
                  <a:schemeClr val="tx1"/>
                </a:solidFill>
                <a:latin typeface="+mn-lt"/>
                <a:ea typeface="+mn-ea"/>
                <a:cs typeface="+mn-cs"/>
              </a:rPr>
              <a:t> number is odd if the remainder is not 0</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u="sng" dirty="0" smtClean="0"/>
              <a:t>Code</a:t>
            </a:r>
            <a:r>
              <a:rPr lang="en-US" sz="1200" dirty="0" smtClean="0"/>
              <a:t>:</a:t>
            </a:r>
          </a:p>
          <a:p>
            <a:endParaRPr lang="en-US" sz="1200" dirty="0" smtClean="0"/>
          </a:p>
          <a:p>
            <a:r>
              <a:rPr lang="en-US" sz="1200" b="0" kern="1200" dirty="0" err="1" smtClean="0">
                <a:solidFill>
                  <a:schemeClr val="tx1"/>
                </a:solidFill>
                <a:latin typeface="+mn-lt"/>
                <a:ea typeface="+mn-ea"/>
                <a:cs typeface="+mn-cs"/>
              </a:rPr>
              <a:t>TextWindow.Write</a:t>
            </a:r>
            <a:r>
              <a:rPr lang="en-US" sz="1200" b="0" kern="1200" dirty="0" smtClean="0">
                <a:solidFill>
                  <a:schemeClr val="tx1"/>
                </a:solidFill>
                <a:latin typeface="+mn-lt"/>
                <a:ea typeface="+mn-ea"/>
                <a:cs typeface="+mn-cs"/>
              </a:rPr>
              <a:t>("Enter a number: ")</a:t>
            </a:r>
          </a:p>
          <a:p>
            <a:r>
              <a:rPr lang="en-US" sz="1200" b="0" kern="1200" dirty="0" smtClean="0">
                <a:solidFill>
                  <a:schemeClr val="tx1"/>
                </a:solidFill>
                <a:latin typeface="+mn-lt"/>
                <a:ea typeface="+mn-ea"/>
                <a:cs typeface="+mn-cs"/>
              </a:rPr>
              <a:t>number = </a:t>
            </a:r>
            <a:r>
              <a:rPr lang="en-US" sz="1200" b="0" kern="1200" dirty="0" err="1" smtClean="0">
                <a:solidFill>
                  <a:schemeClr val="tx1"/>
                </a:solidFill>
                <a:latin typeface="+mn-lt"/>
                <a:ea typeface="+mn-ea"/>
                <a:cs typeface="+mn-cs"/>
              </a:rPr>
              <a:t>TextWindow.ReadNumber</a:t>
            </a:r>
            <a:r>
              <a:rPr lang="en-US" sz="1200" b="0" kern="1200" dirty="0" smtClean="0">
                <a:solidFill>
                  <a:schemeClr val="tx1"/>
                </a:solidFill>
                <a:latin typeface="+mn-lt"/>
                <a:ea typeface="+mn-ea"/>
                <a:cs typeface="+mn-cs"/>
              </a:rPr>
              <a:t>()</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remainder = </a:t>
            </a:r>
            <a:r>
              <a:rPr lang="en-US" sz="1200" b="0" kern="1200" dirty="0" err="1" smtClean="0">
                <a:solidFill>
                  <a:schemeClr val="tx1"/>
                </a:solidFill>
                <a:latin typeface="+mn-lt"/>
                <a:ea typeface="+mn-ea"/>
                <a:cs typeface="+mn-cs"/>
              </a:rPr>
              <a:t>Math.Remainder</a:t>
            </a:r>
            <a:r>
              <a:rPr lang="en-US" sz="1200" b="0" kern="1200" dirty="0" smtClean="0">
                <a:solidFill>
                  <a:schemeClr val="tx1"/>
                </a:solidFill>
                <a:latin typeface="+mn-lt"/>
                <a:ea typeface="+mn-ea"/>
                <a:cs typeface="+mn-cs"/>
              </a:rPr>
              <a:t>(number, 2)</a:t>
            </a:r>
          </a:p>
          <a:p>
            <a:r>
              <a:rPr lang="en-US" sz="1200" b="1" kern="1200" dirty="0" smtClean="0">
                <a:solidFill>
                  <a:schemeClr val="tx1"/>
                </a:solidFill>
                <a:latin typeface="+mn-lt"/>
                <a:ea typeface="+mn-ea"/>
                <a:cs typeface="+mn-cs"/>
              </a:rPr>
              <a:t>If remainder = 0 Then</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("The number is even.")</a:t>
            </a:r>
          </a:p>
          <a:p>
            <a:r>
              <a:rPr lang="en-US" sz="1200" b="1" kern="1200" dirty="0" smtClean="0">
                <a:solidFill>
                  <a:schemeClr val="tx1"/>
                </a:solidFill>
                <a:latin typeface="+mn-lt"/>
                <a:ea typeface="+mn-ea"/>
                <a:cs typeface="+mn-cs"/>
              </a:rPr>
              <a:t>Else</a:t>
            </a:r>
          </a:p>
          <a:p>
            <a:r>
              <a:rPr lang="en-US" sz="1200" b="0" kern="1200" dirty="0" smtClean="0">
                <a:solidFill>
                  <a:schemeClr val="tx1"/>
                </a:solidFill>
                <a:latin typeface="+mn-lt"/>
                <a:ea typeface="+mn-ea"/>
                <a:cs typeface="+mn-cs"/>
              </a:rPr>
              <a:t>  </a:t>
            </a:r>
            <a:r>
              <a:rPr lang="en-US" sz="1200" b="0" kern="1200" dirty="0" err="1" smtClean="0">
                <a:solidFill>
                  <a:schemeClr val="tx1"/>
                </a:solidFill>
                <a:latin typeface="+mn-lt"/>
                <a:ea typeface="+mn-ea"/>
                <a:cs typeface="+mn-cs"/>
              </a:rPr>
              <a:t>TextWindow.WriteLine</a:t>
            </a:r>
            <a:r>
              <a:rPr lang="en-US" sz="1200" b="0" kern="1200" dirty="0" smtClean="0">
                <a:solidFill>
                  <a:schemeClr val="tx1"/>
                </a:solidFill>
                <a:latin typeface="+mn-lt"/>
                <a:ea typeface="+mn-ea"/>
                <a:cs typeface="+mn-cs"/>
              </a:rPr>
              <a:t>("The number is odd.")</a:t>
            </a:r>
          </a:p>
          <a:p>
            <a:r>
              <a:rPr lang="en-US" sz="1200" b="1" kern="1200" dirty="0" err="1" smtClean="0">
                <a:solidFill>
                  <a:schemeClr val="tx1"/>
                </a:solidFill>
                <a:latin typeface="+mn-lt"/>
                <a:ea typeface="+mn-ea"/>
                <a:cs typeface="+mn-cs"/>
              </a:rPr>
              <a:t>EndIf</a:t>
            </a:r>
            <a:endParaRPr lang="en-US" sz="1200" b="1" kern="1200" dirty="0" smtClean="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300911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en-US" sz="1200" u="sng" dirty="0" smtClean="0"/>
              <a:t>Code</a:t>
            </a:r>
            <a:r>
              <a:rPr lang="en-US" sz="1200" dirty="0" smtClean="0"/>
              <a:t>:</a:t>
            </a:r>
          </a:p>
          <a:p>
            <a:endParaRPr lang="en-US" sz="1200" b="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("What is the current temperature in degrees Celsius? ")</a:t>
            </a:r>
          </a:p>
          <a:p>
            <a:r>
              <a:rPr lang="en-US" sz="1200" kern="1200" dirty="0" smtClean="0">
                <a:solidFill>
                  <a:schemeClr val="tx1"/>
                </a:solidFill>
                <a:latin typeface="+mn-lt"/>
                <a:ea typeface="+mn-ea"/>
                <a:cs typeface="+mn-cs"/>
              </a:rPr>
              <a:t>temp = </a:t>
            </a:r>
            <a:r>
              <a:rPr lang="en-US" sz="1200" kern="1200" dirty="0" err="1" smtClean="0">
                <a:solidFill>
                  <a:schemeClr val="tx1"/>
                </a:solidFill>
                <a:latin typeface="+mn-lt"/>
                <a:ea typeface="+mn-ea"/>
                <a:cs typeface="+mn-cs"/>
              </a:rPr>
              <a:t>TextWindow.Read</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If temp &lt;= 5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("It’s very cold today.")</a:t>
            </a:r>
          </a:p>
          <a:p>
            <a:r>
              <a:rPr lang="en-US" sz="1200" b="1" kern="1200" dirty="0" err="1" smtClean="0">
                <a:solidFill>
                  <a:schemeClr val="tx1"/>
                </a:solidFill>
                <a:latin typeface="+mn-lt"/>
                <a:ea typeface="+mn-ea"/>
                <a:cs typeface="+mn-cs"/>
              </a:rPr>
              <a:t>ElseIf</a:t>
            </a:r>
            <a:r>
              <a:rPr lang="en-US" sz="1200" b="1" kern="1200" dirty="0" smtClean="0">
                <a:solidFill>
                  <a:schemeClr val="tx1"/>
                </a:solidFill>
                <a:latin typeface="+mn-lt"/>
                <a:ea typeface="+mn-ea"/>
                <a:cs typeface="+mn-cs"/>
              </a:rPr>
              <a:t> temp &lt;= 15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("It’s cool today.")</a:t>
            </a:r>
          </a:p>
          <a:p>
            <a:r>
              <a:rPr lang="en-US" sz="1200" b="1" kern="1200" dirty="0" err="1" smtClean="0">
                <a:solidFill>
                  <a:schemeClr val="tx1"/>
                </a:solidFill>
                <a:latin typeface="+mn-lt"/>
                <a:ea typeface="+mn-ea"/>
                <a:cs typeface="+mn-cs"/>
              </a:rPr>
              <a:t>ElseIf</a:t>
            </a:r>
            <a:r>
              <a:rPr lang="en-US" sz="1200" b="1" kern="1200" dirty="0" smtClean="0">
                <a:solidFill>
                  <a:schemeClr val="tx1"/>
                </a:solidFill>
                <a:latin typeface="+mn-lt"/>
                <a:ea typeface="+mn-ea"/>
                <a:cs typeface="+mn-cs"/>
              </a:rPr>
              <a:t> temp &lt;= 25 Then</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("It’s warm today.")</a:t>
            </a:r>
          </a:p>
          <a:p>
            <a:r>
              <a:rPr lang="en-US" sz="1200" b="1" kern="1200" dirty="0" smtClean="0">
                <a:solidFill>
                  <a:schemeClr val="tx1"/>
                </a:solidFill>
                <a:latin typeface="+mn-lt"/>
                <a:ea typeface="+mn-ea"/>
                <a:cs typeface="+mn-cs"/>
              </a:rPr>
              <a:t>Else</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("It’s quite hot today.")</a:t>
            </a:r>
          </a:p>
          <a:p>
            <a:r>
              <a:rPr lang="en-US" sz="1200" b="1" kern="1200" dirty="0" err="1" smtClean="0">
                <a:solidFill>
                  <a:schemeClr val="tx1"/>
                </a:solidFill>
                <a:latin typeface="+mn-lt"/>
                <a:ea typeface="+mn-ea"/>
                <a:cs typeface="+mn-cs"/>
              </a:rPr>
              <a:t>EndIf</a:t>
            </a:r>
            <a:endParaRPr lang="en-US" sz="1000" dirty="0" smtClean="0"/>
          </a:p>
        </p:txBody>
      </p:sp>
    </p:spTree>
    <p:extLst>
      <p:ext uri="{BB962C8B-B14F-4D97-AF65-F5344CB8AC3E}">
        <p14:creationId xmlns:p14="http://schemas.microsoft.com/office/powerpoint/2010/main" val="750699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extLst>
      <p:ext uri="{BB962C8B-B14F-4D97-AF65-F5344CB8AC3E}">
        <p14:creationId xmlns:p14="http://schemas.microsoft.com/office/powerpoint/2010/main" val="390144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r>
              <a:rPr lang="en-US" sz="1200" u="sng" dirty="0" smtClean="0"/>
              <a:t>Code</a:t>
            </a:r>
            <a:r>
              <a:rPr lang="en-US" sz="1200" dirty="0" smtClean="0"/>
              <a:t>:</a:t>
            </a:r>
          </a:p>
          <a:p>
            <a:endParaRPr lang="en-US" sz="1200" dirty="0" smtClean="0"/>
          </a:p>
          <a:p>
            <a:r>
              <a:rPr lang="en-US" sz="1200" b="1" dirty="0" smtClean="0"/>
              <a:t>For a = 1 to 10</a:t>
            </a:r>
          </a:p>
          <a:p>
            <a:r>
              <a:rPr lang="en-US" sz="1200" baseline="0" dirty="0" smtClean="0"/>
              <a:t>    </a:t>
            </a:r>
            <a:r>
              <a:rPr lang="en-US" sz="1200" baseline="0" dirty="0" err="1" smtClean="0"/>
              <a:t>TextWindow.WriteLine</a:t>
            </a:r>
            <a:r>
              <a:rPr lang="en-US" sz="1200" baseline="0" dirty="0" smtClean="0"/>
              <a:t>(a)</a:t>
            </a:r>
            <a:endParaRPr lang="en-US" sz="1200" dirty="0" smtClean="0"/>
          </a:p>
          <a:p>
            <a:r>
              <a:rPr lang="en-US" sz="1200" b="1" dirty="0" err="1" smtClean="0"/>
              <a:t>EndFor</a:t>
            </a:r>
            <a:endParaRPr lang="en-US" b="1" dirty="0" smtClean="0"/>
          </a:p>
        </p:txBody>
      </p:sp>
    </p:spTree>
    <p:extLst>
      <p:ext uri="{BB962C8B-B14F-4D97-AF65-F5344CB8AC3E}">
        <p14:creationId xmlns:p14="http://schemas.microsoft.com/office/powerpoint/2010/main" val="1407602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5/3/2018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5/3/2018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5/3/2018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5/3/2018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5/3/2018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5/3/2018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5/3/2018</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5/3/2018</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5/3/2018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5/3/2018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5/3/2018</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5/3/2018</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fontAlgn="base">
        <a:spcBef>
          <a:spcPct val="0"/>
        </a:spcBef>
        <a:spcAft>
          <a:spcPct val="0"/>
        </a:spcAft>
        <a:defRPr sz="2000" kern="1200">
          <a:solidFill>
            <a:schemeClr val="bg1"/>
          </a:solidFill>
          <a:latin typeface="Verdana" pitchFamily="34" charset="0"/>
          <a:ea typeface="+mj-ea"/>
          <a:cs typeface="Tahoma" pitchFamily="34" charset="0"/>
        </a:defRPr>
      </a:lvl1pPr>
      <a:lvl2pPr algn="l" rtl="0" fontAlgn="base">
        <a:spcBef>
          <a:spcPct val="0"/>
        </a:spcBef>
        <a:spcAft>
          <a:spcPct val="0"/>
        </a:spcAft>
        <a:defRPr sz="2000">
          <a:solidFill>
            <a:schemeClr val="bg1"/>
          </a:solidFill>
          <a:latin typeface="Verdana" pitchFamily="34" charset="0"/>
          <a:cs typeface="Tahoma" pitchFamily="34" charset="0"/>
        </a:defRPr>
      </a:lvl2pPr>
      <a:lvl3pPr algn="l" rtl="0" fontAlgn="base">
        <a:spcBef>
          <a:spcPct val="0"/>
        </a:spcBef>
        <a:spcAft>
          <a:spcPct val="0"/>
        </a:spcAft>
        <a:defRPr sz="2000">
          <a:solidFill>
            <a:schemeClr val="bg1"/>
          </a:solidFill>
          <a:latin typeface="Verdana" pitchFamily="34" charset="0"/>
          <a:cs typeface="Tahoma" pitchFamily="34" charset="0"/>
        </a:defRPr>
      </a:lvl3pPr>
      <a:lvl4pPr algn="l" rtl="0" fontAlgn="base">
        <a:spcBef>
          <a:spcPct val="0"/>
        </a:spcBef>
        <a:spcAft>
          <a:spcPct val="0"/>
        </a:spcAft>
        <a:defRPr sz="2000">
          <a:solidFill>
            <a:schemeClr val="bg1"/>
          </a:solidFill>
          <a:latin typeface="Verdana" pitchFamily="34" charset="0"/>
          <a:cs typeface="Tahoma" pitchFamily="34" charset="0"/>
        </a:defRPr>
      </a:lvl4pPr>
      <a:lvl5pPr algn="l" rtl="0" fontAlgn="base">
        <a:spcBef>
          <a:spcPct val="0"/>
        </a:spcBef>
        <a:spcAft>
          <a:spcPct val="0"/>
        </a:spcAft>
        <a:defRPr sz="2000">
          <a:solidFill>
            <a:schemeClr val="bg1"/>
          </a:solidFill>
          <a:latin typeface="Verdana" pitchFamily="34" charset="0"/>
          <a:cs typeface="Tahoma" pitchFamily="34" charset="0"/>
        </a:defRPr>
      </a:lvl5pPr>
      <a:lvl6pPr marL="457200" algn="l" rtl="0" fontAlgn="base">
        <a:spcBef>
          <a:spcPct val="0"/>
        </a:spcBef>
        <a:spcAft>
          <a:spcPct val="0"/>
        </a:spcAft>
        <a:defRPr sz="2000">
          <a:solidFill>
            <a:schemeClr val="bg1"/>
          </a:solidFill>
          <a:latin typeface="Verdana" pitchFamily="34" charset="0"/>
          <a:cs typeface="Tahoma" pitchFamily="34" charset="0"/>
        </a:defRPr>
      </a:lvl6pPr>
      <a:lvl7pPr marL="914400" algn="l" rtl="0" fontAlgn="base">
        <a:spcBef>
          <a:spcPct val="0"/>
        </a:spcBef>
        <a:spcAft>
          <a:spcPct val="0"/>
        </a:spcAft>
        <a:defRPr sz="2000">
          <a:solidFill>
            <a:schemeClr val="bg1"/>
          </a:solidFill>
          <a:latin typeface="Verdana" pitchFamily="34" charset="0"/>
          <a:cs typeface="Tahoma" pitchFamily="34" charset="0"/>
        </a:defRPr>
      </a:lvl7pPr>
      <a:lvl8pPr marL="1371600" algn="l" rtl="0" fontAlgn="base">
        <a:spcBef>
          <a:spcPct val="0"/>
        </a:spcBef>
        <a:spcAft>
          <a:spcPct val="0"/>
        </a:spcAft>
        <a:defRPr sz="2000">
          <a:solidFill>
            <a:schemeClr val="bg1"/>
          </a:solidFill>
          <a:latin typeface="Verdana" pitchFamily="34" charset="0"/>
          <a:cs typeface="Tahoma" pitchFamily="34" charset="0"/>
        </a:defRPr>
      </a:lvl8pPr>
      <a:lvl9pPr marL="1828800" algn="l" rtl="0" fontAlgn="base">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4.gif"/></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Conditions and Loops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2 hours</a:t>
            </a:r>
            <a:endParaRPr lang="en-US" dirty="0">
              <a:solidFill>
                <a:srgbClr val="205D0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76200" y="0"/>
            <a:ext cx="6477000" cy="563563"/>
          </a:xfrm>
          <a:prstGeom prst="rect">
            <a:avLst/>
          </a:prstGeom>
        </p:spPr>
        <p:txBody>
          <a:bodyPr anchor="ctr">
            <a:normAutofit/>
          </a:bodyPr>
          <a:lstStyle/>
          <a:p>
            <a:pPr fontAlgn="auto">
              <a:spcAft>
                <a:spcPts val="0"/>
              </a:spcAft>
              <a:defRPr/>
            </a:pPr>
            <a:r>
              <a:rPr lang="en-US" sz="2400" b="1" dirty="0" smtClean="0">
                <a:solidFill>
                  <a:schemeClr val="bg1"/>
                </a:solidFill>
                <a:latin typeface="+mj-lt"/>
                <a:ea typeface="+mj-ea"/>
                <a:cs typeface="Tahoma" pitchFamily="34" charset="0"/>
              </a:rPr>
              <a:t>Loops in Small Basic Programs</a:t>
            </a:r>
            <a:endParaRPr lang="en-US" sz="2400" b="1" dirty="0">
              <a:solidFill>
                <a:schemeClr val="bg1"/>
              </a:solidFill>
              <a:latin typeface="+mj-lt"/>
              <a:ea typeface="+mj-ea"/>
              <a:cs typeface="Tahoma" pitchFamily="34" charset="0"/>
            </a:endParaRPr>
          </a:p>
        </p:txBody>
      </p:sp>
      <p:grpSp>
        <p:nvGrpSpPr>
          <p:cNvPr id="21" name="Group 20"/>
          <p:cNvGrpSpPr/>
          <p:nvPr/>
        </p:nvGrpSpPr>
        <p:grpSpPr>
          <a:xfrm>
            <a:off x="7696200" y="2438400"/>
            <a:ext cx="1371600" cy="685800"/>
            <a:chOff x="7391400" y="2514600"/>
            <a:chExt cx="1295400" cy="762000"/>
          </a:xfrm>
        </p:grpSpPr>
        <p:sp>
          <p:nvSpPr>
            <p:cNvPr id="22" name="Rectangle 21"/>
            <p:cNvSpPr/>
            <p:nvPr/>
          </p:nvSpPr>
          <p:spPr>
            <a:xfrm>
              <a:off x="7391400" y="257169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3" name="Down Arrow Callout 22"/>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304800" y="1676400"/>
            <a:ext cx="6553200" cy="1905000"/>
            <a:chOff x="304800" y="1828800"/>
            <a:chExt cx="5503829" cy="1828800"/>
          </a:xfrm>
        </p:grpSpPr>
        <p:sp>
          <p:nvSpPr>
            <p:cNvPr id="16" name="Rounded Rectangle 15"/>
            <p:cNvSpPr/>
            <p:nvPr/>
          </p:nvSpPr>
          <p:spPr bwMode="auto">
            <a:xfrm>
              <a:off x="304800" y="1828800"/>
              <a:ext cx="5486400" cy="1828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3" name="Picture 12" descr="9.JPG"/>
            <p:cNvPicPr>
              <a:picLocks noChangeAspect="1"/>
            </p:cNvPicPr>
            <p:nvPr/>
          </p:nvPicPr>
          <p:blipFill>
            <a:blip r:embed="rId3" cstate="print"/>
            <a:stretch>
              <a:fillRect/>
            </a:stretch>
          </p:blipFill>
          <p:spPr>
            <a:xfrm>
              <a:off x="381000" y="1999488"/>
              <a:ext cx="5427629" cy="1528347"/>
            </a:xfrm>
            <a:prstGeom prst="rect">
              <a:avLst/>
            </a:prstGeom>
            <a:ln>
              <a:noFill/>
            </a:ln>
            <a:effectLst>
              <a:softEdge rad="112500"/>
            </a:effectLst>
          </p:spPr>
        </p:pic>
      </p:grpSp>
      <p:pic>
        <p:nvPicPr>
          <p:cNvPr id="19" name="Picture 18"/>
          <p:cNvPicPr/>
          <p:nvPr/>
        </p:nvPicPr>
        <p:blipFill>
          <a:blip r:embed="rId4" cstate="print"/>
          <a:srcRect/>
          <a:stretch>
            <a:fillRect/>
          </a:stretch>
        </p:blipFill>
        <p:spPr bwMode="auto">
          <a:xfrm>
            <a:off x="3352800" y="3276600"/>
            <a:ext cx="5638800" cy="3124200"/>
          </a:xfrm>
          <a:prstGeom prst="rect">
            <a:avLst/>
          </a:prstGeom>
          <a:ln>
            <a:noFill/>
          </a:ln>
          <a:effectLst>
            <a:outerShdw blurRad="190500" algn="tl" rotWithShape="0">
              <a:srgbClr val="000000">
                <a:alpha val="70000"/>
              </a:srgbClr>
            </a:outerShdw>
          </a:effectLst>
        </p:spPr>
      </p:pic>
      <p:grpSp>
        <p:nvGrpSpPr>
          <p:cNvPr id="14" name="Group 15"/>
          <p:cNvGrpSpPr>
            <a:grpSpLocks/>
          </p:cNvGrpSpPr>
          <p:nvPr/>
        </p:nvGrpSpPr>
        <p:grpSpPr bwMode="auto">
          <a:xfrm>
            <a:off x="304800" y="762000"/>
            <a:ext cx="8534400" cy="609600"/>
            <a:chOff x="228600" y="838200"/>
            <a:chExt cx="8686800" cy="990600"/>
          </a:xfrm>
        </p:grpSpPr>
        <p:sp>
          <p:nvSpPr>
            <p:cNvPr id="15" name="Rounded Rectangle 14"/>
            <p:cNvSpPr/>
            <p:nvPr/>
          </p:nvSpPr>
          <p:spPr>
            <a:xfrm>
              <a:off x="228600" y="838200"/>
              <a:ext cx="8686800" cy="990600"/>
            </a:xfrm>
            <a:prstGeom prst="roundRect">
              <a:avLst>
                <a:gd name="adj" fmla="val 41954"/>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7" name="TextBox 4"/>
            <p:cNvSpPr txBox="1">
              <a:spLocks noChangeArrowheads="1"/>
            </p:cNvSpPr>
            <p:nvPr/>
          </p:nvSpPr>
          <p:spPr bwMode="auto">
            <a:xfrm>
              <a:off x="381000" y="968375"/>
              <a:ext cx="8365725" cy="650179"/>
            </a:xfrm>
            <a:prstGeom prst="rect">
              <a:avLst/>
            </a:prstGeom>
            <a:noFill/>
            <a:ln w="9525">
              <a:noFill/>
              <a:miter lim="800000"/>
              <a:headEnd/>
              <a:tailEnd/>
            </a:ln>
          </p:spPr>
          <p:txBody>
            <a:bodyPr wrap="square">
              <a:spAutoFit/>
            </a:bodyPr>
            <a:lstStyle/>
            <a:p>
              <a:r>
                <a:rPr lang="en-US" sz="2000" smtClean="0">
                  <a:latin typeface="+mn-lt"/>
                </a:rPr>
                <a:t>Let’s use this concept to </a:t>
              </a:r>
              <a:r>
                <a:rPr lang="en-US" sz="2000" dirty="0" smtClean="0">
                  <a:latin typeface="+mn-lt"/>
                </a:rPr>
                <a:t>print the multiplication table for the number 5.</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900" decel="100000" fill="hold"/>
                                        <p:tgtEl>
                                          <p:spTgt spid="1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blinds(horizontal)">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ppt_x"/>
                                          </p:val>
                                        </p:tav>
                                        <p:tav tm="100000">
                                          <p:val>
                                            <p:strVal val="#ppt_x"/>
                                          </p:val>
                                        </p:tav>
                                      </p:tavLst>
                                    </p:anim>
                                    <p:anim calcmode="lin" valueType="num">
                                      <p:cBhvr additive="base">
                                        <p:cTn id="2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ppt_x"/>
                                          </p:val>
                                        </p:tav>
                                        <p:tav tm="100000">
                                          <p:val>
                                            <p:strVal val="#ppt_x"/>
                                          </p:val>
                                        </p:tav>
                                      </p:tavLst>
                                    </p:anim>
                                    <p:anim calcmode="lin" valueType="num">
                                      <p:cBhvr additive="base">
                                        <p:cTn id="31"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latin typeface="Calibri" pitchFamily="34" charset="0"/>
              </a:rPr>
              <a:t>Loops in Small Basic Programs</a:t>
            </a:r>
          </a:p>
        </p:txBody>
      </p:sp>
      <p:grpSp>
        <p:nvGrpSpPr>
          <p:cNvPr id="23555" name="Group 15"/>
          <p:cNvGrpSpPr>
            <a:grpSpLocks/>
          </p:cNvGrpSpPr>
          <p:nvPr/>
        </p:nvGrpSpPr>
        <p:grpSpPr bwMode="auto">
          <a:xfrm>
            <a:off x="228600" y="761999"/>
            <a:ext cx="5257800" cy="1765786"/>
            <a:chOff x="228600" y="838199"/>
            <a:chExt cx="8686800" cy="1708144"/>
          </a:xfrm>
        </p:grpSpPr>
        <p:sp>
          <p:nvSpPr>
            <p:cNvPr id="4" name="Rounded Rectangle 3"/>
            <p:cNvSpPr/>
            <p:nvPr/>
          </p:nvSpPr>
          <p:spPr>
            <a:xfrm>
              <a:off x="228600" y="838199"/>
              <a:ext cx="8686800" cy="1708143"/>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3561" name="TextBox 4"/>
            <p:cNvSpPr txBox="1">
              <a:spLocks noChangeArrowheads="1"/>
            </p:cNvSpPr>
            <p:nvPr/>
          </p:nvSpPr>
          <p:spPr bwMode="auto">
            <a:xfrm>
              <a:off x="381000" y="968376"/>
              <a:ext cx="8365725" cy="1577967"/>
            </a:xfrm>
            <a:prstGeom prst="rect">
              <a:avLst/>
            </a:prstGeom>
            <a:noFill/>
            <a:ln w="9525">
              <a:noFill/>
              <a:miter lim="800000"/>
              <a:headEnd/>
              <a:tailEnd/>
            </a:ln>
          </p:spPr>
          <p:txBody>
            <a:bodyPr wrap="square">
              <a:spAutoFit/>
            </a:bodyPr>
            <a:lstStyle/>
            <a:p>
              <a:r>
                <a:rPr lang="en-US" sz="2000" smtClean="0">
                  <a:latin typeface="+mn-lt"/>
                </a:rPr>
                <a:t>In the previous example, the value of the counter variable in a </a:t>
              </a:r>
              <a:r>
                <a:rPr lang="en-US" sz="2000" b="1" smtClean="0">
                  <a:latin typeface="+mn-lt"/>
                </a:rPr>
                <a:t>For</a:t>
              </a:r>
              <a:r>
                <a:rPr lang="en-US" sz="2000" smtClean="0">
                  <a:latin typeface="+mn-lt"/>
                </a:rPr>
                <a:t> loop increases by 1 every time the loop runs. However, you can increase the value by another number if you  use the </a:t>
              </a:r>
              <a:r>
                <a:rPr lang="en-US" sz="2000" b="1" smtClean="0">
                  <a:latin typeface="+mn-lt"/>
                </a:rPr>
                <a:t>Step</a:t>
              </a:r>
              <a:r>
                <a:rPr lang="en-US" sz="2000" smtClean="0">
                  <a:latin typeface="+mn-lt"/>
                </a:rPr>
                <a:t> keyword.</a:t>
              </a:r>
              <a:endParaRPr lang="en-US" sz="2000" dirty="0"/>
            </a:p>
          </p:txBody>
        </p:sp>
      </p:grpSp>
      <p:grpSp>
        <p:nvGrpSpPr>
          <p:cNvPr id="17" name="Group 16"/>
          <p:cNvGrpSpPr/>
          <p:nvPr/>
        </p:nvGrpSpPr>
        <p:grpSpPr>
          <a:xfrm>
            <a:off x="5638800" y="1168136"/>
            <a:ext cx="3200400" cy="1447800"/>
            <a:chOff x="5486400" y="1905000"/>
            <a:chExt cx="3345366" cy="2057400"/>
          </a:xfrm>
        </p:grpSpPr>
        <p:sp>
          <p:nvSpPr>
            <p:cNvPr id="15" name="Rounded Rectangle 14"/>
            <p:cNvSpPr/>
            <p:nvPr/>
          </p:nvSpPr>
          <p:spPr>
            <a:xfrm>
              <a:off x="5486400" y="1905000"/>
              <a:ext cx="3276600" cy="2057400"/>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16" name="TextBox 15"/>
            <p:cNvSpPr txBox="1">
              <a:spLocks noChangeArrowheads="1"/>
            </p:cNvSpPr>
            <p:nvPr/>
          </p:nvSpPr>
          <p:spPr bwMode="auto">
            <a:xfrm flipH="1">
              <a:off x="5570034" y="1981200"/>
              <a:ext cx="3261732" cy="1880676"/>
            </a:xfrm>
            <a:prstGeom prst="rect">
              <a:avLst/>
            </a:prstGeom>
            <a:noFill/>
            <a:ln w="9525">
              <a:noFill/>
              <a:miter lim="800000"/>
              <a:headEnd/>
              <a:tailEnd/>
            </a:ln>
          </p:spPr>
          <p:txBody>
            <a:bodyPr wrap="square">
              <a:spAutoFit/>
            </a:bodyPr>
            <a:lstStyle/>
            <a:p>
              <a:r>
                <a:rPr lang="en-US" sz="2000" dirty="0" smtClean="0">
                  <a:latin typeface="+mn-lt"/>
                </a:rPr>
                <a:t>For example</a:t>
              </a:r>
              <a:r>
                <a:rPr lang="en-US" sz="2000" smtClean="0">
                  <a:latin typeface="+mn-lt"/>
                </a:rPr>
                <a:t>, you can increase the value by 2 if you write </a:t>
              </a:r>
              <a:r>
                <a:rPr lang="en-US" sz="2000" dirty="0" smtClean="0">
                  <a:latin typeface="+mn-lt"/>
                </a:rPr>
                <a:t>the </a:t>
              </a:r>
              <a:r>
                <a:rPr lang="en-US" sz="2000" smtClean="0">
                  <a:latin typeface="+mn-lt"/>
                </a:rPr>
                <a:t>following code:</a:t>
              </a:r>
              <a:endParaRPr lang="en-US" sz="2000" dirty="0">
                <a:latin typeface="+mn-lt"/>
              </a:endParaRPr>
            </a:p>
          </p:txBody>
        </p:sp>
      </p:grpSp>
      <p:sp>
        <p:nvSpPr>
          <p:cNvPr id="14" name="Rounded Rectangle 13"/>
          <p:cNvSpPr/>
          <p:nvPr/>
        </p:nvSpPr>
        <p:spPr bwMode="auto">
          <a:xfrm>
            <a:off x="228600" y="2590800"/>
            <a:ext cx="6324600" cy="1600200"/>
          </a:xfrm>
          <a:prstGeom prst="roundRect">
            <a:avLst>
              <a:gd name="adj" fmla="val 19163"/>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468" y="2819400"/>
            <a:ext cx="6071532" cy="1143000"/>
          </a:xfrm>
          <a:prstGeom prst="rect">
            <a:avLst/>
          </a:prstGeom>
          <a:noFill/>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4419600"/>
            <a:ext cx="3552825" cy="170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nodeType="clickEffect">
                                  <p:stCondLst>
                                    <p:cond delay="0"/>
                                  </p:stCondLst>
                                  <p:childTnLst>
                                    <p:set>
                                      <p:cBhvr>
                                        <p:cTn id="14" dur="1" fill="hold">
                                          <p:stCondLst>
                                            <p:cond delay="0"/>
                                          </p:stCondLst>
                                        </p:cTn>
                                        <p:tgtEl>
                                          <p:spTgt spid="23555"/>
                                        </p:tgtEl>
                                        <p:attrNameLst>
                                          <p:attrName>style.visibility</p:attrName>
                                        </p:attrNameLst>
                                      </p:cBhvr>
                                      <p:to>
                                        <p:strVal val="visible"/>
                                      </p:to>
                                    </p:set>
                                    <p:animScale>
                                      <p:cBhvr>
                                        <p:cTn id="15" dur="1000" decel="50000" fill="hold">
                                          <p:stCondLst>
                                            <p:cond delay="0"/>
                                          </p:stCondLst>
                                        </p:cTn>
                                        <p:tgtEl>
                                          <p:spTgt spid="2355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23555"/>
                                        </p:tgtEl>
                                        <p:attrNameLst>
                                          <p:attrName>ppt_x</p:attrName>
                                          <p:attrName>ppt_y</p:attrName>
                                        </p:attrNameLst>
                                      </p:cBhvr>
                                    </p:animMotion>
                                    <p:animEffect transition="in" filter="fade">
                                      <p:cBhvr>
                                        <p:cTn id="17" dur="1000"/>
                                        <p:tgtEl>
                                          <p:spTgt spid="2355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228600" y="1752600"/>
            <a:ext cx="4724400" cy="2057400"/>
            <a:chOff x="-72013" y="3957320"/>
            <a:chExt cx="8686801" cy="838200"/>
          </a:xfrm>
        </p:grpSpPr>
        <p:sp>
          <p:nvSpPr>
            <p:cNvPr id="3" name="Rounded Rectangle 2"/>
            <p:cNvSpPr/>
            <p:nvPr/>
          </p:nvSpPr>
          <p:spPr>
            <a:xfrm>
              <a:off x="-72013" y="3957320"/>
              <a:ext cx="8686801" cy="8382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4" name="TextBox 11"/>
            <p:cNvSpPr txBox="1">
              <a:spLocks noChangeArrowheads="1"/>
            </p:cNvSpPr>
            <p:nvPr/>
          </p:nvSpPr>
          <p:spPr bwMode="auto">
            <a:xfrm>
              <a:off x="55861" y="4013200"/>
              <a:ext cx="8534400" cy="293414"/>
            </a:xfrm>
            <a:prstGeom prst="rect">
              <a:avLst/>
            </a:prstGeom>
            <a:noFill/>
            <a:ln w="9525">
              <a:noFill/>
              <a:miter lim="800000"/>
              <a:headEnd/>
              <a:tailEnd/>
            </a:ln>
          </p:spPr>
          <p:txBody>
            <a:bodyPr wrap="square">
              <a:spAutoFit/>
            </a:bodyPr>
            <a:lstStyle/>
            <a:p>
              <a:endParaRPr lang="en-US" sz="2000" dirty="0">
                <a:latin typeface="+mn-lt"/>
              </a:endParaRPr>
            </a:p>
          </p:txBody>
        </p:sp>
      </p:grpSp>
      <p:grpSp>
        <p:nvGrpSpPr>
          <p:cNvPr id="12" name="Group 11"/>
          <p:cNvGrpSpPr/>
          <p:nvPr/>
        </p:nvGrpSpPr>
        <p:grpSpPr>
          <a:xfrm>
            <a:off x="228600" y="810162"/>
            <a:ext cx="7162800" cy="753658"/>
            <a:chOff x="228600" y="1981201"/>
            <a:chExt cx="3124200" cy="786811"/>
          </a:xfrm>
        </p:grpSpPr>
        <p:sp>
          <p:nvSpPr>
            <p:cNvPr id="5" name="Rounded Rectangle 4"/>
            <p:cNvSpPr/>
            <p:nvPr/>
          </p:nvSpPr>
          <p:spPr>
            <a:xfrm>
              <a:off x="228600" y="1981201"/>
              <a:ext cx="3124200" cy="786811"/>
            </a:xfrm>
            <a:prstGeom prst="roundRect">
              <a:avLst>
                <a:gd name="adj" fmla="val 2094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6" name="TextBox 15"/>
            <p:cNvSpPr txBox="1">
              <a:spLocks noChangeArrowheads="1"/>
            </p:cNvSpPr>
            <p:nvPr/>
          </p:nvSpPr>
          <p:spPr bwMode="auto">
            <a:xfrm flipH="1">
              <a:off x="258354" y="2028985"/>
              <a:ext cx="3064691" cy="739025"/>
            </a:xfrm>
            <a:prstGeom prst="rect">
              <a:avLst/>
            </a:prstGeom>
            <a:noFill/>
            <a:ln w="9525">
              <a:noFill/>
              <a:miter lim="800000"/>
              <a:headEnd/>
              <a:tailEnd/>
            </a:ln>
          </p:spPr>
          <p:txBody>
            <a:bodyPr wrap="square">
              <a:spAutoFit/>
            </a:bodyPr>
            <a:lstStyle/>
            <a:p>
              <a:r>
                <a:rPr lang="en-US" sz="2000" smtClean="0">
                  <a:latin typeface="+mn-lt"/>
                </a:rPr>
                <a:t>If you don’t know </a:t>
              </a:r>
              <a:r>
                <a:rPr lang="en-US" sz="2000" dirty="0" smtClean="0">
                  <a:latin typeface="+mn-lt"/>
                </a:rPr>
                <a:t>the loop count </a:t>
              </a:r>
              <a:r>
                <a:rPr lang="en-US" sz="2000" smtClean="0">
                  <a:latin typeface="+mn-lt"/>
                </a:rPr>
                <a:t>before you write a program, </a:t>
              </a:r>
              <a:r>
                <a:rPr lang="en-US" sz="2000" dirty="0" smtClean="0">
                  <a:latin typeface="+mn-lt"/>
                </a:rPr>
                <a:t>you </a:t>
              </a:r>
              <a:r>
                <a:rPr lang="en-US" sz="2000" smtClean="0">
                  <a:latin typeface="+mn-lt"/>
                </a:rPr>
                <a:t>can create </a:t>
              </a:r>
              <a:r>
                <a:rPr lang="en-US" sz="2000" dirty="0" smtClean="0">
                  <a:latin typeface="+mn-lt"/>
                </a:rPr>
                <a:t>a </a:t>
              </a:r>
              <a:r>
                <a:rPr lang="en-US" sz="2000" b="1" dirty="0" smtClean="0">
                  <a:latin typeface="+mn-lt"/>
                </a:rPr>
                <a:t>While</a:t>
              </a:r>
              <a:r>
                <a:rPr lang="en-US" sz="2000" dirty="0" smtClean="0">
                  <a:latin typeface="+mn-lt"/>
                </a:rPr>
                <a:t> loop instead of a </a:t>
              </a:r>
              <a:r>
                <a:rPr lang="en-US" sz="2000" b="1" smtClean="0">
                  <a:latin typeface="+mn-lt"/>
                </a:rPr>
                <a:t>For</a:t>
              </a:r>
              <a:r>
                <a:rPr lang="en-US" sz="2000" smtClean="0">
                  <a:latin typeface="+mn-lt"/>
                </a:rPr>
                <a:t> loop.</a:t>
              </a:r>
              <a:endParaRPr lang="en-US" sz="2000" dirty="0">
                <a:latin typeface="+mn-lt"/>
              </a:endParaRPr>
            </a:p>
          </p:txBody>
        </p:sp>
      </p:grpSp>
      <p:sp>
        <p:nvSpPr>
          <p:cNvPr id="14" name="Title 1"/>
          <p:cNvSpPr>
            <a:spLocks noGrp="1"/>
          </p:cNvSpPr>
          <p:nvPr>
            <p:ph type="title"/>
          </p:nvPr>
        </p:nvSpPr>
        <p:spPr>
          <a:xfrm>
            <a:off x="76200" y="0"/>
            <a:ext cx="8229600" cy="563563"/>
          </a:xfrm>
        </p:spPr>
        <p:txBody>
          <a:bodyPr>
            <a:noAutofit/>
          </a:bodyPr>
          <a:lstStyle/>
          <a:p>
            <a:r>
              <a:rPr lang="en-US" sz="2400" b="1" dirty="0" smtClean="0">
                <a:latin typeface="+mj-lt"/>
              </a:rPr>
              <a:t>Loops in Small Basic Programs</a:t>
            </a:r>
          </a:p>
        </p:txBody>
      </p:sp>
      <p:sp>
        <p:nvSpPr>
          <p:cNvPr id="13" name="Chevron 12"/>
          <p:cNvSpPr/>
          <p:nvPr/>
        </p:nvSpPr>
        <p:spPr>
          <a:xfrm>
            <a:off x="4267200" y="4800600"/>
            <a:ext cx="381000" cy="152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bwMode="auto">
          <a:xfrm>
            <a:off x="5715000" y="2295463"/>
            <a:ext cx="3048000" cy="1066800"/>
          </a:xfrm>
          <a:prstGeom prst="roundRect">
            <a:avLst>
              <a:gd name="adj" fmla="val 5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endParaRPr lang="en-US" sz="2000" dirty="0" smtClean="0"/>
          </a:p>
          <a:p>
            <a:pPr fontAlgn="auto">
              <a:spcBef>
                <a:spcPts val="0"/>
              </a:spcBef>
              <a:spcAft>
                <a:spcPts val="0"/>
              </a:spcAft>
              <a:defRPr/>
            </a:pPr>
            <a:r>
              <a:rPr lang="en-US" sz="2000" dirty="0" smtClean="0"/>
              <a:t>Let’s </a:t>
            </a:r>
            <a:r>
              <a:rPr lang="en-US" sz="2000" smtClean="0"/>
              <a:t>write the following </a:t>
            </a:r>
            <a:r>
              <a:rPr lang="en-US" sz="2000" dirty="0" smtClean="0"/>
              <a:t>program </a:t>
            </a:r>
            <a:r>
              <a:rPr lang="en-US" sz="2000" smtClean="0"/>
              <a:t>to demonstrate </a:t>
            </a:r>
            <a:r>
              <a:rPr lang="en-US" sz="2000" dirty="0" smtClean="0"/>
              <a:t>the </a:t>
            </a:r>
            <a:r>
              <a:rPr lang="en-US" sz="2000" b="1" smtClean="0"/>
              <a:t>While</a:t>
            </a:r>
            <a:r>
              <a:rPr lang="en-US" sz="2000" smtClean="0"/>
              <a:t> loop:</a:t>
            </a:r>
            <a:endParaRPr lang="en-US" sz="2000" dirty="0" smtClean="0"/>
          </a:p>
          <a:p>
            <a:pPr algn="ctr" fontAlgn="auto">
              <a:spcBef>
                <a:spcPts val="0"/>
              </a:spcBef>
              <a:spcAft>
                <a:spcPts val="0"/>
              </a:spcAft>
              <a:defRPr/>
            </a:pPr>
            <a:endParaRPr lang="en-US" dirty="0">
              <a:solidFill>
                <a:schemeClr val="tx1">
                  <a:lumMod val="85000"/>
                  <a:lumOff val="15000"/>
                </a:schemeClr>
              </a:solidFill>
            </a:endParaRPr>
          </a:p>
        </p:txBody>
      </p:sp>
      <p:pic>
        <p:nvPicPr>
          <p:cNvPr id="21" name="Picture 20"/>
          <p:cNvPicPr/>
          <p:nvPr/>
        </p:nvPicPr>
        <p:blipFill>
          <a:blip r:embed="rId3" cstate="print"/>
          <a:srcRect/>
          <a:stretch>
            <a:fillRect/>
          </a:stretch>
        </p:blipFill>
        <p:spPr bwMode="auto">
          <a:xfrm>
            <a:off x="4724400" y="3657600"/>
            <a:ext cx="4267200" cy="2632841"/>
          </a:xfrm>
          <a:prstGeom prst="rect">
            <a:avLst/>
          </a:prstGeom>
          <a:ln>
            <a:noFill/>
          </a:ln>
          <a:effectLst>
            <a:outerShdw blurRad="190500" algn="tl" rotWithShape="0">
              <a:srgbClr val="000000">
                <a:alpha val="70000"/>
              </a:srgbClr>
            </a:outerShdw>
          </a:effectLst>
        </p:spPr>
      </p:pic>
      <p:grpSp>
        <p:nvGrpSpPr>
          <p:cNvPr id="16" name="Group 15"/>
          <p:cNvGrpSpPr/>
          <p:nvPr/>
        </p:nvGrpSpPr>
        <p:grpSpPr>
          <a:xfrm>
            <a:off x="228600" y="3962400"/>
            <a:ext cx="3886200" cy="1828800"/>
            <a:chOff x="228600" y="3962400"/>
            <a:chExt cx="3886200" cy="1828800"/>
          </a:xfrm>
        </p:grpSpPr>
        <p:sp>
          <p:nvSpPr>
            <p:cNvPr id="18" name="Rounded Rectangle 17"/>
            <p:cNvSpPr/>
            <p:nvPr/>
          </p:nvSpPr>
          <p:spPr bwMode="auto">
            <a:xfrm>
              <a:off x="228600" y="3962400"/>
              <a:ext cx="3886200" cy="1828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3074" name="Picture 2" descr="C:\Documents and Settings\priya.suri\My Documents\My Pictures\3333.PNG"/>
            <p:cNvPicPr>
              <a:picLocks noChangeAspect="1" noChangeArrowheads="1"/>
            </p:cNvPicPr>
            <p:nvPr/>
          </p:nvPicPr>
          <p:blipFill>
            <a:blip r:embed="rId4" cstate="print"/>
            <a:srcRect/>
            <a:stretch>
              <a:fillRect/>
            </a:stretch>
          </p:blipFill>
          <p:spPr bwMode="auto">
            <a:xfrm>
              <a:off x="381000" y="4007743"/>
              <a:ext cx="3657600" cy="1783457"/>
            </a:xfrm>
            <a:prstGeom prst="rect">
              <a:avLst/>
            </a:prstGeom>
            <a:ln>
              <a:noFill/>
            </a:ln>
            <a:effectLst>
              <a:softEdge rad="112500"/>
            </a:effectLst>
          </p:spPr>
        </p:pic>
      </p:grpSp>
      <p:sp>
        <p:nvSpPr>
          <p:cNvPr id="2" name="Rectangle 1"/>
          <p:cNvSpPr/>
          <p:nvPr/>
        </p:nvSpPr>
        <p:spPr>
          <a:xfrm>
            <a:off x="349282" y="1811804"/>
            <a:ext cx="4572000" cy="1938992"/>
          </a:xfrm>
          <a:prstGeom prst="rect">
            <a:avLst/>
          </a:prstGeom>
        </p:spPr>
        <p:txBody>
          <a:bodyPr>
            <a:spAutoFit/>
          </a:bodyPr>
          <a:lstStyle/>
          <a:p>
            <a:r>
              <a:rPr lang="en-US" sz="2000" smtClean="0">
                <a:latin typeface="+mn-lt"/>
              </a:rPr>
              <a:t>When </a:t>
            </a:r>
            <a:r>
              <a:rPr lang="en-US" sz="2000">
                <a:latin typeface="+mn-lt"/>
              </a:rPr>
              <a:t>you create a While loop, you specify a condition that is </a:t>
            </a:r>
            <a:r>
              <a:rPr lang="en-US" sz="2000" smtClean="0">
                <a:latin typeface="+mn-lt"/>
              </a:rPr>
              <a:t>true </a:t>
            </a:r>
            <a:r>
              <a:rPr lang="en-US" sz="2000">
                <a:latin typeface="+mn-lt"/>
              </a:rPr>
              <a:t>when the </a:t>
            </a:r>
            <a:r>
              <a:rPr lang="en-US" sz="2000" smtClean="0">
                <a:latin typeface="+mn-lt"/>
              </a:rPr>
              <a:t>loop </a:t>
            </a:r>
            <a:r>
              <a:rPr lang="en-US" sz="2000">
                <a:latin typeface="+mn-lt"/>
              </a:rPr>
              <a:t>starts. But the computer evaluates the condition every time that the </a:t>
            </a:r>
            <a:r>
              <a:rPr lang="en-US" sz="2000" smtClean="0">
                <a:latin typeface="+mn-lt"/>
              </a:rPr>
              <a:t>loop repeats. When </a:t>
            </a:r>
            <a:r>
              <a:rPr lang="en-US" sz="2000">
                <a:latin typeface="+mn-lt"/>
              </a:rPr>
              <a:t>the condition becomes </a:t>
            </a:r>
            <a:r>
              <a:rPr lang="en-US" sz="2000" smtClean="0">
                <a:latin typeface="+mn-lt"/>
              </a:rPr>
              <a:t>false, </a:t>
            </a:r>
            <a:r>
              <a:rPr lang="en-US" sz="2000">
                <a:latin typeface="+mn-lt"/>
              </a:rPr>
              <a:t>the loop stops.</a:t>
            </a:r>
            <a:endParaRPr lang="en-US" sz="2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900" decel="100000" fill="hold"/>
                                        <p:tgtEl>
                                          <p:spTgt spid="1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heel(4)">
                                      <p:cBhvr>
                                        <p:cTn id="15" dur="2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1000" fill="hold"/>
                                        <p:tgtEl>
                                          <p:spTgt spid="19"/>
                                        </p:tgtEl>
                                        <p:attrNameLst>
                                          <p:attrName>ppt_x</p:attrName>
                                        </p:attrNameLst>
                                      </p:cBhvr>
                                      <p:tavLst>
                                        <p:tav tm="0">
                                          <p:val>
                                            <p:strVal val="#ppt_x-.2"/>
                                          </p:val>
                                        </p:tav>
                                        <p:tav tm="100000">
                                          <p:val>
                                            <p:strVal val="#ppt_x"/>
                                          </p:val>
                                        </p:tav>
                                      </p:tavLst>
                                    </p:anim>
                                    <p:anim calcmode="lin" valueType="num">
                                      <p:cBhvr>
                                        <p:cTn id="21"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22" dur="10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dissolv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3"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cstate="print"/>
          <a:stretch>
            <a:fillRect/>
          </a:stretch>
        </p:blipFill>
        <p:spPr bwMode="auto">
          <a:xfrm>
            <a:off x="2743200" y="838200"/>
            <a:ext cx="4009697" cy="2670457"/>
          </a:xfrm>
          <a:prstGeom prst="rect">
            <a:avLst/>
          </a:prstGeom>
          <a:ln>
            <a:noFill/>
          </a:ln>
          <a:effectLst>
            <a:softEdge rad="112500"/>
          </a:effectLst>
        </p:spPr>
      </p:pic>
      <p:grpSp>
        <p:nvGrpSpPr>
          <p:cNvPr id="25604" name="Group 10"/>
          <p:cNvGrpSpPr>
            <a:grpSpLocks/>
          </p:cNvGrpSpPr>
          <p:nvPr/>
        </p:nvGrpSpPr>
        <p:grpSpPr bwMode="auto">
          <a:xfrm>
            <a:off x="457200" y="37338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381000" y="4343400"/>
            <a:ext cx="8305800" cy="1752600"/>
          </a:xfrm>
          <a:prstGeom prst="roundRect">
            <a:avLst>
              <a:gd name="adj" fmla="val 18858"/>
            </a:avLst>
          </a:prstGeom>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3600"/>
              </a:spcBef>
              <a:spcAft>
                <a:spcPts val="600"/>
              </a:spcAft>
              <a:buBlip>
                <a:blip r:embed="rId4"/>
              </a:buBlip>
              <a:defRPr/>
            </a:pPr>
            <a:r>
              <a:rPr lang="en-US" sz="2000" smtClean="0"/>
              <a:t>Write </a:t>
            </a:r>
            <a:r>
              <a:rPr lang="en-US" sz="2000" dirty="0" smtClean="0"/>
              <a:t>programs </a:t>
            </a:r>
            <a:r>
              <a:rPr lang="en-US" sz="2000" smtClean="0"/>
              <a:t>that evaluate logical conditions and perform operations based on those results.</a:t>
            </a:r>
            <a:endParaRPr lang="en-US" sz="2000" dirty="0" smtClean="0"/>
          </a:p>
          <a:p>
            <a:pPr marL="346075" lvl="1" indent="-346075" fontAlgn="auto">
              <a:spcBef>
                <a:spcPts val="600"/>
              </a:spcBef>
              <a:spcAft>
                <a:spcPts val="600"/>
              </a:spcAft>
              <a:buBlip>
                <a:blip r:embed="rId4"/>
              </a:buBlip>
              <a:defRPr/>
            </a:pPr>
            <a:r>
              <a:rPr lang="en-US" sz="2000" smtClean="0"/>
              <a:t>Write </a:t>
            </a:r>
            <a:r>
              <a:rPr lang="en-US" sz="2000" dirty="0" smtClean="0"/>
              <a:t>programs </a:t>
            </a:r>
            <a:r>
              <a:rPr lang="en-US" sz="2000" smtClean="0"/>
              <a:t>that repeat one or more instructions either a specific number of times or based a logical condition.</a:t>
            </a:r>
            <a:endParaRPr lang="en-US"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Challenge 1.4:   Part A:  Grade Calculator</a:t>
            </a:r>
            <a:endParaRPr lang="en-US" sz="2400" b="1" dirty="0">
              <a:latin typeface="+mj-lt"/>
            </a:endParaRPr>
          </a:p>
        </p:txBody>
      </p:sp>
      <p:grpSp>
        <p:nvGrpSpPr>
          <p:cNvPr id="13" name="Group 12"/>
          <p:cNvGrpSpPr/>
          <p:nvPr/>
        </p:nvGrpSpPr>
        <p:grpSpPr>
          <a:xfrm>
            <a:off x="304800" y="762000"/>
            <a:ext cx="5410200" cy="1295400"/>
            <a:chOff x="381000" y="685800"/>
            <a:chExt cx="8153400" cy="1371599"/>
          </a:xfrm>
        </p:grpSpPr>
        <p:sp>
          <p:nvSpPr>
            <p:cNvPr id="9" name="Rounded Rectangle 8"/>
            <p:cNvSpPr/>
            <p:nvPr/>
          </p:nvSpPr>
          <p:spPr bwMode="auto">
            <a:xfrm>
              <a:off x="381000" y="685800"/>
              <a:ext cx="8153400" cy="137159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685799" y="747831"/>
              <a:ext cx="7848601" cy="594066"/>
            </a:xfrm>
            <a:prstGeom prst="rect">
              <a:avLst/>
            </a:prstGeom>
            <a:noFill/>
            <a:ln w="9525">
              <a:noFill/>
              <a:miter lim="800000"/>
              <a:headEnd/>
              <a:tailEnd/>
            </a:ln>
          </p:spPr>
          <p:txBody>
            <a:bodyPr wrap="square">
              <a:spAutoFit/>
            </a:bodyPr>
            <a:lstStyle/>
            <a:p>
              <a:r>
                <a:rPr lang="en-US" dirty="0" smtClean="0">
                  <a:latin typeface="+mn-lt"/>
                </a:rPr>
                <a:t>Create a program to </a:t>
              </a:r>
              <a:r>
                <a:rPr lang="en-US" dirty="0" smtClean="0">
                  <a:latin typeface="+mn-lt"/>
                </a:rPr>
                <a:t>convert a percentage score </a:t>
              </a:r>
              <a:r>
                <a:rPr lang="en-US" dirty="0" smtClean="0">
                  <a:latin typeface="+mn-lt"/>
                </a:rPr>
                <a:t>into a letter grade</a:t>
              </a:r>
              <a:r>
                <a:rPr lang="en-US" dirty="0" smtClean="0">
                  <a:latin typeface="+mn-lt"/>
                </a:rPr>
                <a:t>. Convert the </a:t>
              </a:r>
              <a:r>
                <a:rPr lang="en-US" dirty="0" smtClean="0">
                  <a:latin typeface="+mn-lt"/>
                </a:rPr>
                <a:t>scores into a letter grade based on the following criteria:</a:t>
              </a:r>
            </a:p>
          </p:txBody>
        </p:sp>
      </p:grpSp>
      <p:grpSp>
        <p:nvGrpSpPr>
          <p:cNvPr id="14" name="Group 13"/>
          <p:cNvGrpSpPr/>
          <p:nvPr/>
        </p:nvGrpSpPr>
        <p:grpSpPr>
          <a:xfrm>
            <a:off x="487094" y="2438401"/>
            <a:ext cx="4846906" cy="3853026"/>
            <a:chOff x="381000" y="2133599"/>
            <a:chExt cx="4953000" cy="3661593"/>
          </a:xfrm>
        </p:grpSpPr>
        <p:sp>
          <p:nvSpPr>
            <p:cNvPr id="8" name="Rounded Rectangle 7"/>
            <p:cNvSpPr/>
            <p:nvPr/>
          </p:nvSpPr>
          <p:spPr>
            <a:xfrm>
              <a:off x="381000" y="2133599"/>
              <a:ext cx="4953000" cy="3625167"/>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457200" y="2272433"/>
              <a:ext cx="4876800" cy="3522759"/>
            </a:xfrm>
            <a:prstGeom prst="rect">
              <a:avLst/>
            </a:prstGeom>
            <a:noFill/>
            <a:ln w="9525">
              <a:noFill/>
              <a:miter lim="800000"/>
              <a:headEnd/>
              <a:tailEnd/>
            </a:ln>
          </p:spPr>
          <p:txBody>
            <a:bodyPr wrap="square">
              <a:spAutoFit/>
            </a:bodyPr>
            <a:lstStyle/>
            <a:p>
              <a:r>
                <a:rPr lang="en-US" sz="1200" b="1" u="sng" dirty="0" smtClean="0">
                  <a:latin typeface="+mn-lt"/>
                </a:rPr>
                <a:t>Part A:  Grade Calculator</a:t>
              </a:r>
            </a:p>
            <a:p>
              <a:pPr marL="284163" indent="-284163">
                <a:buFont typeface="Wingdings" pitchFamily="2" charset="2"/>
                <a:buChar char="v"/>
              </a:pPr>
              <a:r>
                <a:rPr lang="en-US" sz="1200" dirty="0" smtClean="0">
                  <a:latin typeface="+mn-lt"/>
                </a:rPr>
                <a:t>If the percentage is more than 75, convert it to an A.</a:t>
              </a:r>
            </a:p>
            <a:p>
              <a:pPr marL="284163" lvl="0" indent="-284163">
                <a:spcBef>
                  <a:spcPts val="600"/>
                </a:spcBef>
                <a:spcAft>
                  <a:spcPts val="600"/>
                </a:spcAft>
                <a:buFont typeface="Wingdings" pitchFamily="2" charset="2"/>
                <a:buChar char="v"/>
              </a:pPr>
              <a:r>
                <a:rPr lang="en-US" sz="1200" dirty="0" smtClean="0">
                  <a:latin typeface="+mn-lt"/>
                </a:rPr>
                <a:t>If the percentage is less than 75 but more than or equal to 60, convert it to a B.</a:t>
              </a:r>
            </a:p>
            <a:p>
              <a:pPr marL="284163" lvl="0" indent="-284163">
                <a:spcBef>
                  <a:spcPts val="600"/>
                </a:spcBef>
                <a:spcAft>
                  <a:spcPts val="600"/>
                </a:spcAft>
                <a:buFont typeface="Wingdings" pitchFamily="2" charset="2"/>
                <a:buChar char="v"/>
              </a:pPr>
              <a:r>
                <a:rPr lang="en-US" sz="1200" dirty="0" smtClean="0">
                  <a:latin typeface="+mn-lt"/>
                </a:rPr>
                <a:t>If the percentage is less than 60 but more than or equal to 35, convert it to a C.</a:t>
              </a:r>
            </a:p>
            <a:p>
              <a:pPr marL="284163" lvl="0" indent="-284163">
                <a:spcBef>
                  <a:spcPts val="600"/>
                </a:spcBef>
                <a:spcAft>
                  <a:spcPts val="600"/>
                </a:spcAft>
                <a:buFont typeface="Wingdings" pitchFamily="2" charset="2"/>
                <a:buChar char="v"/>
              </a:pPr>
              <a:r>
                <a:rPr lang="en-US" sz="1200" dirty="0" smtClean="0">
                  <a:latin typeface="+mn-lt"/>
                </a:rPr>
                <a:t>If the percentage is less than 35, convert it to a D.</a:t>
              </a:r>
            </a:p>
            <a:p>
              <a:pPr marL="171450" lvl="0" indent="-171450">
                <a:spcBef>
                  <a:spcPts val="600"/>
                </a:spcBef>
                <a:spcAft>
                  <a:spcPts val="600"/>
                </a:spcAft>
                <a:buFontTx/>
                <a:buChar char="-"/>
              </a:pPr>
              <a:r>
                <a:rPr lang="en-US" sz="1200" dirty="0" smtClean="0"/>
                <a:t>Display the information in the following format. </a:t>
              </a:r>
              <a:r>
                <a:rPr lang="en-US" sz="1200" dirty="0" smtClean="0"/>
                <a:t>“</a:t>
              </a:r>
              <a:r>
                <a:rPr lang="en-US" sz="1200" dirty="0" smtClean="0"/>
                <a:t>Your </a:t>
              </a:r>
              <a:r>
                <a:rPr lang="en-US" sz="1200" dirty="0" smtClean="0"/>
                <a:t>grade </a:t>
              </a:r>
              <a:r>
                <a:rPr lang="en-US" sz="1200" dirty="0" smtClean="0"/>
                <a:t>is </a:t>
              </a:r>
              <a:r>
                <a:rPr lang="en-US" sz="1200" dirty="0" smtClean="0"/>
                <a:t>_____, </a:t>
              </a:r>
              <a:r>
                <a:rPr lang="en-US" sz="1200" dirty="0" smtClean="0"/>
                <a:t>you</a:t>
              </a:r>
              <a:r>
                <a:rPr lang="en-US" sz="1200" dirty="0" smtClean="0"/>
                <a:t> </a:t>
              </a:r>
              <a:r>
                <a:rPr lang="en-US" sz="1200" dirty="0" smtClean="0"/>
                <a:t>receive a(n)  ___.”</a:t>
              </a:r>
            </a:p>
            <a:p>
              <a:pPr lvl="0">
                <a:spcBef>
                  <a:spcPts val="600"/>
                </a:spcBef>
                <a:spcAft>
                  <a:spcPts val="600"/>
                </a:spcAft>
              </a:pPr>
              <a:r>
                <a:rPr lang="en-US" sz="1200" dirty="0" smtClean="0"/>
                <a:t>- Continue to next slide for Part B</a:t>
              </a:r>
              <a:endParaRPr lang="en-US" sz="1200" dirty="0"/>
            </a:p>
            <a:p>
              <a:pPr lvl="0">
                <a:spcBef>
                  <a:spcPts val="600"/>
                </a:spcBef>
                <a:spcAft>
                  <a:spcPts val="600"/>
                </a:spcAft>
              </a:pPr>
              <a:endParaRPr lang="en-US" sz="2000" dirty="0">
                <a:latin typeface="+mn-lt"/>
              </a:endParaRPr>
            </a:p>
          </p:txBody>
        </p:sp>
      </p:grpSp>
      <p:pic>
        <p:nvPicPr>
          <p:cNvPr id="1027" name="Picture 3" descr="\\10.3.80.148\New Folder\Small Basic\sm\edu_sing3_8972.jpg"/>
          <p:cNvPicPr>
            <a:picLocks noChangeAspect="1" noChangeArrowheads="1"/>
          </p:cNvPicPr>
          <p:nvPr/>
        </p:nvPicPr>
        <p:blipFill>
          <a:blip r:embed="rId3" cstate="print"/>
          <a:stretch>
            <a:fillRect/>
          </a:stretch>
        </p:blipFill>
        <p:spPr bwMode="auto">
          <a:xfrm>
            <a:off x="5869152" y="1639614"/>
            <a:ext cx="2893848" cy="3313386"/>
          </a:xfrm>
          <a:prstGeom prst="roundRect">
            <a:avLst>
              <a:gd name="adj" fmla="val 36362"/>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fltVal val="0"/>
                                          </p:val>
                                        </p:tav>
                                        <p:tav tm="100000">
                                          <p:val>
                                            <p:strVal val="#ppt_h"/>
                                          </p:val>
                                        </p:tav>
                                      </p:tavLst>
                                    </p:anim>
                                    <p:anim calcmode="lin" valueType="num">
                                      <p:cBhvr>
                                        <p:cTn id="17"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Challenge 1.4:   Part B:  Multiplier</a:t>
            </a:r>
            <a:endParaRPr lang="en-US" sz="2400" b="1" dirty="0">
              <a:latin typeface="+mj-lt"/>
            </a:endParaRPr>
          </a:p>
        </p:txBody>
      </p:sp>
      <p:grpSp>
        <p:nvGrpSpPr>
          <p:cNvPr id="13" name="Group 12"/>
          <p:cNvGrpSpPr/>
          <p:nvPr/>
        </p:nvGrpSpPr>
        <p:grpSpPr>
          <a:xfrm>
            <a:off x="304800" y="762000"/>
            <a:ext cx="5410200" cy="2131816"/>
            <a:chOff x="381000" y="685800"/>
            <a:chExt cx="8153400" cy="1371599"/>
          </a:xfrm>
        </p:grpSpPr>
        <p:sp>
          <p:nvSpPr>
            <p:cNvPr id="9" name="Rounded Rectangle 8"/>
            <p:cNvSpPr/>
            <p:nvPr/>
          </p:nvSpPr>
          <p:spPr bwMode="auto">
            <a:xfrm>
              <a:off x="381000" y="685800"/>
              <a:ext cx="8153400" cy="137159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685799" y="747831"/>
              <a:ext cx="7848601" cy="594066"/>
            </a:xfrm>
            <a:prstGeom prst="rect">
              <a:avLst/>
            </a:prstGeom>
            <a:noFill/>
            <a:ln w="9525">
              <a:noFill/>
              <a:miter lim="800000"/>
              <a:headEnd/>
              <a:tailEnd/>
            </a:ln>
          </p:spPr>
          <p:txBody>
            <a:bodyPr wrap="square">
              <a:spAutoFit/>
            </a:bodyPr>
            <a:lstStyle/>
            <a:p>
              <a:r>
                <a:rPr lang="en-US" dirty="0" smtClean="0">
                  <a:latin typeface="+mn-lt"/>
                </a:rPr>
                <a:t>Create a program that will show the multiples of any number  entered to 10.  Use a For Loop to complete this task.</a:t>
              </a:r>
            </a:p>
          </p:txBody>
        </p:sp>
      </p:grpSp>
      <p:grpSp>
        <p:nvGrpSpPr>
          <p:cNvPr id="14" name="Group 13"/>
          <p:cNvGrpSpPr/>
          <p:nvPr/>
        </p:nvGrpSpPr>
        <p:grpSpPr>
          <a:xfrm>
            <a:off x="487094" y="3076369"/>
            <a:ext cx="4846906" cy="3476668"/>
            <a:chOff x="381000" y="2133599"/>
            <a:chExt cx="4953000" cy="3959539"/>
          </a:xfrm>
        </p:grpSpPr>
        <p:sp>
          <p:nvSpPr>
            <p:cNvPr id="8" name="Rounded Rectangle 7"/>
            <p:cNvSpPr/>
            <p:nvPr/>
          </p:nvSpPr>
          <p:spPr>
            <a:xfrm>
              <a:off x="381000" y="2133599"/>
              <a:ext cx="4953000" cy="3625167"/>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457200" y="2272433"/>
              <a:ext cx="4876800" cy="3820705"/>
            </a:xfrm>
            <a:prstGeom prst="rect">
              <a:avLst/>
            </a:prstGeom>
            <a:noFill/>
            <a:ln w="9525">
              <a:noFill/>
              <a:miter lim="800000"/>
              <a:headEnd/>
              <a:tailEnd/>
            </a:ln>
          </p:spPr>
          <p:txBody>
            <a:bodyPr wrap="square">
              <a:spAutoFit/>
            </a:bodyPr>
            <a:lstStyle/>
            <a:p>
              <a:r>
                <a:rPr lang="en-US" sz="1200" b="1" u="sng" dirty="0" smtClean="0">
                  <a:latin typeface="+mn-lt"/>
                </a:rPr>
                <a:t>Part B:  Multiplier</a:t>
              </a:r>
            </a:p>
            <a:p>
              <a:pPr marL="284163" indent="-284163">
                <a:buFont typeface="Wingdings" pitchFamily="2" charset="2"/>
                <a:buChar char="v"/>
              </a:pPr>
              <a:r>
                <a:rPr lang="en-US" sz="1200" dirty="0" smtClean="0">
                  <a:latin typeface="+mn-lt"/>
                </a:rPr>
                <a:t>Ask the user to enter any number to see its multiples to 10.</a:t>
              </a:r>
            </a:p>
            <a:p>
              <a:pPr marL="284163" indent="-284163">
                <a:buFont typeface="Wingdings" pitchFamily="2" charset="2"/>
                <a:buChar char="v"/>
              </a:pPr>
              <a:r>
                <a:rPr lang="en-US" sz="1200" dirty="0" smtClean="0">
                  <a:latin typeface="+mn-lt"/>
                </a:rPr>
                <a:t>Loop through and display the multiples of the number to 10 in the following format:</a:t>
              </a:r>
            </a:p>
            <a:p>
              <a:pPr marL="284163" indent="-284163">
                <a:buFont typeface="Wingdings" pitchFamily="2" charset="2"/>
                <a:buChar char="v"/>
              </a:pPr>
              <a:endParaRPr lang="en-US" sz="1200" dirty="0">
                <a:latin typeface="+mn-lt"/>
              </a:endParaRPr>
            </a:p>
            <a:p>
              <a:pPr marL="284163" indent="-284163">
                <a:buFont typeface="Wingdings" pitchFamily="2" charset="2"/>
                <a:buChar char="v"/>
              </a:pPr>
              <a:endParaRPr lang="en-US" sz="1200" dirty="0" smtClean="0">
                <a:latin typeface="+mn-lt"/>
              </a:endParaRPr>
            </a:p>
            <a:p>
              <a:pPr marL="284163" indent="-284163">
                <a:buFont typeface="Wingdings" pitchFamily="2" charset="2"/>
                <a:buChar char="v"/>
              </a:pPr>
              <a:endParaRPr lang="en-US" sz="1200" dirty="0">
                <a:latin typeface="+mn-lt"/>
              </a:endParaRPr>
            </a:p>
            <a:p>
              <a:pPr marL="284163" indent="-284163">
                <a:buFont typeface="Wingdings" pitchFamily="2" charset="2"/>
                <a:buChar char="v"/>
              </a:pPr>
              <a:endParaRPr lang="en-US" sz="1200" dirty="0" smtClean="0">
                <a:latin typeface="+mn-lt"/>
              </a:endParaRPr>
            </a:p>
            <a:p>
              <a:pPr marL="284163" indent="-284163">
                <a:buFont typeface="Wingdings" pitchFamily="2" charset="2"/>
                <a:buChar char="v"/>
              </a:pPr>
              <a:endParaRPr lang="en-US" sz="1200" dirty="0">
                <a:latin typeface="+mn-lt"/>
              </a:endParaRPr>
            </a:p>
            <a:p>
              <a:pPr marL="284163" indent="-284163">
                <a:buFont typeface="Wingdings" pitchFamily="2" charset="2"/>
                <a:buChar char="v"/>
              </a:pPr>
              <a:endParaRPr lang="en-US" sz="1200" dirty="0" smtClean="0">
                <a:latin typeface="+mn-lt"/>
              </a:endParaRPr>
            </a:p>
            <a:p>
              <a:pPr marL="284163" indent="-284163">
                <a:buFont typeface="Wingdings" pitchFamily="2" charset="2"/>
                <a:buChar char="v"/>
              </a:pPr>
              <a:endParaRPr lang="en-US" sz="1200" dirty="0">
                <a:latin typeface="+mn-lt"/>
              </a:endParaRPr>
            </a:p>
            <a:p>
              <a:pPr marL="284163" indent="-284163">
                <a:buFont typeface="Wingdings" pitchFamily="2" charset="2"/>
                <a:buChar char="v"/>
              </a:pPr>
              <a:endParaRPr lang="en-US" sz="1200" dirty="0" smtClean="0">
                <a:latin typeface="+mn-lt"/>
              </a:endParaRPr>
            </a:p>
            <a:p>
              <a:pPr marL="284163" indent="-284163">
                <a:buFont typeface="Wingdings" pitchFamily="2" charset="2"/>
                <a:buChar char="v"/>
              </a:pPr>
              <a:endParaRPr lang="en-US" sz="1200" dirty="0">
                <a:latin typeface="+mn-lt"/>
              </a:endParaRPr>
            </a:p>
            <a:p>
              <a:pPr marL="284163" indent="-284163">
                <a:buFont typeface="Wingdings" pitchFamily="2" charset="2"/>
                <a:buChar char="v"/>
              </a:pPr>
              <a:endParaRPr lang="en-US" sz="1200" dirty="0" smtClean="0">
                <a:latin typeface="+mn-lt"/>
              </a:endParaRPr>
            </a:p>
            <a:p>
              <a:pPr marL="284163" indent="-284163">
                <a:buFont typeface="Wingdings" pitchFamily="2" charset="2"/>
                <a:buChar char="v"/>
              </a:pPr>
              <a:r>
                <a:rPr lang="en-US" sz="1200" dirty="0" smtClean="0">
                  <a:latin typeface="+mn-lt"/>
                </a:rPr>
                <a:t>Refer to slide 10 for help.</a:t>
              </a:r>
            </a:p>
            <a:p>
              <a:pPr marL="284163" indent="-284163">
                <a:buFont typeface="Wingdings" pitchFamily="2" charset="2"/>
                <a:buChar char="v"/>
              </a:pPr>
              <a:r>
                <a:rPr lang="en-US" sz="1200" dirty="0" smtClean="0">
                  <a:latin typeface="+mn-lt"/>
                </a:rPr>
                <a:t>Continue to next slide for Part C.</a:t>
              </a:r>
            </a:p>
            <a:p>
              <a:endParaRPr lang="en-US" sz="2000" dirty="0">
                <a:latin typeface="+mn-lt"/>
              </a:endParaRPr>
            </a:p>
          </p:txBody>
        </p:sp>
      </p:grpSp>
      <p:pic>
        <p:nvPicPr>
          <p:cNvPr id="1027" name="Picture 3" descr="\\10.3.80.148\New Folder\Small Basic\sm\edu_sing3_8972.jpg"/>
          <p:cNvPicPr>
            <a:picLocks noChangeAspect="1" noChangeArrowheads="1"/>
          </p:cNvPicPr>
          <p:nvPr/>
        </p:nvPicPr>
        <p:blipFill>
          <a:blip r:embed="rId3" cstate="print"/>
          <a:stretch>
            <a:fillRect/>
          </a:stretch>
        </p:blipFill>
        <p:spPr bwMode="auto">
          <a:xfrm>
            <a:off x="5869152" y="1639614"/>
            <a:ext cx="2893848" cy="3313386"/>
          </a:xfrm>
          <a:prstGeom prst="roundRect">
            <a:avLst>
              <a:gd name="adj" fmla="val 36362"/>
            </a:avLst>
          </a:prstGeom>
          <a:solidFill>
            <a:srgbClr val="FFFFFF">
              <a:shade val="85000"/>
            </a:srgbClr>
          </a:solidFill>
          <a:ln>
            <a:noFill/>
          </a:ln>
          <a:effectLst>
            <a:reflection blurRad="12700" stA="38000" endPos="28000" dist="5000" dir="5400000" sy="-100000" algn="bl" rotWithShape="0"/>
          </a:effectLst>
        </p:spPr>
      </p:pic>
      <p:pic>
        <p:nvPicPr>
          <p:cNvPr id="3" name="Picture 2"/>
          <p:cNvPicPr>
            <a:picLocks noChangeAspect="1"/>
          </p:cNvPicPr>
          <p:nvPr/>
        </p:nvPicPr>
        <p:blipFill>
          <a:blip r:embed="rId4"/>
          <a:stretch>
            <a:fillRect/>
          </a:stretch>
        </p:blipFill>
        <p:spPr>
          <a:xfrm>
            <a:off x="762000" y="4008041"/>
            <a:ext cx="4343400" cy="1630759"/>
          </a:xfrm>
          <a:prstGeom prst="rect">
            <a:avLst/>
          </a:prstGeom>
        </p:spPr>
      </p:pic>
    </p:spTree>
    <p:extLst>
      <p:ext uri="{BB962C8B-B14F-4D97-AF65-F5344CB8AC3E}">
        <p14:creationId xmlns:p14="http://schemas.microsoft.com/office/powerpoint/2010/main" val="242919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fltVal val="0"/>
                                          </p:val>
                                        </p:tav>
                                        <p:tav tm="100000">
                                          <p:val>
                                            <p:strVal val="#ppt_h"/>
                                          </p:val>
                                        </p:tav>
                                      </p:tavLst>
                                    </p:anim>
                                    <p:anim calcmode="lin" valueType="num">
                                      <p:cBhvr>
                                        <p:cTn id="17"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Mini Challenge 1.4:   Part C:  Number Guesser</a:t>
            </a:r>
            <a:endParaRPr lang="en-US" sz="2400" b="1" dirty="0">
              <a:latin typeface="+mj-lt"/>
            </a:endParaRPr>
          </a:p>
        </p:txBody>
      </p:sp>
      <p:grpSp>
        <p:nvGrpSpPr>
          <p:cNvPr id="13" name="Group 12"/>
          <p:cNvGrpSpPr/>
          <p:nvPr/>
        </p:nvGrpSpPr>
        <p:grpSpPr>
          <a:xfrm>
            <a:off x="304800" y="762000"/>
            <a:ext cx="5410200" cy="2972282"/>
            <a:chOff x="381000" y="685800"/>
            <a:chExt cx="8153400" cy="1371599"/>
          </a:xfrm>
        </p:grpSpPr>
        <p:sp>
          <p:nvSpPr>
            <p:cNvPr id="9" name="Rounded Rectangle 8"/>
            <p:cNvSpPr/>
            <p:nvPr/>
          </p:nvSpPr>
          <p:spPr bwMode="auto">
            <a:xfrm>
              <a:off x="381000" y="685800"/>
              <a:ext cx="8153400" cy="137159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685799" y="747831"/>
              <a:ext cx="7848601" cy="1150423"/>
            </a:xfrm>
            <a:prstGeom prst="rect">
              <a:avLst/>
            </a:prstGeom>
            <a:noFill/>
            <a:ln w="9525">
              <a:noFill/>
              <a:miter lim="800000"/>
              <a:headEnd/>
              <a:tailEnd/>
            </a:ln>
          </p:spPr>
          <p:txBody>
            <a:bodyPr wrap="square">
              <a:spAutoFit/>
            </a:bodyPr>
            <a:lstStyle/>
            <a:p>
              <a:r>
                <a:rPr lang="en-US" dirty="0" smtClean="0">
                  <a:latin typeface="+mn-lt"/>
                </a:rPr>
                <a:t>Create a program that asks the user to guess a number between 1 and 10.   When the user guesses wrong tell the user to guess higher or lower based on their guess.  When the user guesses correct display “You Win”.  </a:t>
              </a:r>
            </a:p>
            <a:p>
              <a:r>
                <a:rPr lang="en-US" u="sng" dirty="0" smtClean="0">
                  <a:latin typeface="+mn-lt"/>
                </a:rPr>
                <a:t>Hints:  </a:t>
              </a:r>
            </a:p>
            <a:p>
              <a:r>
                <a:rPr lang="en-US" sz="1200" dirty="0" smtClean="0">
                  <a:latin typeface="+mn-lt"/>
                </a:rPr>
                <a:t>- To get a random number in small Basic enter:                </a:t>
              </a:r>
              <a:r>
                <a:rPr lang="en-CA" sz="1200" dirty="0" smtClean="0"/>
                <a:t>Math.GetRandomNumber(</a:t>
              </a:r>
              <a:r>
                <a:rPr lang="en-CA" sz="1200" dirty="0" err="1" smtClean="0"/>
                <a:t>maxNumber</a:t>
              </a:r>
              <a:r>
                <a:rPr lang="en-CA" sz="1200" dirty="0" smtClean="0"/>
                <a:t>)</a:t>
              </a:r>
            </a:p>
            <a:p>
              <a:r>
                <a:rPr lang="en-US" sz="1200" b="1" dirty="0" smtClean="0"/>
                <a:t>- </a:t>
              </a:r>
              <a:r>
                <a:rPr lang="en-US" sz="1200" dirty="0" smtClean="0"/>
                <a:t> The “Not Equal” operator in small Basic is  “&lt;&gt;”.</a:t>
              </a:r>
              <a:endParaRPr lang="en-CA" sz="1200" b="1" dirty="0" smtClean="0"/>
            </a:p>
            <a:p>
              <a:r>
                <a:rPr lang="en-US" sz="1200" dirty="0" smtClean="0">
                  <a:latin typeface="+mn-lt"/>
                </a:rPr>
                <a:t>* Use a While Loop with a If …</a:t>
              </a:r>
              <a:r>
                <a:rPr lang="en-US" sz="1200" dirty="0" err="1" smtClean="0">
                  <a:latin typeface="+mn-lt"/>
                </a:rPr>
                <a:t>ElseIf</a:t>
              </a:r>
              <a:r>
                <a:rPr lang="en-US" sz="1200" dirty="0" smtClean="0">
                  <a:latin typeface="+mn-lt"/>
                </a:rPr>
                <a:t> statement in the loop.</a:t>
              </a:r>
            </a:p>
          </p:txBody>
        </p:sp>
      </p:grpSp>
      <p:grpSp>
        <p:nvGrpSpPr>
          <p:cNvPr id="14" name="Group 13"/>
          <p:cNvGrpSpPr/>
          <p:nvPr/>
        </p:nvGrpSpPr>
        <p:grpSpPr>
          <a:xfrm>
            <a:off x="487094" y="3810000"/>
            <a:ext cx="4846906" cy="2845445"/>
            <a:chOff x="381000" y="2969123"/>
            <a:chExt cx="4953000" cy="3240646"/>
          </a:xfrm>
        </p:grpSpPr>
        <p:sp>
          <p:nvSpPr>
            <p:cNvPr id="8" name="Rounded Rectangle 7"/>
            <p:cNvSpPr/>
            <p:nvPr/>
          </p:nvSpPr>
          <p:spPr>
            <a:xfrm>
              <a:off x="381000" y="2969123"/>
              <a:ext cx="4953000" cy="2789642"/>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0" name="TextBox 15"/>
            <p:cNvSpPr txBox="1">
              <a:spLocks noChangeArrowheads="1"/>
            </p:cNvSpPr>
            <p:nvPr/>
          </p:nvSpPr>
          <p:spPr bwMode="auto">
            <a:xfrm flipH="1">
              <a:off x="457200" y="3142690"/>
              <a:ext cx="4876800" cy="3067079"/>
            </a:xfrm>
            <a:prstGeom prst="rect">
              <a:avLst/>
            </a:prstGeom>
            <a:noFill/>
            <a:ln w="9525">
              <a:noFill/>
              <a:miter lim="800000"/>
              <a:headEnd/>
              <a:tailEnd/>
            </a:ln>
          </p:spPr>
          <p:txBody>
            <a:bodyPr wrap="square">
              <a:spAutoFit/>
            </a:bodyPr>
            <a:lstStyle/>
            <a:p>
              <a:r>
                <a:rPr lang="en-US" sz="1200" b="1" u="sng" dirty="0" smtClean="0">
                  <a:latin typeface="+mn-lt"/>
                </a:rPr>
                <a:t>Part C:  Number Guesser</a:t>
              </a:r>
            </a:p>
            <a:p>
              <a:pPr marL="284163" indent="-284163">
                <a:buFont typeface="Wingdings" pitchFamily="2" charset="2"/>
                <a:buChar char="v"/>
              </a:pPr>
              <a:r>
                <a:rPr lang="en-US" sz="1200" dirty="0" smtClean="0">
                  <a:latin typeface="+mn-lt"/>
                </a:rPr>
                <a:t>Set a random number between  1-10.</a:t>
              </a:r>
            </a:p>
            <a:p>
              <a:pPr marL="284163" indent="-284163">
                <a:buFont typeface="Wingdings" pitchFamily="2" charset="2"/>
                <a:buChar char="v"/>
              </a:pPr>
              <a:r>
                <a:rPr lang="en-US" sz="1200" dirty="0">
                  <a:latin typeface="+mn-lt"/>
                </a:rPr>
                <a:t> </a:t>
              </a:r>
              <a:r>
                <a:rPr lang="en-US" sz="1200" dirty="0" smtClean="0">
                  <a:latin typeface="+mn-lt"/>
                </a:rPr>
                <a:t>Ask the user to guess a number between 1 -10.</a:t>
              </a:r>
            </a:p>
            <a:p>
              <a:pPr marL="284163" indent="-284163">
                <a:buFont typeface="Wingdings" pitchFamily="2" charset="2"/>
                <a:buChar char="v"/>
              </a:pPr>
              <a:r>
                <a:rPr lang="en-US" sz="1200" dirty="0" smtClean="0">
                  <a:latin typeface="+mn-lt"/>
                </a:rPr>
                <a:t>Create a While Loop that check to see if the number guessed is equal to the random number.</a:t>
              </a:r>
            </a:p>
            <a:p>
              <a:pPr marL="284163" indent="-284163">
                <a:buFont typeface="Wingdings" pitchFamily="2" charset="2"/>
                <a:buChar char="v"/>
              </a:pPr>
              <a:r>
                <a:rPr lang="en-US" sz="1200" dirty="0" smtClean="0">
                  <a:latin typeface="+mn-lt"/>
                </a:rPr>
                <a:t>Create an If …</a:t>
              </a:r>
              <a:r>
                <a:rPr lang="en-US" sz="1200" dirty="0" err="1" smtClean="0">
                  <a:latin typeface="+mn-lt"/>
                </a:rPr>
                <a:t>Elseif</a:t>
              </a:r>
              <a:r>
                <a:rPr lang="en-US" sz="1200" dirty="0" smtClean="0">
                  <a:latin typeface="+mn-lt"/>
                </a:rPr>
                <a:t> statement that displays get higher or lower based on the users guess.</a:t>
              </a:r>
            </a:p>
            <a:p>
              <a:pPr marL="284163" indent="-284163">
                <a:buFont typeface="Wingdings" pitchFamily="2" charset="2"/>
                <a:buChar char="v"/>
              </a:pPr>
              <a:r>
                <a:rPr lang="en-US" sz="1200" dirty="0" smtClean="0">
                  <a:latin typeface="+mn-lt"/>
                </a:rPr>
                <a:t>If the guess is correct display “You Win”.</a:t>
              </a:r>
              <a:endParaRPr lang="en-US" sz="1200" dirty="0">
                <a:latin typeface="+mn-lt"/>
              </a:endParaRPr>
            </a:p>
            <a:p>
              <a:endParaRPr lang="en-US" sz="1200" dirty="0" smtClean="0">
                <a:latin typeface="+mn-lt"/>
              </a:endParaRPr>
            </a:p>
            <a:p>
              <a:r>
                <a:rPr lang="en-US" sz="1200" dirty="0" smtClean="0"/>
                <a:t>- Use the snipping tool to save your results to a word document hand in parts A, B and C together.   Answer the questions on the right.</a:t>
              </a:r>
              <a:endParaRPr lang="en-US" sz="1200" dirty="0"/>
            </a:p>
            <a:p>
              <a:pPr lvl="0">
                <a:spcBef>
                  <a:spcPts val="600"/>
                </a:spcBef>
                <a:spcAft>
                  <a:spcPts val="600"/>
                </a:spcAft>
              </a:pPr>
              <a:endParaRPr lang="en-US" sz="2000" dirty="0">
                <a:latin typeface="+mn-lt"/>
              </a:endParaRPr>
            </a:p>
          </p:txBody>
        </p:sp>
      </p:grpSp>
      <p:pic>
        <p:nvPicPr>
          <p:cNvPr id="1027" name="Picture 3" descr="\\10.3.80.148\New Folder\Small Basic\sm\edu_sing3_8972.jpg"/>
          <p:cNvPicPr>
            <a:picLocks noChangeAspect="1" noChangeArrowheads="1"/>
          </p:cNvPicPr>
          <p:nvPr/>
        </p:nvPicPr>
        <p:blipFill>
          <a:blip r:embed="rId3" cstate="print"/>
          <a:stretch>
            <a:fillRect/>
          </a:stretch>
        </p:blipFill>
        <p:spPr bwMode="auto">
          <a:xfrm>
            <a:off x="6019800" y="762000"/>
            <a:ext cx="2893848" cy="3313386"/>
          </a:xfrm>
          <a:prstGeom prst="roundRect">
            <a:avLst>
              <a:gd name="adj" fmla="val 36362"/>
            </a:avLst>
          </a:prstGeom>
          <a:solidFill>
            <a:srgbClr val="FFFFFF">
              <a:shade val="85000"/>
            </a:srgbClr>
          </a:solidFill>
          <a:ln>
            <a:noFill/>
          </a:ln>
          <a:effectLst>
            <a:reflection blurRad="12700" stA="38000" endPos="28000" dist="5000" dir="5400000" sy="-100000" algn="bl" rotWithShape="0"/>
          </a:effectLst>
        </p:spPr>
      </p:pic>
      <p:grpSp>
        <p:nvGrpSpPr>
          <p:cNvPr id="11" name="Group 10"/>
          <p:cNvGrpSpPr/>
          <p:nvPr/>
        </p:nvGrpSpPr>
        <p:grpSpPr>
          <a:xfrm>
            <a:off x="5515220" y="4177849"/>
            <a:ext cx="3587344" cy="2215991"/>
            <a:chOff x="3776641" y="2874433"/>
            <a:chExt cx="4953000" cy="2875417"/>
          </a:xfrm>
        </p:grpSpPr>
        <p:sp>
          <p:nvSpPr>
            <p:cNvPr id="12" name="Rounded Rectangle 11"/>
            <p:cNvSpPr/>
            <p:nvPr/>
          </p:nvSpPr>
          <p:spPr>
            <a:xfrm>
              <a:off x="3776641" y="2915902"/>
              <a:ext cx="4953000" cy="2789641"/>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5" name="TextBox 15"/>
            <p:cNvSpPr txBox="1">
              <a:spLocks noChangeArrowheads="1"/>
            </p:cNvSpPr>
            <p:nvPr/>
          </p:nvSpPr>
          <p:spPr bwMode="auto">
            <a:xfrm flipH="1">
              <a:off x="4052475" y="2874433"/>
              <a:ext cx="4333361" cy="2875417"/>
            </a:xfrm>
            <a:prstGeom prst="rect">
              <a:avLst/>
            </a:prstGeom>
            <a:noFill/>
            <a:ln w="9525">
              <a:noFill/>
              <a:miter lim="800000"/>
              <a:headEnd/>
              <a:tailEnd/>
            </a:ln>
          </p:spPr>
          <p:txBody>
            <a:bodyPr wrap="square">
              <a:spAutoFit/>
            </a:bodyPr>
            <a:lstStyle/>
            <a:p>
              <a:pPr lvl="0">
                <a:spcBef>
                  <a:spcPts val="600"/>
                </a:spcBef>
                <a:spcAft>
                  <a:spcPts val="600"/>
                </a:spcAft>
              </a:pPr>
              <a:r>
                <a:rPr lang="en-US" sz="2000" u="sng" dirty="0" smtClean="0">
                  <a:latin typeface="+mn-lt"/>
                </a:rPr>
                <a:t>Questions:</a:t>
              </a:r>
            </a:p>
            <a:p>
              <a:pPr marL="457200" lvl="0" indent="-457200">
                <a:spcBef>
                  <a:spcPts val="600"/>
                </a:spcBef>
                <a:spcAft>
                  <a:spcPts val="600"/>
                </a:spcAft>
                <a:buAutoNum type="arabicPeriod"/>
              </a:pPr>
              <a:r>
                <a:rPr lang="en-US" sz="1400" dirty="0" smtClean="0">
                  <a:latin typeface="+mn-lt"/>
                </a:rPr>
                <a:t>What is a condition used for?  What kind of statements can you use to write a condition?  Give two examples.</a:t>
              </a:r>
            </a:p>
            <a:p>
              <a:pPr marL="457200" lvl="0" indent="-457200">
                <a:spcBef>
                  <a:spcPts val="600"/>
                </a:spcBef>
                <a:spcAft>
                  <a:spcPts val="600"/>
                </a:spcAft>
                <a:buAutoNum type="arabicPeriod"/>
              </a:pPr>
              <a:r>
                <a:rPr lang="en-US" sz="1400" dirty="0" smtClean="0">
                  <a:latin typeface="+mn-lt"/>
                </a:rPr>
                <a:t>What are loops used for? What are two types of loops?  Give examples of each.</a:t>
              </a:r>
              <a:endParaRPr lang="en-US" sz="1400" dirty="0">
                <a:latin typeface="+mn-lt"/>
              </a:endParaRPr>
            </a:p>
          </p:txBody>
        </p:sp>
      </p:grpSp>
    </p:spTree>
    <p:extLst>
      <p:ext uri="{BB962C8B-B14F-4D97-AF65-F5344CB8AC3E}">
        <p14:creationId xmlns:p14="http://schemas.microsoft.com/office/powerpoint/2010/main" val="156883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fltVal val="0"/>
                                          </p:val>
                                        </p:tav>
                                        <p:tav tm="100000">
                                          <p:val>
                                            <p:strVal val="#ppt_h"/>
                                          </p:val>
                                        </p:tav>
                                      </p:tavLst>
                                    </p:anim>
                                    <p:anim calcmode="lin" valueType="num">
                                      <p:cBhvr>
                                        <p:cTn id="17"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heckerboard(across)">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checkerboard(across)">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mj-lt"/>
                <a:ea typeface="+mj-ea"/>
                <a:cs typeface="Tahoma" pitchFamily="34" charset="0"/>
              </a:rPr>
              <a:t>Conditions and</a:t>
            </a:r>
            <a:r>
              <a:rPr kumimoji="0" lang="en-US" sz="2400" b="1" i="0" u="none" strike="noStrike" kern="1200" cap="none" spc="0" normalizeH="0" noProof="0" dirty="0" smtClean="0">
                <a:ln>
                  <a:noFill/>
                </a:ln>
                <a:solidFill>
                  <a:schemeClr val="bg1"/>
                </a:solidFill>
                <a:effectLst/>
                <a:uLnTx/>
                <a:uFillTx/>
                <a:latin typeface="+mj-lt"/>
                <a:ea typeface="+mj-ea"/>
                <a:cs typeface="Tahoma" pitchFamily="34" charset="0"/>
              </a:rPr>
              <a:t> Loops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pic>
        <p:nvPicPr>
          <p:cNvPr id="13" name="Picture 12" descr="edu_colo3_7393_rgb.jpg"/>
          <p:cNvPicPr>
            <a:picLocks noChangeAspect="1"/>
          </p:cNvPicPr>
          <p:nvPr/>
        </p:nvPicPr>
        <p:blipFill>
          <a:blip r:embed="rId3" cstate="print"/>
          <a:stretch>
            <a:fillRect/>
          </a:stretch>
        </p:blipFill>
        <p:spPr>
          <a:xfrm>
            <a:off x="5544325" y="1905000"/>
            <a:ext cx="3371075" cy="27845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r>
                <a:rPr lang="en-US" sz="2200" b="1" dirty="0" smtClean="0">
                  <a:latin typeface="+mj-lt"/>
                </a:rPr>
                <a:t>:</a:t>
              </a:r>
              <a:endParaRPr lang="en-US" sz="2200" b="1" dirty="0">
                <a:latin typeface="+mj-lt"/>
              </a:endParaRPr>
            </a:p>
          </p:txBody>
        </p:sp>
      </p:grpSp>
      <p:grpSp>
        <p:nvGrpSpPr>
          <p:cNvPr id="22" name="Group 21"/>
          <p:cNvGrpSpPr/>
          <p:nvPr/>
        </p:nvGrpSpPr>
        <p:grpSpPr>
          <a:xfrm>
            <a:off x="457200" y="1447800"/>
            <a:ext cx="5029200" cy="1150306"/>
            <a:chOff x="304800" y="1523999"/>
            <a:chExt cx="5029200" cy="1518196"/>
          </a:xfrm>
        </p:grpSpPr>
        <p:sp>
          <p:nvSpPr>
            <p:cNvPr id="23" name="Rounded Rectangle 22"/>
            <p:cNvSpPr/>
            <p:nvPr/>
          </p:nvSpPr>
          <p:spPr>
            <a:xfrm>
              <a:off x="304800" y="1523999"/>
              <a:ext cx="4955146" cy="1518196"/>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381000" y="1641812"/>
              <a:ext cx="4953000" cy="888705"/>
            </a:xfrm>
            <a:prstGeom prst="rect">
              <a:avLst/>
            </a:prstGeom>
            <a:noFill/>
          </p:spPr>
          <p:txBody>
            <a:bodyPr wrap="square" rtlCol="0">
              <a:spAutoFit/>
            </a:bodyPr>
            <a:lstStyle/>
            <a:p>
              <a:pPr lvl="0"/>
              <a:r>
                <a:rPr lang="en-US" sz="2000" dirty="0" smtClean="0">
                  <a:latin typeface="+mn-lt"/>
                </a:rPr>
                <a:t>Write programs that carry out different instructions based on whether one or more logical conditions are true. </a:t>
              </a:r>
              <a:endParaRPr lang="en-US" dirty="0"/>
            </a:p>
          </p:txBody>
        </p:sp>
      </p:grpSp>
      <p:grpSp>
        <p:nvGrpSpPr>
          <p:cNvPr id="25" name="Group 24"/>
          <p:cNvGrpSpPr/>
          <p:nvPr/>
        </p:nvGrpSpPr>
        <p:grpSpPr>
          <a:xfrm>
            <a:off x="420173" y="3428999"/>
            <a:ext cx="4876800" cy="914401"/>
            <a:chOff x="304800" y="2895599"/>
            <a:chExt cx="4876800" cy="1261416"/>
          </a:xfrm>
        </p:grpSpPr>
        <p:sp>
          <p:nvSpPr>
            <p:cNvPr id="26" name="Rounded Rectangle 25"/>
            <p:cNvSpPr/>
            <p:nvPr/>
          </p:nvSpPr>
          <p:spPr>
            <a:xfrm>
              <a:off x="304800" y="2895599"/>
              <a:ext cx="4876800" cy="1261416"/>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7" name="TextBox 26"/>
            <p:cNvSpPr txBox="1"/>
            <p:nvPr/>
          </p:nvSpPr>
          <p:spPr>
            <a:xfrm>
              <a:off x="382210" y="2971801"/>
              <a:ext cx="4799390" cy="633952"/>
            </a:xfrm>
            <a:prstGeom prst="rect">
              <a:avLst/>
            </a:prstGeom>
            <a:noFill/>
          </p:spPr>
          <p:txBody>
            <a:bodyPr wrap="square" rtlCol="0">
              <a:spAutoFit/>
            </a:bodyPr>
            <a:lstStyle/>
            <a:p>
              <a:r>
                <a:rPr lang="en-US" sz="2000" dirty="0" smtClean="0">
                  <a:latin typeface="+mn-lt"/>
                </a:rPr>
                <a:t>Write programs that repeat instructions until a specific event occurs. </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Conditions in Small Basic Programs</a:t>
            </a:r>
            <a:br>
              <a:rPr lang="en-US" sz="2700" b="1" dirty="0" smtClean="0">
                <a:latin typeface="+mj-lt"/>
              </a:rPr>
            </a:br>
            <a:endParaRPr lang="en-US" sz="2700" dirty="0" smtClean="0">
              <a:latin typeface="+mj-lt"/>
            </a:endParaRPr>
          </a:p>
        </p:txBody>
      </p:sp>
      <p:grpSp>
        <p:nvGrpSpPr>
          <p:cNvPr id="12" name="Group 11"/>
          <p:cNvGrpSpPr/>
          <p:nvPr/>
        </p:nvGrpSpPr>
        <p:grpSpPr>
          <a:xfrm>
            <a:off x="228600" y="1828800"/>
            <a:ext cx="4419600" cy="685800"/>
            <a:chOff x="228600" y="1828800"/>
            <a:chExt cx="4419600" cy="685800"/>
          </a:xfrm>
        </p:grpSpPr>
        <p:sp>
          <p:nvSpPr>
            <p:cNvPr id="10" name="Rounded Rectangle 9"/>
            <p:cNvSpPr/>
            <p:nvPr/>
          </p:nvSpPr>
          <p:spPr bwMode="auto">
            <a:xfrm>
              <a:off x="228600" y="1828800"/>
              <a:ext cx="4267200" cy="6858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1" name="TextBox 20"/>
            <p:cNvSpPr txBox="1">
              <a:spLocks noChangeArrowheads="1"/>
            </p:cNvSpPr>
            <p:nvPr/>
          </p:nvSpPr>
          <p:spPr bwMode="auto">
            <a:xfrm>
              <a:off x="304800" y="1981200"/>
              <a:ext cx="4343400" cy="400110"/>
            </a:xfrm>
            <a:prstGeom prst="rect">
              <a:avLst/>
            </a:prstGeom>
            <a:noFill/>
            <a:ln w="9525">
              <a:noFill/>
              <a:miter lim="800000"/>
              <a:headEnd/>
              <a:tailEnd/>
            </a:ln>
          </p:spPr>
          <p:txBody>
            <a:bodyPr wrap="square">
              <a:spAutoFit/>
            </a:bodyPr>
            <a:lstStyle/>
            <a:p>
              <a:r>
                <a:rPr lang="en-US" sz="2000" smtClean="0">
                  <a:latin typeface="+mn-lt"/>
                </a:rPr>
                <a:t>Let’s look at the following program:</a:t>
              </a:r>
              <a:endParaRPr lang="en-US" sz="2000" dirty="0">
                <a:latin typeface="+mn-lt"/>
              </a:endParaRPr>
            </a:p>
          </p:txBody>
        </p:sp>
      </p:grpSp>
      <p:grpSp>
        <p:nvGrpSpPr>
          <p:cNvPr id="22" name="Group 21"/>
          <p:cNvGrpSpPr/>
          <p:nvPr/>
        </p:nvGrpSpPr>
        <p:grpSpPr>
          <a:xfrm>
            <a:off x="3657600" y="2438400"/>
            <a:ext cx="5181600" cy="1236518"/>
            <a:chOff x="3657600" y="2438400"/>
            <a:chExt cx="5181600" cy="1236518"/>
          </a:xfrm>
        </p:grpSpPr>
        <p:sp>
          <p:nvSpPr>
            <p:cNvPr id="23" name="Rounded Rectangle 22"/>
            <p:cNvSpPr/>
            <p:nvPr/>
          </p:nvSpPr>
          <p:spPr bwMode="auto">
            <a:xfrm>
              <a:off x="3657600" y="2438400"/>
              <a:ext cx="5181600" cy="1219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050" name="Picture 2" descr="C:\Documents and Settings\priya.suri\My Documents\My Pictures\2222.PNG"/>
            <p:cNvPicPr>
              <a:picLocks noChangeAspect="1" noChangeArrowheads="1"/>
            </p:cNvPicPr>
            <p:nvPr/>
          </p:nvPicPr>
          <p:blipFill>
            <a:blip r:embed="rId3" cstate="print"/>
            <a:stretch>
              <a:fillRect/>
            </a:stretch>
          </p:blipFill>
          <p:spPr bwMode="auto">
            <a:xfrm>
              <a:off x="3733800" y="2514600"/>
              <a:ext cx="5029200" cy="1160318"/>
            </a:xfrm>
            <a:prstGeom prst="rect">
              <a:avLst/>
            </a:prstGeom>
            <a:ln>
              <a:noFill/>
            </a:ln>
            <a:effectLst>
              <a:softEdge rad="112500"/>
            </a:effectLst>
          </p:spPr>
        </p:pic>
      </p:grpSp>
      <p:grpSp>
        <p:nvGrpSpPr>
          <p:cNvPr id="18" name="Group 17"/>
          <p:cNvGrpSpPr/>
          <p:nvPr/>
        </p:nvGrpSpPr>
        <p:grpSpPr>
          <a:xfrm>
            <a:off x="228600" y="762000"/>
            <a:ext cx="8686800" cy="771386"/>
            <a:chOff x="5200261" y="3886200"/>
            <a:chExt cx="3486539" cy="1697049"/>
          </a:xfrm>
        </p:grpSpPr>
        <p:sp>
          <p:nvSpPr>
            <p:cNvPr id="24" name="Rounded Rectangle 23"/>
            <p:cNvSpPr/>
            <p:nvPr/>
          </p:nvSpPr>
          <p:spPr bwMode="auto">
            <a:xfrm>
              <a:off x="5200261" y="3886200"/>
              <a:ext cx="3486539" cy="16764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31115" y="4025900"/>
              <a:ext cx="3402555" cy="1557349"/>
            </a:xfrm>
            <a:prstGeom prst="rect">
              <a:avLst/>
            </a:prstGeom>
            <a:noFill/>
            <a:ln w="9525">
              <a:noFill/>
              <a:miter lim="800000"/>
              <a:headEnd/>
              <a:tailEnd/>
            </a:ln>
          </p:spPr>
          <p:txBody>
            <a:bodyPr wrap="square">
              <a:spAutoFit/>
            </a:bodyPr>
            <a:lstStyle/>
            <a:p>
              <a:r>
                <a:rPr lang="en-US" sz="2000" smtClean="0">
                  <a:latin typeface="+mn-lt"/>
                </a:rPr>
                <a:t>Would you like to specify conditions that control how your program runs (or whether it runs at all)? </a:t>
              </a:r>
              <a:endParaRPr lang="en-US" sz="2000" dirty="0">
                <a:latin typeface="+mn-lt"/>
              </a:endParaRPr>
            </a:p>
          </p:txBody>
        </p:sp>
      </p:grpSp>
      <p:grpSp>
        <p:nvGrpSpPr>
          <p:cNvPr id="26" name="Group 25"/>
          <p:cNvGrpSpPr/>
          <p:nvPr/>
        </p:nvGrpSpPr>
        <p:grpSpPr>
          <a:xfrm>
            <a:off x="228600" y="4267201"/>
            <a:ext cx="7848600" cy="893415"/>
            <a:chOff x="304800" y="2895600"/>
            <a:chExt cx="4876800" cy="1066800"/>
          </a:xfrm>
        </p:grpSpPr>
        <p:sp>
          <p:nvSpPr>
            <p:cNvPr id="27" name="Rounded Rectangle 26"/>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52148" y="3051203"/>
              <a:ext cx="4799390" cy="845265"/>
            </a:xfrm>
            <a:prstGeom prst="rect">
              <a:avLst/>
            </a:prstGeom>
            <a:noFill/>
          </p:spPr>
          <p:txBody>
            <a:bodyPr wrap="square" rtlCol="0">
              <a:spAutoFit/>
            </a:bodyPr>
            <a:lstStyle/>
            <a:p>
              <a:r>
                <a:rPr lang="en-US" sz="2000" dirty="0" smtClean="0">
                  <a:latin typeface="+mn-lt"/>
                </a:rPr>
                <a:t>This program instructs the computer to display "Happy New Year</a:t>
              </a:r>
              <a:r>
                <a:rPr lang="en-US" sz="2000" smtClean="0">
                  <a:latin typeface="+mn-lt"/>
                </a:rPr>
                <a:t>" only if today </a:t>
              </a:r>
              <a:r>
                <a:rPr lang="en-US" sz="2000" dirty="0" smtClean="0">
                  <a:latin typeface="+mn-lt"/>
                </a:rPr>
                <a:t>is January 1</a:t>
              </a:r>
              <a:r>
                <a:rPr lang="en-US" sz="2000" baseline="30000" dirty="0" smtClean="0">
                  <a:latin typeface="+mn-lt"/>
                </a:rPr>
                <a:t>st</a:t>
              </a:r>
              <a:r>
                <a:rPr lang="en-US" sz="2000" dirty="0" smtClean="0">
                  <a:latin typeface="+mn-lt"/>
                </a:rPr>
                <a:t>. </a:t>
              </a:r>
            </a:p>
          </p:txBody>
        </p:sp>
      </p:grpSp>
      <p:grpSp>
        <p:nvGrpSpPr>
          <p:cNvPr id="29" name="Group 28"/>
          <p:cNvGrpSpPr/>
          <p:nvPr/>
        </p:nvGrpSpPr>
        <p:grpSpPr>
          <a:xfrm>
            <a:off x="228600" y="5486400"/>
            <a:ext cx="7848600" cy="533399"/>
            <a:chOff x="304800" y="2895600"/>
            <a:chExt cx="4876800" cy="1066800"/>
          </a:xfrm>
        </p:grpSpPr>
        <p:sp>
          <p:nvSpPr>
            <p:cNvPr id="30" name="Rounded Rectangle 29"/>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31" name="TextBox 30"/>
            <p:cNvSpPr txBox="1"/>
            <p:nvPr/>
          </p:nvSpPr>
          <p:spPr>
            <a:xfrm>
              <a:off x="334863" y="3027442"/>
              <a:ext cx="4799390" cy="800222"/>
            </a:xfrm>
            <a:prstGeom prst="rect">
              <a:avLst/>
            </a:prstGeom>
            <a:noFill/>
          </p:spPr>
          <p:txBody>
            <a:bodyPr wrap="square" rtlCol="0">
              <a:spAutoFit/>
            </a:bodyPr>
            <a:lstStyle/>
            <a:p>
              <a:r>
                <a:rPr lang="en-US" sz="2000" smtClean="0">
                  <a:latin typeface="+mn-lt"/>
                </a:rPr>
                <a:t>Notice that this program contains the </a:t>
              </a:r>
              <a:r>
                <a:rPr lang="en-US" sz="2000" b="1" dirty="0" smtClean="0">
                  <a:latin typeface="+mn-lt"/>
                </a:rPr>
                <a:t>If</a:t>
              </a:r>
              <a:r>
                <a:rPr lang="en-US" sz="2000" dirty="0" smtClean="0">
                  <a:latin typeface="+mn-lt"/>
                </a:rPr>
                <a:t>,</a:t>
              </a:r>
              <a:r>
                <a:rPr lang="en-US" sz="2000" b="1" dirty="0" smtClean="0">
                  <a:latin typeface="+mn-lt"/>
                </a:rPr>
                <a:t> Then</a:t>
              </a:r>
              <a:r>
                <a:rPr lang="en-US" sz="2000" dirty="0" smtClean="0">
                  <a:latin typeface="+mn-lt"/>
                </a:rPr>
                <a:t>, and </a:t>
              </a:r>
              <a:r>
                <a:rPr lang="en-US" sz="2000" b="1" err="1" smtClean="0">
                  <a:latin typeface="+mn-lt"/>
                </a:rPr>
                <a:t>EndIf</a:t>
              </a:r>
              <a:r>
                <a:rPr lang="en-US" sz="2000" smtClean="0">
                  <a:latin typeface="+mn-lt"/>
                </a:rPr>
                <a:t> keywords.</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800" decel="100000"/>
                                        <p:tgtEl>
                                          <p:spTgt spid="12"/>
                                        </p:tgtEl>
                                      </p:cBhvr>
                                    </p:animEffect>
                                    <p:anim calcmode="lin" valueType="num">
                                      <p:cBhvr>
                                        <p:cTn id="21" dur="800" decel="100000" fill="hold"/>
                                        <p:tgtEl>
                                          <p:spTgt spid="12"/>
                                        </p:tgtEl>
                                        <p:attrNameLst>
                                          <p:attrName>style.rotation</p:attrName>
                                        </p:attrNameLst>
                                      </p:cBhvr>
                                      <p:tavLst>
                                        <p:tav tm="0">
                                          <p:val>
                                            <p:fltVal val="-90"/>
                                          </p:val>
                                        </p:tav>
                                        <p:tav tm="100000">
                                          <p:val>
                                            <p:fltVal val="0"/>
                                          </p:val>
                                        </p:tav>
                                      </p:tavLst>
                                    </p:anim>
                                    <p:anim calcmode="lin" valueType="num">
                                      <p:cBhvr>
                                        <p:cTn id="22" dur="800" decel="100000" fill="hold"/>
                                        <p:tgtEl>
                                          <p:spTgt spid="12"/>
                                        </p:tgtEl>
                                        <p:attrNameLst>
                                          <p:attrName>ppt_x</p:attrName>
                                        </p:attrNameLst>
                                      </p:cBhvr>
                                      <p:tavLst>
                                        <p:tav tm="0">
                                          <p:val>
                                            <p:strVal val="#ppt_x+0.4"/>
                                          </p:val>
                                        </p:tav>
                                        <p:tav tm="100000">
                                          <p:val>
                                            <p:strVal val="#ppt_x-0.05"/>
                                          </p:val>
                                        </p:tav>
                                      </p:tavLst>
                                    </p:anim>
                                    <p:anim calcmode="lin" valueType="num">
                                      <p:cBhvr>
                                        <p:cTn id="23" dur="800" decel="100000" fill="hold"/>
                                        <p:tgtEl>
                                          <p:spTgt spid="12"/>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 calcmode="lin" valueType="num">
                                      <p:cBhvr additive="base">
                                        <p:cTn id="30" dur="500" fill="hold"/>
                                        <p:tgtEl>
                                          <p:spTgt spid="22"/>
                                        </p:tgtEl>
                                        <p:attrNameLst>
                                          <p:attrName>ppt_x</p:attrName>
                                        </p:attrNameLst>
                                      </p:cBhvr>
                                      <p:tavLst>
                                        <p:tav tm="0">
                                          <p:val>
                                            <p:strVal val="#ppt_x"/>
                                          </p:val>
                                        </p:tav>
                                        <p:tav tm="100000">
                                          <p:val>
                                            <p:strVal val="#ppt_x"/>
                                          </p:val>
                                        </p:tav>
                                      </p:tavLst>
                                    </p:anim>
                                    <p:anim calcmode="lin" valueType="num">
                                      <p:cBhvr additive="base">
                                        <p:cTn id="31"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fill="hold"/>
                                        <p:tgtEl>
                                          <p:spTgt spid="26"/>
                                        </p:tgtEl>
                                        <p:attrNameLst>
                                          <p:attrName>ppt_x</p:attrName>
                                        </p:attrNameLst>
                                      </p:cBhvr>
                                      <p:tavLst>
                                        <p:tav tm="0">
                                          <p:val>
                                            <p:strVal val="#ppt_x"/>
                                          </p:val>
                                        </p:tav>
                                        <p:tav tm="100000">
                                          <p:val>
                                            <p:strVal val="#ppt_x"/>
                                          </p:val>
                                        </p:tav>
                                      </p:tavLst>
                                    </p:anim>
                                    <p:anim calcmode="lin" valueType="num">
                                      <p:cBhvr additive="base">
                                        <p:cTn id="3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29"/>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29"/>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Conditions in Small Basic Programs</a:t>
            </a:r>
            <a:endParaRPr lang="en-US" sz="2400" b="1" dirty="0">
              <a:latin typeface="+mj-lt"/>
            </a:endParaRPr>
          </a:p>
        </p:txBody>
      </p:sp>
      <p:grpSp>
        <p:nvGrpSpPr>
          <p:cNvPr id="9" name="Group 8"/>
          <p:cNvGrpSpPr/>
          <p:nvPr/>
        </p:nvGrpSpPr>
        <p:grpSpPr>
          <a:xfrm>
            <a:off x="228601" y="762000"/>
            <a:ext cx="3962399" cy="1295400"/>
            <a:chOff x="152400" y="1342018"/>
            <a:chExt cx="8760521" cy="685800"/>
          </a:xfrm>
        </p:grpSpPr>
        <p:sp>
          <p:nvSpPr>
            <p:cNvPr id="7" name="Rounded Rectangle 6"/>
            <p:cNvSpPr/>
            <p:nvPr/>
          </p:nvSpPr>
          <p:spPr bwMode="auto">
            <a:xfrm>
              <a:off x="152400" y="1342018"/>
              <a:ext cx="8610600" cy="6858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381000" y="1418693"/>
              <a:ext cx="8531921" cy="537704"/>
            </a:xfrm>
            <a:prstGeom prst="rect">
              <a:avLst/>
            </a:prstGeom>
            <a:noFill/>
            <a:ln w="9525">
              <a:noFill/>
              <a:miter lim="800000"/>
              <a:headEnd/>
              <a:tailEnd/>
            </a:ln>
          </p:spPr>
          <p:txBody>
            <a:bodyPr wrap="square">
              <a:spAutoFit/>
            </a:bodyPr>
            <a:lstStyle/>
            <a:p>
              <a:r>
                <a:rPr lang="en-US" sz="2000" dirty="0" smtClean="0">
                  <a:latin typeface="+mn-lt"/>
                </a:rPr>
                <a:t>Now, let’s write a </a:t>
              </a:r>
              <a:r>
                <a:rPr lang="en-US" sz="2000" smtClean="0">
                  <a:latin typeface="+mn-lt"/>
                </a:rPr>
                <a:t>program in which you specify </a:t>
              </a:r>
              <a:r>
                <a:rPr lang="en-US" sz="2000" dirty="0" smtClean="0">
                  <a:latin typeface="+mn-lt"/>
                </a:rPr>
                <a:t>an alternate action </a:t>
              </a:r>
              <a:r>
                <a:rPr lang="en-US" sz="2000" smtClean="0">
                  <a:latin typeface="+mn-lt"/>
                </a:rPr>
                <a:t>to perform </a:t>
              </a:r>
              <a:r>
                <a:rPr lang="en-US" sz="2000" dirty="0" smtClean="0">
                  <a:latin typeface="+mn-lt"/>
                </a:rPr>
                <a:t>if the condition </a:t>
              </a:r>
              <a:r>
                <a:rPr lang="en-US" sz="2000" smtClean="0">
                  <a:latin typeface="+mn-lt"/>
                </a:rPr>
                <a:t>is false.</a:t>
              </a:r>
              <a:endParaRPr lang="en-US" sz="2000" dirty="0">
                <a:latin typeface="Calibri" pitchFamily="34" charset="0"/>
              </a:endParaRPr>
            </a:p>
          </p:txBody>
        </p:sp>
      </p:grpSp>
      <p:pic>
        <p:nvPicPr>
          <p:cNvPr id="18" name="Picture 12"/>
          <p:cNvPicPr>
            <a:picLocks noChangeAspect="1" noChangeArrowheads="1"/>
          </p:cNvPicPr>
          <p:nvPr/>
        </p:nvPicPr>
        <p:blipFill>
          <a:blip r:embed="rId3" cstate="print"/>
          <a:srcRect/>
          <a:stretch>
            <a:fillRect/>
          </a:stretch>
        </p:blipFill>
        <p:spPr bwMode="auto">
          <a:xfrm>
            <a:off x="304800" y="4038600"/>
            <a:ext cx="4148496" cy="1812882"/>
          </a:xfrm>
          <a:prstGeom prst="rect">
            <a:avLst/>
          </a:prstGeom>
          <a:ln>
            <a:noFill/>
          </a:ln>
          <a:effectLst>
            <a:outerShdw blurRad="190500" algn="tl" rotWithShape="0">
              <a:srgbClr val="000000">
                <a:alpha val="70000"/>
              </a:srgbClr>
            </a:outerShdw>
          </a:effectLst>
        </p:spPr>
      </p:pic>
      <p:pic>
        <p:nvPicPr>
          <p:cNvPr id="19" name="Picture 10"/>
          <p:cNvPicPr>
            <a:picLocks noChangeAspect="1" noChangeArrowheads="1"/>
          </p:cNvPicPr>
          <p:nvPr/>
        </p:nvPicPr>
        <p:blipFill>
          <a:blip r:embed="rId4" cstate="print"/>
          <a:srcRect/>
          <a:stretch>
            <a:fillRect/>
          </a:stretch>
        </p:blipFill>
        <p:spPr bwMode="auto">
          <a:xfrm>
            <a:off x="4598276" y="4405301"/>
            <a:ext cx="4469523" cy="1919299"/>
          </a:xfrm>
          <a:prstGeom prst="rect">
            <a:avLst/>
          </a:prstGeom>
          <a:ln>
            <a:noFill/>
          </a:ln>
          <a:effectLst>
            <a:outerShdw blurRad="190500" algn="tl" rotWithShape="0">
              <a:srgbClr val="000000">
                <a:alpha val="70000"/>
              </a:srgbClr>
            </a:outerShdw>
          </a:effectLst>
        </p:spPr>
      </p:pic>
      <p:grpSp>
        <p:nvGrpSpPr>
          <p:cNvPr id="20" name="Group 19"/>
          <p:cNvGrpSpPr/>
          <p:nvPr/>
        </p:nvGrpSpPr>
        <p:grpSpPr>
          <a:xfrm>
            <a:off x="4419600" y="762000"/>
            <a:ext cx="4495800" cy="1905000"/>
            <a:chOff x="4419600" y="762000"/>
            <a:chExt cx="4495800" cy="1905000"/>
          </a:xfrm>
        </p:grpSpPr>
        <p:sp>
          <p:nvSpPr>
            <p:cNvPr id="10" name="Rounded Rectangle 9"/>
            <p:cNvSpPr/>
            <p:nvPr/>
          </p:nvSpPr>
          <p:spPr bwMode="auto">
            <a:xfrm>
              <a:off x="4419600" y="762000"/>
              <a:ext cx="4495800" cy="19050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4098" name="Picture 2" descr="C:\Documents and Settings\priya.suri\My Documents\My Pictures\4444.PNG"/>
            <p:cNvPicPr>
              <a:picLocks noChangeAspect="1" noChangeArrowheads="1"/>
            </p:cNvPicPr>
            <p:nvPr/>
          </p:nvPicPr>
          <p:blipFill>
            <a:blip r:embed="rId5" cstate="print"/>
            <a:srcRect/>
            <a:stretch>
              <a:fillRect/>
            </a:stretch>
          </p:blipFill>
          <p:spPr bwMode="auto">
            <a:xfrm>
              <a:off x="4476750" y="914400"/>
              <a:ext cx="4438650" cy="1676400"/>
            </a:xfrm>
            <a:prstGeom prst="rect">
              <a:avLst/>
            </a:prstGeom>
            <a:ln>
              <a:noFill/>
            </a:ln>
            <a:effectLst>
              <a:softEdge rad="112500"/>
            </a:effectLst>
          </p:spPr>
        </p:pic>
      </p:grpSp>
      <p:grpSp>
        <p:nvGrpSpPr>
          <p:cNvPr id="15" name="Group 14"/>
          <p:cNvGrpSpPr/>
          <p:nvPr/>
        </p:nvGrpSpPr>
        <p:grpSpPr>
          <a:xfrm>
            <a:off x="304800" y="2916585"/>
            <a:ext cx="6019800" cy="893415"/>
            <a:chOff x="304800" y="2895600"/>
            <a:chExt cx="4876800" cy="1066800"/>
          </a:xfrm>
        </p:grpSpPr>
        <p:sp>
          <p:nvSpPr>
            <p:cNvPr id="17" name="Rounded Rectangle 16"/>
            <p:cNvSpPr/>
            <p:nvPr/>
          </p:nvSpPr>
          <p:spPr>
            <a:xfrm>
              <a:off x="304800" y="2895600"/>
              <a:ext cx="4876800"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1" name="TextBox 20"/>
            <p:cNvSpPr txBox="1"/>
            <p:nvPr/>
          </p:nvSpPr>
          <p:spPr>
            <a:xfrm>
              <a:off x="334863" y="2971796"/>
              <a:ext cx="4799390" cy="845266"/>
            </a:xfrm>
            <a:prstGeom prst="rect">
              <a:avLst/>
            </a:prstGeom>
            <a:noFill/>
          </p:spPr>
          <p:txBody>
            <a:bodyPr wrap="square" rtlCol="0">
              <a:spAutoFit/>
            </a:bodyPr>
            <a:lstStyle/>
            <a:p>
              <a:r>
                <a:rPr lang="en-US" sz="2000" smtClean="0">
                  <a:latin typeface="+mn-lt"/>
                </a:rPr>
                <a:t>Depending on when you run the program, the computer displays one of the following results:</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800" decel="100000"/>
                                        <p:tgtEl>
                                          <p:spTgt spid="9"/>
                                        </p:tgtEl>
                                      </p:cBhvr>
                                    </p:animEffect>
                                    <p:anim calcmode="lin" valueType="num">
                                      <p:cBhvr>
                                        <p:cTn id="16" dur="800" decel="100000" fill="hold"/>
                                        <p:tgtEl>
                                          <p:spTgt spid="9"/>
                                        </p:tgtEl>
                                        <p:attrNameLst>
                                          <p:attrName>style.rotation</p:attrName>
                                        </p:attrNameLst>
                                      </p:cBhvr>
                                      <p:tavLst>
                                        <p:tav tm="0">
                                          <p:val>
                                            <p:fltVal val="-90"/>
                                          </p:val>
                                        </p:tav>
                                        <p:tav tm="100000">
                                          <p:val>
                                            <p:fltVal val="0"/>
                                          </p:val>
                                        </p:tav>
                                      </p:tavLst>
                                    </p:anim>
                                    <p:anim calcmode="lin" valueType="num">
                                      <p:cBhvr>
                                        <p:cTn id="17" dur="800" decel="100000" fill="hold"/>
                                        <p:tgtEl>
                                          <p:spTgt spid="9"/>
                                        </p:tgtEl>
                                        <p:attrNameLst>
                                          <p:attrName>ppt_x</p:attrName>
                                        </p:attrNameLst>
                                      </p:cBhvr>
                                      <p:tavLst>
                                        <p:tav tm="0">
                                          <p:val>
                                            <p:strVal val="#ppt_x+0.4"/>
                                          </p:val>
                                        </p:tav>
                                        <p:tav tm="100000">
                                          <p:val>
                                            <p:strVal val="#ppt_x-0.05"/>
                                          </p:val>
                                        </p:tav>
                                      </p:tavLst>
                                    </p:anim>
                                    <p:anim calcmode="lin" valueType="num">
                                      <p:cBhvr>
                                        <p:cTn id="18" dur="800" decel="100000" fill="hold"/>
                                        <p:tgtEl>
                                          <p:spTgt spid="9"/>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Scale>
                                      <p:cBhvr>
                                        <p:cTn id="30"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15"/>
                                        </p:tgtEl>
                                        <p:attrNameLst>
                                          <p:attrName>ppt_x</p:attrName>
                                          <p:attrName>ppt_y</p:attrName>
                                        </p:attrNameLst>
                                      </p:cBhvr>
                                    </p:animMotion>
                                    <p:animEffect transition="in" filter="fade">
                                      <p:cBhvr>
                                        <p:cTn id="32" dur="1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ppt_x"/>
                                          </p:val>
                                        </p:tav>
                                        <p:tav tm="100000">
                                          <p:val>
                                            <p:strVal val="#ppt_x"/>
                                          </p:val>
                                        </p:tav>
                                      </p:tavLst>
                                    </p:anim>
                                    <p:anim calcmode="lin" valueType="num">
                                      <p:cBhvr additive="base">
                                        <p:cTn id="3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Conditions in Small Basic Programs</a:t>
            </a:r>
            <a:endParaRPr lang="en-US" sz="2400" dirty="0">
              <a:latin typeface="+mj-lt"/>
            </a:endParaRPr>
          </a:p>
        </p:txBody>
      </p:sp>
      <p:grpSp>
        <p:nvGrpSpPr>
          <p:cNvPr id="4" name="Group 15"/>
          <p:cNvGrpSpPr>
            <a:grpSpLocks/>
          </p:cNvGrpSpPr>
          <p:nvPr/>
        </p:nvGrpSpPr>
        <p:grpSpPr bwMode="auto">
          <a:xfrm>
            <a:off x="152400" y="685800"/>
            <a:ext cx="8763000" cy="914400"/>
            <a:chOff x="389466" y="793173"/>
            <a:chExt cx="18338802" cy="990600"/>
          </a:xfrm>
        </p:grpSpPr>
        <p:sp>
          <p:nvSpPr>
            <p:cNvPr id="5" name="Rounded Rectangle 4"/>
            <p:cNvSpPr/>
            <p:nvPr/>
          </p:nvSpPr>
          <p:spPr>
            <a:xfrm>
              <a:off x="389466" y="793173"/>
              <a:ext cx="18338802"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 name="TextBox 4"/>
            <p:cNvSpPr txBox="1">
              <a:spLocks noChangeArrowheads="1"/>
            </p:cNvSpPr>
            <p:nvPr/>
          </p:nvSpPr>
          <p:spPr bwMode="auto">
            <a:xfrm>
              <a:off x="683464" y="928255"/>
              <a:ext cx="17892970" cy="766877"/>
            </a:xfrm>
            <a:prstGeom prst="rect">
              <a:avLst/>
            </a:prstGeom>
            <a:noFill/>
            <a:ln w="9525">
              <a:noFill/>
              <a:miter lim="800000"/>
              <a:headEnd/>
              <a:tailEnd/>
            </a:ln>
          </p:spPr>
          <p:txBody>
            <a:bodyPr wrap="square">
              <a:spAutoFit/>
            </a:bodyPr>
            <a:lstStyle/>
            <a:p>
              <a:r>
                <a:rPr lang="en-US" sz="2000" dirty="0" smtClean="0">
                  <a:latin typeface="+mn-lt"/>
                </a:rPr>
                <a:t>In programming, you can do that same thing </a:t>
              </a:r>
              <a:r>
                <a:rPr lang="en-US" sz="2000" smtClean="0">
                  <a:latin typeface="+mn-lt"/>
                </a:rPr>
                <a:t>in more than one way. </a:t>
              </a:r>
              <a:r>
                <a:rPr lang="en-US" sz="2000" dirty="0" smtClean="0">
                  <a:latin typeface="+mn-lt"/>
                </a:rPr>
                <a:t>As a programmer, you can choose the best way.</a:t>
              </a:r>
              <a:endParaRPr lang="en-US" sz="2000" dirty="0">
                <a:latin typeface="+mn-lt"/>
              </a:endParaRPr>
            </a:p>
          </p:txBody>
        </p:sp>
      </p:grpSp>
      <p:grpSp>
        <p:nvGrpSpPr>
          <p:cNvPr id="7" name="Group 7"/>
          <p:cNvGrpSpPr>
            <a:grpSpLocks/>
          </p:cNvGrpSpPr>
          <p:nvPr/>
        </p:nvGrpSpPr>
        <p:grpSpPr bwMode="auto">
          <a:xfrm>
            <a:off x="494215" y="1967181"/>
            <a:ext cx="3962400" cy="1399640"/>
            <a:chOff x="-2164597" y="2326105"/>
            <a:chExt cx="8305800" cy="1170496"/>
          </a:xfrm>
        </p:grpSpPr>
        <p:sp>
          <p:nvSpPr>
            <p:cNvPr id="8" name="Rounded Rectangle 7"/>
            <p:cNvSpPr/>
            <p:nvPr/>
          </p:nvSpPr>
          <p:spPr>
            <a:xfrm>
              <a:off x="-2164597" y="2326105"/>
              <a:ext cx="8305800" cy="1170496"/>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9" name="TextBox 12"/>
            <p:cNvSpPr txBox="1">
              <a:spLocks noChangeArrowheads="1"/>
            </p:cNvSpPr>
            <p:nvPr/>
          </p:nvSpPr>
          <p:spPr bwMode="auto">
            <a:xfrm>
              <a:off x="-2004870" y="2389830"/>
              <a:ext cx="8007123" cy="1106771"/>
            </a:xfrm>
            <a:prstGeom prst="rect">
              <a:avLst/>
            </a:prstGeom>
            <a:noFill/>
            <a:ln w="9525">
              <a:noFill/>
              <a:miter lim="800000"/>
              <a:headEnd/>
              <a:tailEnd/>
            </a:ln>
          </p:spPr>
          <p:txBody>
            <a:bodyPr wrap="square">
              <a:spAutoFit/>
            </a:bodyPr>
            <a:lstStyle/>
            <a:p>
              <a:r>
                <a:rPr lang="en-US" sz="2000" dirty="0" smtClean="0">
                  <a:latin typeface="+mn-lt"/>
                </a:rPr>
                <a:t>In this example, you might have noticed that the </a:t>
              </a:r>
              <a:r>
                <a:rPr lang="en-US" sz="2000" smtClean="0">
                  <a:latin typeface="+mn-lt"/>
                </a:rPr>
                <a:t>second condition </a:t>
              </a:r>
              <a:r>
                <a:rPr lang="en-US" sz="2000" dirty="0" smtClean="0">
                  <a:latin typeface="+mn-lt"/>
                </a:rPr>
                <a:t>in the </a:t>
              </a:r>
              <a:r>
                <a:rPr lang="en-US" sz="2000" smtClean="0">
                  <a:latin typeface="+mn-lt"/>
                </a:rPr>
                <a:t>program repeats a lot of information in the first condition. </a:t>
              </a:r>
              <a:endParaRPr lang="en-US" sz="2000" dirty="0">
                <a:latin typeface="Calibri" pitchFamily="34" charset="0"/>
              </a:endParaRPr>
            </a:p>
          </p:txBody>
        </p:sp>
      </p:grpSp>
      <p:grpSp>
        <p:nvGrpSpPr>
          <p:cNvPr id="13" name="Group 7"/>
          <p:cNvGrpSpPr>
            <a:grpSpLocks/>
          </p:cNvGrpSpPr>
          <p:nvPr/>
        </p:nvGrpSpPr>
        <p:grpSpPr bwMode="auto">
          <a:xfrm>
            <a:off x="457200" y="3886200"/>
            <a:ext cx="3952323" cy="838200"/>
            <a:chOff x="-2324324" y="2513622"/>
            <a:chExt cx="8305800" cy="990600"/>
          </a:xfrm>
        </p:grpSpPr>
        <p:sp>
          <p:nvSpPr>
            <p:cNvPr id="14" name="Rounded Rectangle 13"/>
            <p:cNvSpPr/>
            <p:nvPr/>
          </p:nvSpPr>
          <p:spPr>
            <a:xfrm>
              <a:off x="-2324324" y="2513622"/>
              <a:ext cx="8305800" cy="990600"/>
            </a:xfrm>
            <a:prstGeom prst="roundRect">
              <a:avLst>
                <a:gd name="adj" fmla="val 23633"/>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5" name="TextBox 12"/>
            <p:cNvSpPr txBox="1">
              <a:spLocks noChangeArrowheads="1"/>
            </p:cNvSpPr>
            <p:nvPr/>
          </p:nvSpPr>
          <p:spPr bwMode="auto">
            <a:xfrm>
              <a:off x="-2167218" y="2603677"/>
              <a:ext cx="8007125" cy="836593"/>
            </a:xfrm>
            <a:prstGeom prst="rect">
              <a:avLst/>
            </a:prstGeom>
            <a:noFill/>
            <a:ln w="9525">
              <a:noFill/>
              <a:miter lim="800000"/>
              <a:headEnd/>
              <a:tailEnd/>
            </a:ln>
          </p:spPr>
          <p:txBody>
            <a:bodyPr wrap="square">
              <a:spAutoFit/>
            </a:bodyPr>
            <a:lstStyle/>
            <a:p>
              <a:r>
                <a:rPr lang="en-US" sz="2000" smtClean="0">
                  <a:latin typeface="+mn-lt"/>
                </a:rPr>
                <a:t>Let’s reduce the repetition by </a:t>
              </a:r>
              <a:r>
                <a:rPr lang="en-US" sz="2000" dirty="0" smtClean="0">
                  <a:latin typeface="+mn-lt"/>
                </a:rPr>
                <a:t>using the </a:t>
              </a:r>
              <a:r>
                <a:rPr lang="en-US" sz="2000" b="1" dirty="0" smtClean="0">
                  <a:latin typeface="+mn-lt"/>
                </a:rPr>
                <a:t>Else </a:t>
              </a:r>
              <a:r>
                <a:rPr lang="en-US" sz="2000" dirty="0" smtClean="0">
                  <a:latin typeface="+mn-lt"/>
                </a:rPr>
                <a:t>keyword.</a:t>
              </a:r>
              <a:endParaRPr lang="en-US" sz="2000" dirty="0">
                <a:latin typeface="Calibri" pitchFamily="34" charset="0"/>
              </a:endParaRPr>
            </a:p>
          </p:txBody>
        </p:sp>
      </p:grpSp>
      <p:grpSp>
        <p:nvGrpSpPr>
          <p:cNvPr id="21" name="Group 15"/>
          <p:cNvGrpSpPr>
            <a:grpSpLocks/>
          </p:cNvGrpSpPr>
          <p:nvPr/>
        </p:nvGrpSpPr>
        <p:grpSpPr bwMode="auto">
          <a:xfrm>
            <a:off x="152400" y="5257800"/>
            <a:ext cx="8763000" cy="990600"/>
            <a:chOff x="389466" y="793173"/>
            <a:chExt cx="18338802" cy="990600"/>
          </a:xfrm>
        </p:grpSpPr>
        <p:sp>
          <p:nvSpPr>
            <p:cNvPr id="22" name="Rounded Rectangle 21"/>
            <p:cNvSpPr/>
            <p:nvPr/>
          </p:nvSpPr>
          <p:spPr>
            <a:xfrm>
              <a:off x="389466" y="793173"/>
              <a:ext cx="18338802" cy="9906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3" name="TextBox 4"/>
            <p:cNvSpPr txBox="1">
              <a:spLocks noChangeArrowheads="1"/>
            </p:cNvSpPr>
            <p:nvPr/>
          </p:nvSpPr>
          <p:spPr bwMode="auto">
            <a:xfrm>
              <a:off x="683464" y="928255"/>
              <a:ext cx="17892970" cy="707886"/>
            </a:xfrm>
            <a:prstGeom prst="rect">
              <a:avLst/>
            </a:prstGeom>
            <a:noFill/>
            <a:ln w="9525">
              <a:noFill/>
              <a:miter lim="800000"/>
              <a:headEnd/>
              <a:tailEnd/>
            </a:ln>
          </p:spPr>
          <p:txBody>
            <a:bodyPr wrap="square">
              <a:spAutoFit/>
            </a:bodyPr>
            <a:lstStyle/>
            <a:p>
              <a:r>
                <a:rPr lang="en-US" sz="2000" smtClean="0">
                  <a:latin typeface="+mn-lt"/>
                </a:rPr>
                <a:t>Both programs give the same result, but you can use fewer </a:t>
              </a:r>
              <a:r>
                <a:rPr lang="en-US" sz="2000" b="1" dirty="0" smtClean="0">
                  <a:latin typeface="+mn-lt"/>
                </a:rPr>
                <a:t>If</a:t>
              </a:r>
              <a:r>
                <a:rPr lang="en-US" sz="2000" dirty="0" smtClean="0">
                  <a:latin typeface="+mn-lt"/>
                </a:rPr>
                <a:t>, </a:t>
              </a:r>
              <a:r>
                <a:rPr lang="en-US" sz="2000" b="1" dirty="0" smtClean="0">
                  <a:latin typeface="+mn-lt"/>
                </a:rPr>
                <a:t>Then</a:t>
              </a:r>
              <a:r>
                <a:rPr lang="en-US" sz="2000" dirty="0" smtClean="0">
                  <a:latin typeface="+mn-lt"/>
                </a:rPr>
                <a:t>, and </a:t>
              </a:r>
              <a:r>
                <a:rPr lang="en-US" sz="2000" b="1" err="1" smtClean="0">
                  <a:latin typeface="+mn-lt"/>
                </a:rPr>
                <a:t>EndIf</a:t>
              </a:r>
              <a:r>
                <a:rPr lang="en-US" sz="2000" smtClean="0">
                  <a:latin typeface="+mn-lt"/>
                </a:rPr>
                <a:t> keywords if you use </a:t>
              </a:r>
              <a:r>
                <a:rPr lang="en-US" sz="2000" dirty="0" smtClean="0">
                  <a:latin typeface="+mn-lt"/>
                </a:rPr>
                <a:t>the </a:t>
              </a:r>
              <a:r>
                <a:rPr lang="en-US" sz="2000" b="1" dirty="0" smtClean="0">
                  <a:latin typeface="+mn-lt"/>
                </a:rPr>
                <a:t>Else</a:t>
              </a:r>
              <a:r>
                <a:rPr lang="en-US" sz="2000" dirty="0" smtClean="0">
                  <a:latin typeface="+mn-lt"/>
                </a:rPr>
                <a:t> keyword.</a:t>
              </a:r>
              <a:endParaRPr lang="en-US" sz="2000" dirty="0" smtClean="0">
                <a:latin typeface="Calibri" pitchFamily="34" charset="0"/>
              </a:endParaRPr>
            </a:p>
          </p:txBody>
        </p:sp>
      </p:grpSp>
      <p:grpSp>
        <p:nvGrpSpPr>
          <p:cNvPr id="28" name="Group 27"/>
          <p:cNvGrpSpPr/>
          <p:nvPr/>
        </p:nvGrpSpPr>
        <p:grpSpPr>
          <a:xfrm>
            <a:off x="4572000" y="1828800"/>
            <a:ext cx="4265613" cy="1600201"/>
            <a:chOff x="4572000" y="1828800"/>
            <a:chExt cx="4265613" cy="1600201"/>
          </a:xfrm>
        </p:grpSpPr>
        <p:sp>
          <p:nvSpPr>
            <p:cNvPr id="11" name="Rounded Rectangle 10"/>
            <p:cNvSpPr/>
            <p:nvPr/>
          </p:nvSpPr>
          <p:spPr bwMode="auto">
            <a:xfrm>
              <a:off x="4572000" y="1828800"/>
              <a:ext cx="4219902" cy="1589690"/>
            </a:xfrm>
            <a:prstGeom prst="roundRect">
              <a:avLst>
                <a:gd name="adj" fmla="val 1512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5122" name="Picture 2" descr="C:\Documents and Settings\priya.suri\My Documents\My Pictures\4444.PNG"/>
            <p:cNvPicPr>
              <a:picLocks noChangeAspect="1" noChangeArrowheads="1"/>
            </p:cNvPicPr>
            <p:nvPr/>
          </p:nvPicPr>
          <p:blipFill>
            <a:blip r:embed="rId3" cstate="print"/>
            <a:srcRect/>
            <a:stretch>
              <a:fillRect/>
            </a:stretch>
          </p:blipFill>
          <p:spPr bwMode="auto">
            <a:xfrm>
              <a:off x="4572000" y="1905001"/>
              <a:ext cx="4265613" cy="1524000"/>
            </a:xfrm>
            <a:prstGeom prst="rect">
              <a:avLst/>
            </a:prstGeom>
            <a:ln>
              <a:noFill/>
            </a:ln>
            <a:effectLst>
              <a:softEdge rad="112500"/>
            </a:effectLst>
          </p:spPr>
        </p:pic>
      </p:grpSp>
      <p:grpSp>
        <p:nvGrpSpPr>
          <p:cNvPr id="29" name="Group 28"/>
          <p:cNvGrpSpPr/>
          <p:nvPr/>
        </p:nvGrpSpPr>
        <p:grpSpPr>
          <a:xfrm>
            <a:off x="4572000" y="3657600"/>
            <a:ext cx="4191000" cy="1295400"/>
            <a:chOff x="4572000" y="3657600"/>
            <a:chExt cx="4191000" cy="1295400"/>
          </a:xfrm>
        </p:grpSpPr>
        <p:sp>
          <p:nvSpPr>
            <p:cNvPr id="19" name="Rounded Rectangle 18"/>
            <p:cNvSpPr/>
            <p:nvPr/>
          </p:nvSpPr>
          <p:spPr bwMode="auto">
            <a:xfrm>
              <a:off x="4572000" y="3657600"/>
              <a:ext cx="4191000" cy="1295400"/>
            </a:xfrm>
            <a:prstGeom prst="roundRect">
              <a:avLst>
                <a:gd name="adj" fmla="val 19726"/>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5123" name="Picture 3" descr="C:\Documents and Settings\priya.suri\My Documents\My Pictures\5555.PNG"/>
            <p:cNvPicPr>
              <a:picLocks noChangeAspect="1" noChangeArrowheads="1"/>
            </p:cNvPicPr>
            <p:nvPr/>
          </p:nvPicPr>
          <p:blipFill>
            <a:blip r:embed="rId4" cstate="print"/>
            <a:srcRect/>
            <a:stretch>
              <a:fillRect/>
            </a:stretch>
          </p:blipFill>
          <p:spPr bwMode="auto">
            <a:xfrm>
              <a:off x="4572000" y="3733800"/>
              <a:ext cx="4191000" cy="1219200"/>
            </a:xfrm>
            <a:prstGeom prst="rect">
              <a:avLst/>
            </a:prstGeom>
            <a:ln>
              <a:noFill/>
            </a:ln>
            <a:effectLst>
              <a:softEdge rad="112500"/>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edg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heckerboard(across)">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 calcmode="lin" valueType="num">
                                      <p:cBhvr additive="base">
                                        <p:cTn id="25" dur="500" fill="hold"/>
                                        <p:tgtEl>
                                          <p:spTgt spid="28"/>
                                        </p:tgtEl>
                                        <p:attrNameLst>
                                          <p:attrName>ppt_x</p:attrName>
                                        </p:attrNameLst>
                                      </p:cBhvr>
                                      <p:tavLst>
                                        <p:tav tm="0">
                                          <p:val>
                                            <p:strVal val="#ppt_x"/>
                                          </p:val>
                                        </p:tav>
                                        <p:tav tm="100000">
                                          <p:val>
                                            <p:strVal val="#ppt_x"/>
                                          </p:val>
                                        </p:tav>
                                      </p:tavLst>
                                    </p:anim>
                                    <p:anim calcmode="lin" valueType="num">
                                      <p:cBhvr additive="base">
                                        <p:cTn id="2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heckerboard(across)">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ppt_x"/>
                                          </p:val>
                                        </p:tav>
                                        <p:tav tm="100000">
                                          <p:val>
                                            <p:strVal val="#ppt_x"/>
                                          </p:val>
                                        </p:tav>
                                      </p:tavLst>
                                    </p:anim>
                                    <p:anim calcmode="lin" valueType="num">
                                      <p:cBhvr additive="base">
                                        <p:cTn id="3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1000" fill="hold"/>
                                        <p:tgtEl>
                                          <p:spTgt spid="21"/>
                                        </p:tgtEl>
                                        <p:attrNameLst>
                                          <p:attrName>ppt_w</p:attrName>
                                        </p:attrNameLst>
                                      </p:cBhvr>
                                      <p:tavLst>
                                        <p:tav tm="0">
                                          <p:val>
                                            <p:strVal val="#ppt_w+.3"/>
                                          </p:val>
                                        </p:tav>
                                        <p:tav tm="100000">
                                          <p:val>
                                            <p:strVal val="#ppt_w"/>
                                          </p:val>
                                        </p:tav>
                                      </p:tavLst>
                                    </p:anim>
                                    <p:anim calcmode="lin" valueType="num">
                                      <p:cBhvr>
                                        <p:cTn id="43" dur="1000" fill="hold"/>
                                        <p:tgtEl>
                                          <p:spTgt spid="21"/>
                                        </p:tgtEl>
                                        <p:attrNameLst>
                                          <p:attrName>ppt_h</p:attrName>
                                        </p:attrNameLst>
                                      </p:cBhvr>
                                      <p:tavLst>
                                        <p:tav tm="0">
                                          <p:val>
                                            <p:strVal val="#ppt_h"/>
                                          </p:val>
                                        </p:tav>
                                        <p:tav tm="100000">
                                          <p:val>
                                            <p:strVal val="#ppt_h"/>
                                          </p:val>
                                        </p:tav>
                                      </p:tavLst>
                                    </p:anim>
                                    <p:animEffect transition="in" filter="fade">
                                      <p:cBhvr>
                                        <p:cTn id="4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228600" y="914400"/>
            <a:ext cx="5486400" cy="609600"/>
            <a:chOff x="152400" y="762000"/>
            <a:chExt cx="8839200" cy="914520"/>
          </a:xfrm>
        </p:grpSpPr>
        <p:sp>
          <p:nvSpPr>
            <p:cNvPr id="30" name="Rounded Rectangle 29"/>
            <p:cNvSpPr/>
            <p:nvPr/>
          </p:nvSpPr>
          <p:spPr bwMode="auto">
            <a:xfrm>
              <a:off x="152400" y="762000"/>
              <a:ext cx="8839200" cy="914400"/>
            </a:xfrm>
            <a:prstGeom prst="roundRect">
              <a:avLst>
                <a:gd name="adj" fmla="val 50000"/>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31" name="TextBox 8"/>
            <p:cNvSpPr txBox="1">
              <a:spLocks noChangeArrowheads="1"/>
            </p:cNvSpPr>
            <p:nvPr/>
          </p:nvSpPr>
          <p:spPr bwMode="auto">
            <a:xfrm>
              <a:off x="385761" y="876300"/>
              <a:ext cx="8605839" cy="800220"/>
            </a:xfrm>
            <a:prstGeom prst="rect">
              <a:avLst/>
            </a:prstGeom>
            <a:noFill/>
            <a:ln w="9525">
              <a:noFill/>
              <a:miter lim="800000"/>
              <a:headEnd/>
              <a:tailEnd/>
            </a:ln>
          </p:spPr>
          <p:txBody>
            <a:bodyPr wrap="square">
              <a:spAutoFit/>
            </a:bodyPr>
            <a:lstStyle/>
            <a:p>
              <a:r>
                <a:rPr lang="en-US" sz="2000" dirty="0" smtClean="0">
                  <a:latin typeface="+mn-lt"/>
                </a:rPr>
                <a:t>Let’s look at another example…</a:t>
              </a:r>
              <a:endParaRPr lang="en-US" sz="2000" dirty="0">
                <a:latin typeface="+mn-lt"/>
              </a:endParaRPr>
            </a:p>
          </p:txBody>
        </p:sp>
      </p:grpSp>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Conditions in Small Basic Programs</a:t>
            </a:r>
            <a:endParaRPr lang="en-US" sz="2400" b="1" dirty="0">
              <a:latin typeface="+mj-lt"/>
            </a:endParaRPr>
          </a:p>
        </p:txBody>
      </p:sp>
      <p:grpSp>
        <p:nvGrpSpPr>
          <p:cNvPr id="14" name="Group 13"/>
          <p:cNvGrpSpPr/>
          <p:nvPr/>
        </p:nvGrpSpPr>
        <p:grpSpPr>
          <a:xfrm>
            <a:off x="6553200" y="3352800"/>
            <a:ext cx="1447799" cy="685800"/>
            <a:chOff x="7631287" y="2514600"/>
            <a:chExt cx="979311" cy="762000"/>
          </a:xfrm>
        </p:grpSpPr>
        <p:sp>
          <p:nvSpPr>
            <p:cNvPr id="16" name="Rectangle 15"/>
            <p:cNvSpPr/>
            <p:nvPr/>
          </p:nvSpPr>
          <p:spPr>
            <a:xfrm>
              <a:off x="7679263" y="2514600"/>
              <a:ext cx="886821" cy="44456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7" name="Down Arrow Callout 16"/>
            <p:cNvSpPr/>
            <p:nvPr/>
          </p:nvSpPr>
          <p:spPr>
            <a:xfrm>
              <a:off x="7631287" y="2514600"/>
              <a:ext cx="979311"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7"/>
          <p:cNvGrpSpPr>
            <a:grpSpLocks/>
          </p:cNvGrpSpPr>
          <p:nvPr/>
        </p:nvGrpSpPr>
        <p:grpSpPr bwMode="auto">
          <a:xfrm>
            <a:off x="762000" y="5334000"/>
            <a:ext cx="3810000" cy="914400"/>
            <a:chOff x="-2484051" y="2513622"/>
            <a:chExt cx="8305800" cy="990600"/>
          </a:xfrm>
        </p:grpSpPr>
        <p:sp>
          <p:nvSpPr>
            <p:cNvPr id="27" name="Rounded Rectangle 26"/>
            <p:cNvSpPr/>
            <p:nvPr/>
          </p:nvSpPr>
          <p:spPr>
            <a:xfrm>
              <a:off x="-2484051" y="2513622"/>
              <a:ext cx="8305800" cy="990600"/>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8" name="TextBox 12"/>
            <p:cNvSpPr txBox="1">
              <a:spLocks noChangeArrowheads="1"/>
            </p:cNvSpPr>
            <p:nvPr/>
          </p:nvSpPr>
          <p:spPr bwMode="auto">
            <a:xfrm>
              <a:off x="-2324325" y="2596172"/>
              <a:ext cx="8007123" cy="766877"/>
            </a:xfrm>
            <a:prstGeom prst="rect">
              <a:avLst/>
            </a:prstGeom>
            <a:noFill/>
            <a:ln w="9525">
              <a:noFill/>
              <a:miter lim="800000"/>
              <a:headEnd/>
              <a:tailEnd/>
            </a:ln>
          </p:spPr>
          <p:txBody>
            <a:bodyPr wrap="square">
              <a:spAutoFit/>
            </a:bodyPr>
            <a:lstStyle/>
            <a:p>
              <a:r>
                <a:rPr lang="en-US" sz="2000" smtClean="0">
                  <a:latin typeface="+mn-lt"/>
                </a:rPr>
                <a:t>Notice </a:t>
              </a:r>
              <a:r>
                <a:rPr lang="en-US" sz="2000" dirty="0" smtClean="0">
                  <a:latin typeface="+mn-lt"/>
                </a:rPr>
                <a:t>the use of </a:t>
              </a:r>
              <a:r>
                <a:rPr lang="en-US" sz="2000" b="1" dirty="0" smtClean="0">
                  <a:latin typeface="+mn-lt"/>
                </a:rPr>
                <a:t>If</a:t>
              </a:r>
              <a:r>
                <a:rPr lang="en-US" sz="2000" dirty="0" smtClean="0">
                  <a:latin typeface="+mn-lt"/>
                </a:rPr>
                <a:t>, </a:t>
              </a:r>
              <a:r>
                <a:rPr lang="en-US" sz="2000" b="1" dirty="0" smtClean="0">
                  <a:latin typeface="+mn-lt"/>
                </a:rPr>
                <a:t>Then</a:t>
              </a:r>
              <a:r>
                <a:rPr lang="en-US" sz="2000" dirty="0" smtClean="0">
                  <a:latin typeface="+mn-lt"/>
                </a:rPr>
                <a:t>, </a:t>
              </a:r>
              <a:r>
                <a:rPr lang="en-US" sz="2000" b="1" dirty="0" smtClean="0">
                  <a:latin typeface="+mn-lt"/>
                </a:rPr>
                <a:t>Else</a:t>
              </a:r>
              <a:r>
                <a:rPr lang="en-US" sz="2000" dirty="0" smtClean="0">
                  <a:latin typeface="+mn-lt"/>
                </a:rPr>
                <a:t>, and </a:t>
              </a:r>
              <a:r>
                <a:rPr lang="en-US" sz="2000" b="1" dirty="0" err="1" smtClean="0">
                  <a:latin typeface="+mn-lt"/>
                </a:rPr>
                <a:t>EndIf</a:t>
              </a:r>
              <a:r>
                <a:rPr lang="en-US" sz="2000" dirty="0" smtClean="0">
                  <a:latin typeface="+mn-lt"/>
                </a:rPr>
                <a:t> in the program.</a:t>
              </a:r>
              <a:endParaRPr lang="en-US" sz="2000" dirty="0">
                <a:latin typeface="Calibri" pitchFamily="34" charset="0"/>
              </a:endParaRPr>
            </a:p>
          </p:txBody>
        </p:sp>
      </p:grpSp>
      <p:sp>
        <p:nvSpPr>
          <p:cNvPr id="23" name="Rounded Rectangle 22"/>
          <p:cNvSpPr/>
          <p:nvPr/>
        </p:nvSpPr>
        <p:spPr bwMode="auto">
          <a:xfrm>
            <a:off x="299546" y="1905000"/>
            <a:ext cx="5110654" cy="2667000"/>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2057400"/>
            <a:ext cx="4881563" cy="2286000"/>
          </a:xfrm>
          <a:prstGeom prst="rect">
            <a:avLst/>
          </a:prstGeom>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9" name="Group 7"/>
          <p:cNvGrpSpPr>
            <a:grpSpLocks/>
          </p:cNvGrpSpPr>
          <p:nvPr/>
        </p:nvGrpSpPr>
        <p:grpSpPr bwMode="auto">
          <a:xfrm>
            <a:off x="5029200" y="1066800"/>
            <a:ext cx="3810000" cy="1752600"/>
            <a:chOff x="-2484051" y="2513622"/>
            <a:chExt cx="8305800" cy="990600"/>
          </a:xfrm>
        </p:grpSpPr>
        <p:sp>
          <p:nvSpPr>
            <p:cNvPr id="20" name="Rounded Rectangle 19"/>
            <p:cNvSpPr/>
            <p:nvPr/>
          </p:nvSpPr>
          <p:spPr>
            <a:xfrm>
              <a:off x="-2484051" y="2513622"/>
              <a:ext cx="8305800" cy="990600"/>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5" name="TextBox 12"/>
            <p:cNvSpPr txBox="1">
              <a:spLocks noChangeArrowheads="1"/>
            </p:cNvSpPr>
            <p:nvPr/>
          </p:nvSpPr>
          <p:spPr bwMode="auto">
            <a:xfrm>
              <a:off x="-2324325" y="2596171"/>
              <a:ext cx="8007123" cy="748031"/>
            </a:xfrm>
            <a:prstGeom prst="rect">
              <a:avLst/>
            </a:prstGeom>
            <a:noFill/>
            <a:ln w="9525">
              <a:noFill/>
              <a:miter lim="800000"/>
              <a:headEnd/>
              <a:tailEnd/>
            </a:ln>
          </p:spPr>
          <p:txBody>
            <a:bodyPr wrap="square">
              <a:spAutoFit/>
            </a:bodyPr>
            <a:lstStyle/>
            <a:p>
              <a:r>
                <a:rPr lang="en-US" sz="2000" dirty="0" smtClean="0">
                  <a:latin typeface="+mn-lt"/>
                </a:rPr>
                <a:t>You are writing a complex program, and </a:t>
              </a:r>
              <a:r>
                <a:rPr lang="en-US" sz="2000" smtClean="0">
                  <a:latin typeface="+mn-lt"/>
                </a:rPr>
                <a:t>you want </a:t>
              </a:r>
              <a:r>
                <a:rPr lang="en-US" sz="2000" dirty="0" smtClean="0">
                  <a:latin typeface="+mn-lt"/>
                </a:rPr>
                <a:t>to check </a:t>
              </a:r>
              <a:r>
                <a:rPr lang="en-US" sz="2000" smtClean="0">
                  <a:latin typeface="+mn-lt"/>
                </a:rPr>
                <a:t>whether the user typed an even number or an odd number.</a:t>
              </a:r>
              <a:endParaRPr lang="en-US" sz="2000" dirty="0">
                <a:latin typeface="+mn-lt"/>
              </a:endParaRPr>
            </a:p>
          </p:txBody>
        </p:sp>
      </p:gr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9745" y="4267200"/>
            <a:ext cx="4079455" cy="1496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checkerboard(across)">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nodeType="click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p:cTn id="20"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3" dur="1000" fill="hold"/>
                                        <p:tgtEl>
                                          <p:spTgt spid="19"/>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checkerboard(across)">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52400" y="761999"/>
            <a:ext cx="8839200" cy="1399641"/>
            <a:chOff x="152400" y="761999"/>
            <a:chExt cx="8839200" cy="1399641"/>
          </a:xfrm>
        </p:grpSpPr>
        <p:sp>
          <p:nvSpPr>
            <p:cNvPr id="8" name="Rounded Rectangle 7"/>
            <p:cNvSpPr/>
            <p:nvPr/>
          </p:nvSpPr>
          <p:spPr bwMode="auto">
            <a:xfrm>
              <a:off x="152400" y="761999"/>
              <a:ext cx="8839200" cy="1399641"/>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397" name="TextBox 8"/>
            <p:cNvSpPr txBox="1">
              <a:spLocks noChangeArrowheads="1"/>
            </p:cNvSpPr>
            <p:nvPr/>
          </p:nvSpPr>
          <p:spPr bwMode="auto">
            <a:xfrm>
              <a:off x="307975" y="838201"/>
              <a:ext cx="8605838" cy="1323439"/>
            </a:xfrm>
            <a:prstGeom prst="rect">
              <a:avLst/>
            </a:prstGeom>
            <a:noFill/>
            <a:ln w="9525">
              <a:noFill/>
              <a:miter lim="800000"/>
              <a:headEnd/>
              <a:tailEnd/>
            </a:ln>
          </p:spPr>
          <p:txBody>
            <a:bodyPr wrap="square">
              <a:spAutoFit/>
            </a:bodyPr>
            <a:lstStyle/>
            <a:p>
              <a:r>
                <a:rPr lang="en-US" sz="2000" smtClean="0">
                  <a:latin typeface="+mn-lt"/>
                </a:rPr>
                <a:t>When you write a program, you can specify as many conditions as you want by using the </a:t>
              </a:r>
              <a:r>
                <a:rPr lang="en-US" sz="2000" b="1" smtClean="0">
                  <a:latin typeface="+mn-lt"/>
                </a:rPr>
                <a:t>ElseIf </a:t>
              </a:r>
              <a:r>
                <a:rPr lang="en-US" sz="2000" smtClean="0">
                  <a:latin typeface="+mn-lt"/>
                </a:rPr>
                <a:t>keyword. You can also specify one or more operations for the computer to perform, depending on which condition is true when your program is run.</a:t>
              </a:r>
              <a:endParaRPr lang="en-US" sz="2000" dirty="0"/>
            </a:p>
          </p:txBody>
        </p:sp>
      </p:grpSp>
      <p:sp>
        <p:nvSpPr>
          <p:cNvPr id="12"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bg1"/>
                </a:solidFill>
                <a:effectLst/>
                <a:uLnTx/>
                <a:uFillTx/>
                <a:latin typeface="+mj-lt"/>
                <a:ea typeface="+mj-ea"/>
                <a:cs typeface="Tahoma" pitchFamily="34" charset="0"/>
              </a:rPr>
              <a:t>Conditions in Small Basic Programs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14" name="Group 13"/>
          <p:cNvGrpSpPr/>
          <p:nvPr/>
        </p:nvGrpSpPr>
        <p:grpSpPr>
          <a:xfrm>
            <a:off x="538741" y="2247900"/>
            <a:ext cx="2895600" cy="838200"/>
            <a:chOff x="304800" y="1905000"/>
            <a:chExt cx="3276600" cy="762000"/>
          </a:xfrm>
        </p:grpSpPr>
        <p:sp>
          <p:nvSpPr>
            <p:cNvPr id="15" name="Rounded Rectangle 14"/>
            <p:cNvSpPr/>
            <p:nvPr/>
          </p:nvSpPr>
          <p:spPr bwMode="auto">
            <a:xfrm>
              <a:off x="304800" y="1905000"/>
              <a:ext cx="3200400" cy="7620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7" name="TextBox 16"/>
            <p:cNvSpPr txBox="1"/>
            <p:nvPr/>
          </p:nvSpPr>
          <p:spPr>
            <a:xfrm>
              <a:off x="381000" y="1959115"/>
              <a:ext cx="3200400" cy="643533"/>
            </a:xfrm>
            <a:prstGeom prst="rect">
              <a:avLst/>
            </a:prstGeom>
            <a:noFill/>
          </p:spPr>
          <p:txBody>
            <a:bodyPr wrap="square" rtlCol="0">
              <a:spAutoFit/>
            </a:bodyPr>
            <a:lstStyle/>
            <a:p>
              <a:r>
                <a:rPr lang="en-US" sz="2000" dirty="0" smtClean="0">
                  <a:latin typeface="+mn-lt"/>
                </a:rPr>
                <a:t>Let’s look at this with an example.</a:t>
              </a:r>
              <a:endParaRPr lang="en-US" sz="2000" dirty="0">
                <a:latin typeface="+mn-lt"/>
              </a:endParaRPr>
            </a:p>
          </p:txBody>
        </p:sp>
      </p:grpSp>
      <p:sp>
        <p:nvSpPr>
          <p:cNvPr id="21" name="Rounded Rectangle 20"/>
          <p:cNvSpPr/>
          <p:nvPr/>
        </p:nvSpPr>
        <p:spPr bwMode="auto">
          <a:xfrm>
            <a:off x="3810000" y="1828800"/>
            <a:ext cx="4550229" cy="2438400"/>
          </a:xfrm>
          <a:prstGeom prst="roundRect">
            <a:avLst>
              <a:gd name="adj" fmla="val 16613"/>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18" name="Group 7"/>
          <p:cNvGrpSpPr>
            <a:grpSpLocks/>
          </p:cNvGrpSpPr>
          <p:nvPr/>
        </p:nvGrpSpPr>
        <p:grpSpPr bwMode="auto">
          <a:xfrm>
            <a:off x="152400" y="3429000"/>
            <a:ext cx="3657600" cy="2743200"/>
            <a:chOff x="-2484053" y="2513622"/>
            <a:chExt cx="8859520" cy="914400"/>
          </a:xfrm>
        </p:grpSpPr>
        <p:sp>
          <p:nvSpPr>
            <p:cNvPr id="19" name="Rounded Rectangle 18"/>
            <p:cNvSpPr/>
            <p:nvPr/>
          </p:nvSpPr>
          <p:spPr>
            <a:xfrm>
              <a:off x="-2484053" y="2513622"/>
              <a:ext cx="8859520" cy="914400"/>
            </a:xfrm>
            <a:prstGeom prst="roundRect">
              <a:avLst>
                <a:gd name="adj" fmla="val 1920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22" name="TextBox 12"/>
            <p:cNvSpPr txBox="1">
              <a:spLocks noChangeArrowheads="1"/>
            </p:cNvSpPr>
            <p:nvPr/>
          </p:nvSpPr>
          <p:spPr bwMode="auto">
            <a:xfrm>
              <a:off x="-2185374" y="2541743"/>
              <a:ext cx="8271046" cy="851515"/>
            </a:xfrm>
            <a:prstGeom prst="rect">
              <a:avLst/>
            </a:prstGeom>
            <a:noFill/>
            <a:ln w="9525">
              <a:noFill/>
              <a:miter lim="800000"/>
              <a:headEnd/>
              <a:tailEnd/>
            </a:ln>
          </p:spPr>
          <p:txBody>
            <a:bodyPr wrap="square">
              <a:spAutoFit/>
            </a:bodyPr>
            <a:lstStyle/>
            <a:p>
              <a:r>
                <a:rPr lang="en-US" sz="2000" smtClean="0">
                  <a:latin typeface="+mn-lt"/>
                </a:rPr>
                <a:t>In this example, each condition contains a unique statement that the computer evaluates. When the computer evaluates a statement as true, the computer performs the operation for that condition and then proceeds to the end.</a:t>
              </a:r>
              <a:endParaRPr lang="en-US" sz="2000" dirty="0">
                <a:latin typeface="+mn-lt"/>
              </a:endParaRPr>
            </a:p>
          </p:txBody>
        </p:sp>
      </p:gr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5001" y="2209800"/>
            <a:ext cx="4450799" cy="1734163"/>
          </a:xfrm>
          <a:prstGeom prst="rect">
            <a:avLst/>
          </a:prstGeom>
          <a:noFill/>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4336680"/>
            <a:ext cx="4543425" cy="193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heckerboard(across)">
                                      <p:cBhvr>
                                        <p:cTn id="2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mj-lt"/>
              </a:rPr>
              <a:t>Loops in Small Basic Programs</a:t>
            </a:r>
          </a:p>
        </p:txBody>
      </p:sp>
      <p:grpSp>
        <p:nvGrpSpPr>
          <p:cNvPr id="8" name="Group 7"/>
          <p:cNvGrpSpPr/>
          <p:nvPr/>
        </p:nvGrpSpPr>
        <p:grpSpPr>
          <a:xfrm>
            <a:off x="3657600" y="5486400"/>
            <a:ext cx="5486400" cy="685800"/>
            <a:chOff x="3657600" y="5486400"/>
            <a:chExt cx="5486400" cy="762000"/>
          </a:xfrm>
        </p:grpSpPr>
        <p:sp>
          <p:nvSpPr>
            <p:cNvPr id="6" name="Rounded Rectangle 5"/>
            <p:cNvSpPr/>
            <p:nvPr/>
          </p:nvSpPr>
          <p:spPr bwMode="auto">
            <a:xfrm>
              <a:off x="3657600" y="5486400"/>
              <a:ext cx="5257800" cy="7620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18439" name="TextBox 7"/>
            <p:cNvSpPr txBox="1">
              <a:spLocks noChangeArrowheads="1"/>
            </p:cNvSpPr>
            <p:nvPr/>
          </p:nvSpPr>
          <p:spPr bwMode="auto">
            <a:xfrm>
              <a:off x="3786692" y="5619690"/>
              <a:ext cx="5357308" cy="444567"/>
            </a:xfrm>
            <a:prstGeom prst="rect">
              <a:avLst/>
            </a:prstGeom>
            <a:noFill/>
            <a:ln w="9525">
              <a:noFill/>
              <a:miter lim="800000"/>
              <a:headEnd/>
              <a:tailEnd/>
            </a:ln>
          </p:spPr>
          <p:txBody>
            <a:bodyPr wrap="square">
              <a:spAutoFit/>
            </a:bodyPr>
            <a:lstStyle/>
            <a:p>
              <a:r>
                <a:rPr lang="en-US" sz="2000" dirty="0" smtClean="0">
                  <a:latin typeface="Calibri" pitchFamily="34" charset="0"/>
                </a:rPr>
                <a:t>So, let’s </a:t>
              </a:r>
              <a:r>
                <a:rPr lang="en-US" sz="2000" dirty="0">
                  <a:latin typeface="Calibri" pitchFamily="34" charset="0"/>
                </a:rPr>
                <a:t>explore </a:t>
              </a:r>
              <a:r>
                <a:rPr lang="en-US" sz="2000" smtClean="0">
                  <a:latin typeface="Calibri" pitchFamily="34" charset="0"/>
                </a:rPr>
                <a:t>some loop </a:t>
              </a:r>
              <a:r>
                <a:rPr lang="en-US" sz="2000" dirty="0" smtClean="0">
                  <a:latin typeface="Calibri" pitchFamily="34" charset="0"/>
                </a:rPr>
                <a:t>statements…</a:t>
              </a:r>
              <a:endParaRPr lang="en-US" dirty="0">
                <a:latin typeface="Calibri" pitchFamily="34" charset="0"/>
              </a:endParaRPr>
            </a:p>
          </p:txBody>
        </p:sp>
      </p:grpSp>
      <p:pic>
        <p:nvPicPr>
          <p:cNvPr id="9" name="Picture 8" descr="edu_colo3_7393_rgb.jpg"/>
          <p:cNvPicPr>
            <a:picLocks noChangeAspect="1"/>
          </p:cNvPicPr>
          <p:nvPr/>
        </p:nvPicPr>
        <p:blipFill>
          <a:blip r:embed="rId3" cstate="print"/>
          <a:stretch>
            <a:fillRect/>
          </a:stretch>
        </p:blipFill>
        <p:spPr>
          <a:xfrm>
            <a:off x="5486400" y="762000"/>
            <a:ext cx="2743200" cy="35742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6" name="Group 10"/>
          <p:cNvGrpSpPr>
            <a:grpSpLocks/>
          </p:cNvGrpSpPr>
          <p:nvPr/>
        </p:nvGrpSpPr>
        <p:grpSpPr bwMode="auto">
          <a:xfrm>
            <a:off x="228600" y="838200"/>
            <a:ext cx="4114800" cy="1371600"/>
            <a:chOff x="741947" y="3276600"/>
            <a:chExt cx="8305800" cy="685800"/>
          </a:xfrm>
        </p:grpSpPr>
        <p:sp>
          <p:nvSpPr>
            <p:cNvPr id="17" name="Rounded Rectangle 16"/>
            <p:cNvSpPr/>
            <p:nvPr/>
          </p:nvSpPr>
          <p:spPr>
            <a:xfrm>
              <a:off x="741947" y="3276600"/>
              <a:ext cx="8305800" cy="685800"/>
            </a:xfrm>
            <a:prstGeom prst="roundRect">
              <a:avLst>
                <a:gd name="adj" fmla="val 25719"/>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8" name="TextBox 4"/>
            <p:cNvSpPr txBox="1">
              <a:spLocks noChangeArrowheads="1"/>
            </p:cNvSpPr>
            <p:nvPr/>
          </p:nvSpPr>
          <p:spPr bwMode="auto">
            <a:xfrm>
              <a:off x="887640" y="3319463"/>
              <a:ext cx="8087227" cy="507832"/>
            </a:xfrm>
            <a:prstGeom prst="rect">
              <a:avLst/>
            </a:prstGeom>
            <a:noFill/>
            <a:ln w="9525">
              <a:noFill/>
              <a:miter lim="800000"/>
              <a:headEnd/>
              <a:tailEnd/>
            </a:ln>
          </p:spPr>
          <p:txBody>
            <a:bodyPr wrap="square">
              <a:spAutoFit/>
            </a:bodyPr>
            <a:lstStyle/>
            <a:p>
              <a:r>
                <a:rPr lang="en-US" sz="2000" smtClean="0">
                  <a:latin typeface="+mn-lt"/>
                </a:rPr>
                <a:t>You can use a loop to instruct </a:t>
              </a:r>
              <a:r>
                <a:rPr lang="en-US" sz="2000" dirty="0" smtClean="0">
                  <a:latin typeface="+mn-lt"/>
                </a:rPr>
                <a:t>the computer </a:t>
              </a:r>
              <a:r>
                <a:rPr lang="en-US" sz="2000" smtClean="0">
                  <a:latin typeface="+mn-lt"/>
                </a:rPr>
                <a:t>to run one or more statements more than once.</a:t>
              </a:r>
              <a:endParaRPr lang="en-US" sz="2000" dirty="0" smtClean="0">
                <a:latin typeface="+mn-lt"/>
              </a:endParaRPr>
            </a:p>
          </p:txBody>
        </p:sp>
      </p:grpSp>
      <p:grpSp>
        <p:nvGrpSpPr>
          <p:cNvPr id="19" name="Group 7"/>
          <p:cNvGrpSpPr>
            <a:grpSpLocks/>
          </p:cNvGrpSpPr>
          <p:nvPr/>
        </p:nvGrpSpPr>
        <p:grpSpPr bwMode="auto">
          <a:xfrm>
            <a:off x="914400" y="2057401"/>
            <a:ext cx="3962400" cy="1399639"/>
            <a:chOff x="-2164597" y="2326105"/>
            <a:chExt cx="8305800" cy="1170495"/>
          </a:xfrm>
        </p:grpSpPr>
        <p:sp>
          <p:nvSpPr>
            <p:cNvPr id="26" name="Rounded Rectangle 25"/>
            <p:cNvSpPr/>
            <p:nvPr/>
          </p:nvSpPr>
          <p:spPr>
            <a:xfrm>
              <a:off x="-2164597" y="2326105"/>
              <a:ext cx="8305800" cy="1170495"/>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7" name="TextBox 12"/>
            <p:cNvSpPr txBox="1">
              <a:spLocks noChangeArrowheads="1"/>
            </p:cNvSpPr>
            <p:nvPr/>
          </p:nvSpPr>
          <p:spPr bwMode="auto">
            <a:xfrm>
              <a:off x="-2004870" y="2389830"/>
              <a:ext cx="8007123" cy="1106770"/>
            </a:xfrm>
            <a:prstGeom prst="rect">
              <a:avLst/>
            </a:prstGeom>
            <a:noFill/>
            <a:ln w="9525">
              <a:noFill/>
              <a:miter lim="800000"/>
              <a:headEnd/>
              <a:tailEnd/>
            </a:ln>
          </p:spPr>
          <p:txBody>
            <a:bodyPr wrap="square">
              <a:spAutoFit/>
            </a:bodyPr>
            <a:lstStyle/>
            <a:p>
              <a:r>
                <a:rPr lang="en-US" sz="2000" smtClean="0">
                  <a:latin typeface="+mn-lt"/>
                </a:rPr>
                <a:t>You can use a </a:t>
              </a:r>
              <a:r>
                <a:rPr lang="en-US" sz="2000" b="1" smtClean="0">
                  <a:latin typeface="+mn-lt"/>
                </a:rPr>
                <a:t>For</a:t>
              </a:r>
              <a:r>
                <a:rPr lang="en-US" sz="2000" smtClean="0">
                  <a:latin typeface="+mn-lt"/>
                </a:rPr>
                <a:t> loop if </a:t>
              </a:r>
              <a:r>
                <a:rPr lang="en-US" sz="2000" dirty="0" smtClean="0">
                  <a:latin typeface="+mn-lt"/>
                </a:rPr>
                <a:t>you </a:t>
              </a:r>
              <a:r>
                <a:rPr lang="en-US" sz="2000" smtClean="0">
                  <a:latin typeface="+mn-lt"/>
                </a:rPr>
                <a:t>know how many times you want the computer to repeat the instructions.</a:t>
              </a:r>
              <a:endParaRPr lang="en-US" sz="2000" dirty="0">
                <a:latin typeface="+mn-lt"/>
              </a:endParaRPr>
            </a:p>
          </p:txBody>
        </p:sp>
      </p:grpSp>
      <p:grpSp>
        <p:nvGrpSpPr>
          <p:cNvPr id="28" name="Group 7"/>
          <p:cNvGrpSpPr>
            <a:grpSpLocks/>
          </p:cNvGrpSpPr>
          <p:nvPr/>
        </p:nvGrpSpPr>
        <p:grpSpPr bwMode="auto">
          <a:xfrm>
            <a:off x="954992" y="3813948"/>
            <a:ext cx="3962400" cy="1547728"/>
            <a:chOff x="-2164597" y="2326105"/>
            <a:chExt cx="8305800" cy="990600"/>
          </a:xfrm>
        </p:grpSpPr>
        <p:sp>
          <p:nvSpPr>
            <p:cNvPr id="29" name="Rounded Rectangle 28"/>
            <p:cNvSpPr/>
            <p:nvPr/>
          </p:nvSpPr>
          <p:spPr>
            <a:xfrm>
              <a:off x="-2164597" y="2326105"/>
              <a:ext cx="8305800" cy="990600"/>
            </a:xfrm>
            <a:prstGeom prst="roundRect">
              <a:avLst>
                <a:gd name="adj" fmla="val 1725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0" name="TextBox 12"/>
            <p:cNvSpPr txBox="1">
              <a:spLocks noChangeArrowheads="1"/>
            </p:cNvSpPr>
            <p:nvPr/>
          </p:nvSpPr>
          <p:spPr bwMode="auto">
            <a:xfrm>
              <a:off x="-2004870" y="2389830"/>
              <a:ext cx="8007123" cy="847047"/>
            </a:xfrm>
            <a:prstGeom prst="rect">
              <a:avLst/>
            </a:prstGeom>
            <a:noFill/>
            <a:ln w="9525">
              <a:noFill/>
              <a:miter lim="800000"/>
              <a:headEnd/>
              <a:tailEnd/>
            </a:ln>
          </p:spPr>
          <p:txBody>
            <a:bodyPr wrap="square">
              <a:spAutoFit/>
            </a:bodyPr>
            <a:lstStyle/>
            <a:p>
              <a:r>
                <a:rPr lang="en-US" sz="2000" smtClean="0">
                  <a:latin typeface="+mn-lt"/>
                </a:rPr>
                <a:t>You </a:t>
              </a:r>
              <a:r>
                <a:rPr lang="en-US" sz="2000">
                  <a:latin typeface="+mn-lt"/>
                </a:rPr>
                <a:t>can use a</a:t>
              </a:r>
              <a:r>
                <a:rPr lang="en-US" sz="2000" smtClean="0">
                  <a:latin typeface="+mn-lt"/>
                </a:rPr>
                <a:t> </a:t>
              </a:r>
              <a:r>
                <a:rPr lang="en-US" sz="2000" b="1">
                  <a:latin typeface="+mn-lt"/>
                </a:rPr>
                <a:t>While</a:t>
              </a:r>
              <a:r>
                <a:rPr lang="en-US" sz="2000">
                  <a:latin typeface="+mn-lt"/>
                </a:rPr>
                <a:t> </a:t>
              </a:r>
              <a:r>
                <a:rPr lang="en-US" sz="2000" smtClean="0">
                  <a:latin typeface="+mn-lt"/>
                </a:rPr>
                <a:t>loop if </a:t>
              </a:r>
              <a:r>
                <a:rPr lang="en-US" sz="2000" dirty="0" smtClean="0">
                  <a:latin typeface="+mn-lt"/>
                </a:rPr>
                <a:t>you want the program </a:t>
              </a:r>
              <a:r>
                <a:rPr lang="en-US" sz="2000" smtClean="0">
                  <a:latin typeface="+mn-lt"/>
                </a:rPr>
                <a:t>to repeat the instructions </a:t>
              </a:r>
              <a:r>
                <a:rPr lang="en-US" sz="2000" dirty="0" smtClean="0">
                  <a:latin typeface="+mn-lt"/>
                </a:rPr>
                <a:t>until </a:t>
              </a:r>
              <a:r>
                <a:rPr lang="en-US" sz="2000" smtClean="0">
                  <a:latin typeface="+mn-lt"/>
                </a:rPr>
                <a:t>a specific condition is true.</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checkerboard(across)">
                                      <p:cBhvr>
                                        <p:cTn id="20" dur="500"/>
                                        <p:tgtEl>
                                          <p:spTgt spid="16"/>
                                        </p:tgtEl>
                                      </p:cBhvr>
                                    </p:animEffect>
                                  </p:childTnLst>
                                </p:cTn>
                              </p:par>
                            </p:childTnLst>
                          </p:cTn>
                        </p:par>
                      </p:childTnLst>
                    </p:cTn>
                  </p:par>
                  <p:par>
                    <p:cTn id="21" fill="hold">
                      <p:stCondLst>
                        <p:cond delay="indefinite"/>
                      </p:stCondLst>
                      <p:childTnLst>
                        <p:par>
                          <p:cTn id="22" fill="hold">
                            <p:stCondLst>
                              <p:cond delay="0"/>
                            </p:stCondLst>
                            <p:childTnLst>
                              <p:par>
                                <p:cTn id="23" presetID="25"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26"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27"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28" dur="1000" fill="hold"/>
                                        <p:tgtEl>
                                          <p:spTgt spid="19"/>
                                        </p:tgtEl>
                                        <p:attrNameLst>
                                          <p:attrName>ppt_h</p:attrName>
                                        </p:attrNameLst>
                                      </p:cBhvr>
                                      <p:tavLst>
                                        <p:tav tm="0">
                                          <p:val>
                                            <p:strVal val="#ppt_h"/>
                                          </p:val>
                                        </p:tav>
                                        <p:tav tm="100000">
                                          <p:val>
                                            <p:strVal val="#ppt_h"/>
                                          </p:val>
                                        </p:tav>
                                      </p:tavLst>
                                    </p:anim>
                                    <p:anim calcmode="lin" valueType="num">
                                      <p:cBhvr>
                                        <p:cTn id="29"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30"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31"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32" dur="1000" decel="50000">
                                          <p:stCondLst>
                                            <p:cond delay="0"/>
                                          </p:stCondLst>
                                        </p:cTn>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25"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p:cTn id="37" dur="500" decel="50000" fill="hold">
                                          <p:stCondLst>
                                            <p:cond delay="0"/>
                                          </p:stCondLst>
                                        </p:cTn>
                                        <p:tgtEl>
                                          <p:spTgt spid="28"/>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28"/>
                                        </p:tgtEl>
                                        <p:attrNameLst>
                                          <p:attrName>ppt_w</p:attrName>
                                        </p:attrNameLst>
                                      </p:cBhvr>
                                      <p:tavLst>
                                        <p:tav tm="0">
                                          <p:val>
                                            <p:strVal val="#ppt_w*.05"/>
                                          </p:val>
                                        </p:tav>
                                        <p:tav tm="100000">
                                          <p:val>
                                            <p:strVal val="#ppt_w"/>
                                          </p:val>
                                        </p:tav>
                                      </p:tavLst>
                                    </p:anim>
                                    <p:anim calcmode="lin" valueType="num">
                                      <p:cBhvr>
                                        <p:cTn id="40" dur="1000" fill="hold"/>
                                        <p:tgtEl>
                                          <p:spTgt spid="28"/>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28"/>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28"/>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28"/>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Loops in Small Basic Programs</a:t>
            </a:r>
            <a:endParaRPr lang="en-US" sz="2400" b="1" dirty="0">
              <a:latin typeface="+mj-lt"/>
            </a:endParaRPr>
          </a:p>
        </p:txBody>
      </p:sp>
      <p:pic>
        <p:nvPicPr>
          <p:cNvPr id="1026" name="Picture 2"/>
          <p:cNvPicPr>
            <a:picLocks noChangeAspect="1" noChangeArrowheads="1"/>
          </p:cNvPicPr>
          <p:nvPr/>
        </p:nvPicPr>
        <p:blipFill>
          <a:blip r:embed="rId3" cstate="print"/>
          <a:srcRect/>
          <a:stretch>
            <a:fillRect/>
          </a:stretch>
        </p:blipFill>
        <p:spPr bwMode="auto">
          <a:xfrm>
            <a:off x="5554390" y="2831852"/>
            <a:ext cx="3284810" cy="2502148"/>
          </a:xfrm>
          <a:prstGeom prst="rect">
            <a:avLst/>
          </a:prstGeom>
          <a:ln>
            <a:noFill/>
          </a:ln>
          <a:effectLst>
            <a:outerShdw blurRad="190500" algn="tl" rotWithShape="0">
              <a:srgbClr val="000000">
                <a:alpha val="70000"/>
              </a:srgbClr>
            </a:outerShdw>
          </a:effectLst>
        </p:spPr>
      </p:pic>
      <p:grpSp>
        <p:nvGrpSpPr>
          <p:cNvPr id="16" name="Group 15"/>
          <p:cNvGrpSpPr/>
          <p:nvPr/>
        </p:nvGrpSpPr>
        <p:grpSpPr>
          <a:xfrm>
            <a:off x="700654" y="2705696"/>
            <a:ext cx="3810000" cy="1828800"/>
            <a:chOff x="4953000" y="762000"/>
            <a:chExt cx="3810000" cy="1828800"/>
          </a:xfrm>
        </p:grpSpPr>
        <p:sp>
          <p:nvSpPr>
            <p:cNvPr id="17" name="Rounded Rectangle 16"/>
            <p:cNvSpPr/>
            <p:nvPr/>
          </p:nvSpPr>
          <p:spPr bwMode="auto">
            <a:xfrm>
              <a:off x="4953000" y="762000"/>
              <a:ext cx="3810000" cy="1828800"/>
            </a:xfrm>
            <a:prstGeom prst="roundRect">
              <a:avLst>
                <a:gd name="adj" fmla="val 19655"/>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4" name="Picture 13" descr="8.JPG"/>
            <p:cNvPicPr>
              <a:picLocks noChangeAspect="1"/>
            </p:cNvPicPr>
            <p:nvPr/>
          </p:nvPicPr>
          <p:blipFill>
            <a:blip r:embed="rId4" cstate="print"/>
            <a:stretch>
              <a:fillRect/>
            </a:stretch>
          </p:blipFill>
          <p:spPr>
            <a:xfrm>
              <a:off x="4953000" y="901701"/>
              <a:ext cx="3799217" cy="1549400"/>
            </a:xfrm>
            <a:prstGeom prst="rect">
              <a:avLst/>
            </a:prstGeom>
            <a:ln>
              <a:noFill/>
            </a:ln>
            <a:effectLst>
              <a:softEdge rad="112500"/>
            </a:effectLst>
          </p:spPr>
        </p:pic>
      </p:grpSp>
      <p:grpSp>
        <p:nvGrpSpPr>
          <p:cNvPr id="18" name="Group 11"/>
          <p:cNvGrpSpPr/>
          <p:nvPr/>
        </p:nvGrpSpPr>
        <p:grpSpPr>
          <a:xfrm>
            <a:off x="685800" y="4553488"/>
            <a:ext cx="4343400" cy="838200"/>
            <a:chOff x="228600" y="4267200"/>
            <a:chExt cx="4343400" cy="838200"/>
          </a:xfrm>
        </p:grpSpPr>
        <p:sp>
          <p:nvSpPr>
            <p:cNvPr id="19" name="Rounded Rectangle 18"/>
            <p:cNvSpPr/>
            <p:nvPr/>
          </p:nvSpPr>
          <p:spPr bwMode="auto">
            <a:xfrm>
              <a:off x="228600" y="4267200"/>
              <a:ext cx="4343400" cy="838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5" name="TextBox 12"/>
            <p:cNvSpPr txBox="1">
              <a:spLocks noChangeArrowheads="1"/>
            </p:cNvSpPr>
            <p:nvPr/>
          </p:nvSpPr>
          <p:spPr bwMode="auto">
            <a:xfrm>
              <a:off x="228600" y="4546601"/>
              <a:ext cx="4343400" cy="400110"/>
            </a:xfrm>
            <a:prstGeom prst="rect">
              <a:avLst/>
            </a:prstGeom>
            <a:noFill/>
            <a:ln w="9525">
              <a:noFill/>
              <a:miter lim="800000"/>
              <a:headEnd/>
              <a:tailEnd/>
            </a:ln>
          </p:spPr>
          <p:txBody>
            <a:bodyPr>
              <a:spAutoFit/>
            </a:bodyPr>
            <a:lstStyle/>
            <a:p>
              <a:r>
                <a:rPr lang="en-US" b="1" dirty="0">
                  <a:latin typeface="Calibri" pitchFamily="34" charset="0"/>
                </a:rPr>
                <a:t> </a:t>
              </a:r>
              <a:r>
                <a:rPr lang="en-US" sz="2000" b="1" dirty="0" smtClean="0">
                  <a:latin typeface="Calibri" pitchFamily="34" charset="0"/>
                </a:rPr>
                <a:t>Click </a:t>
              </a:r>
              <a:r>
                <a:rPr lang="en-US" sz="2000" b="1" dirty="0">
                  <a:latin typeface="Calibri" pitchFamily="34" charset="0"/>
                </a:rPr>
                <a:t>the               button on </a:t>
              </a:r>
              <a:r>
                <a:rPr lang="en-US" sz="2000" b="1">
                  <a:latin typeface="Calibri" pitchFamily="34" charset="0"/>
                </a:rPr>
                <a:t>the </a:t>
              </a:r>
              <a:r>
                <a:rPr lang="en-US" sz="2000" b="1" dirty="0">
                  <a:latin typeface="Calibri" pitchFamily="34" charset="0"/>
                </a:rPr>
                <a:t>T</a:t>
              </a:r>
              <a:r>
                <a:rPr lang="en-US" sz="2000" b="1" smtClean="0">
                  <a:latin typeface="Calibri" pitchFamily="34" charset="0"/>
                </a:rPr>
                <a:t>oolbar</a:t>
              </a:r>
              <a:r>
                <a:rPr lang="en-US" sz="2000" b="1" dirty="0" smtClean="0">
                  <a:latin typeface="Calibri" pitchFamily="34" charset="0"/>
                </a:rPr>
                <a:t>.</a:t>
              </a:r>
              <a:endParaRPr lang="en-US" b="1" dirty="0">
                <a:latin typeface="Calibri" pitchFamily="34" charset="0"/>
              </a:endParaRPr>
            </a:p>
          </p:txBody>
        </p:sp>
        <p:pic>
          <p:nvPicPr>
            <p:cNvPr id="26" name="Picture 13" descr="Run button.JPG"/>
            <p:cNvPicPr>
              <a:picLocks noChangeAspect="1" noChangeArrowheads="1"/>
            </p:cNvPicPr>
            <p:nvPr/>
          </p:nvPicPr>
          <p:blipFill>
            <a:blip r:embed="rId5" cstate="print"/>
            <a:srcRect/>
            <a:stretch>
              <a:fillRect/>
            </a:stretch>
          </p:blipFill>
          <p:spPr bwMode="auto">
            <a:xfrm>
              <a:off x="1343024" y="4337050"/>
              <a:ext cx="714376" cy="698500"/>
            </a:xfrm>
            <a:prstGeom prst="rect">
              <a:avLst/>
            </a:prstGeom>
            <a:noFill/>
            <a:ln w="3175">
              <a:solidFill>
                <a:schemeClr val="tx1"/>
              </a:solidFill>
              <a:miter lim="800000"/>
              <a:headEnd/>
              <a:tailEnd/>
            </a:ln>
          </p:spPr>
        </p:pic>
      </p:grpSp>
      <p:grpSp>
        <p:nvGrpSpPr>
          <p:cNvPr id="27" name="Group 15"/>
          <p:cNvGrpSpPr>
            <a:grpSpLocks/>
          </p:cNvGrpSpPr>
          <p:nvPr/>
        </p:nvGrpSpPr>
        <p:grpSpPr bwMode="auto">
          <a:xfrm>
            <a:off x="609600" y="5437348"/>
            <a:ext cx="8382000" cy="830011"/>
            <a:chOff x="228600" y="838200"/>
            <a:chExt cx="8686800" cy="1163784"/>
          </a:xfrm>
        </p:grpSpPr>
        <p:sp>
          <p:nvSpPr>
            <p:cNvPr id="28" name="Rounded Rectangle 27"/>
            <p:cNvSpPr/>
            <p:nvPr/>
          </p:nvSpPr>
          <p:spPr>
            <a:xfrm>
              <a:off x="228600" y="838200"/>
              <a:ext cx="8686800" cy="1137202"/>
            </a:xfrm>
            <a:prstGeom prst="roundRect">
              <a:avLst>
                <a:gd name="adj" fmla="val 41954"/>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9" name="TextBox 4"/>
            <p:cNvSpPr txBox="1">
              <a:spLocks noChangeArrowheads="1"/>
            </p:cNvSpPr>
            <p:nvPr/>
          </p:nvSpPr>
          <p:spPr bwMode="auto">
            <a:xfrm>
              <a:off x="381000" y="851670"/>
              <a:ext cx="8365725" cy="1150314"/>
            </a:xfrm>
            <a:prstGeom prst="rect">
              <a:avLst/>
            </a:prstGeom>
            <a:noFill/>
            <a:ln w="9525">
              <a:noFill/>
              <a:miter lim="800000"/>
              <a:headEnd/>
              <a:tailEnd/>
            </a:ln>
          </p:spPr>
          <p:txBody>
            <a:bodyPr wrap="square">
              <a:spAutoFit/>
            </a:bodyPr>
            <a:lstStyle/>
            <a:p>
              <a:r>
                <a:rPr lang="en-US" sz="2000" smtClean="0">
                  <a:latin typeface="+mn-lt"/>
                </a:rPr>
                <a:t>In this example, the variable contains a value that increases by 1 every time that the loop runs.</a:t>
              </a:r>
              <a:endParaRPr lang="en-US" sz="2000" dirty="0">
                <a:latin typeface="+mn-lt"/>
              </a:endParaRPr>
            </a:p>
          </p:txBody>
        </p:sp>
      </p:grpSp>
      <p:grpSp>
        <p:nvGrpSpPr>
          <p:cNvPr id="20" name="Group 15"/>
          <p:cNvGrpSpPr>
            <a:grpSpLocks/>
          </p:cNvGrpSpPr>
          <p:nvPr/>
        </p:nvGrpSpPr>
        <p:grpSpPr bwMode="auto">
          <a:xfrm>
            <a:off x="228600" y="762000"/>
            <a:ext cx="7391400" cy="787994"/>
            <a:chOff x="228600" y="838200"/>
            <a:chExt cx="8686800" cy="1280491"/>
          </a:xfrm>
        </p:grpSpPr>
        <p:sp>
          <p:nvSpPr>
            <p:cNvPr id="21" name="Rounded Rectangle 20"/>
            <p:cNvSpPr/>
            <p:nvPr/>
          </p:nvSpPr>
          <p:spPr>
            <a:xfrm>
              <a:off x="228600" y="838200"/>
              <a:ext cx="8686800" cy="990600"/>
            </a:xfrm>
            <a:prstGeom prst="roundRect">
              <a:avLst>
                <a:gd name="adj" fmla="val 41954"/>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3" name="TextBox 4"/>
            <p:cNvSpPr txBox="1">
              <a:spLocks noChangeArrowheads="1"/>
            </p:cNvSpPr>
            <p:nvPr/>
          </p:nvSpPr>
          <p:spPr bwMode="auto">
            <a:xfrm>
              <a:off x="381000" y="968376"/>
              <a:ext cx="8365725" cy="1150315"/>
            </a:xfrm>
            <a:prstGeom prst="rect">
              <a:avLst/>
            </a:prstGeom>
            <a:noFill/>
            <a:ln w="9525">
              <a:noFill/>
              <a:miter lim="800000"/>
              <a:headEnd/>
              <a:tailEnd/>
            </a:ln>
          </p:spPr>
          <p:txBody>
            <a:bodyPr wrap="square">
              <a:spAutoFit/>
            </a:bodyPr>
            <a:lstStyle/>
            <a:p>
              <a:r>
                <a:rPr lang="en-US" sz="2000" dirty="0" smtClean="0">
                  <a:latin typeface="+mn-lt"/>
                </a:rPr>
                <a:t>Let’s start by writing a </a:t>
              </a:r>
              <a:r>
                <a:rPr lang="en-US" sz="2000" smtClean="0">
                  <a:latin typeface="+mn-lt"/>
                </a:rPr>
                <a:t>program that contains a </a:t>
              </a:r>
              <a:r>
                <a:rPr lang="en-US" sz="2000" b="1" smtClean="0">
                  <a:latin typeface="+mn-lt"/>
                </a:rPr>
                <a:t>For</a:t>
              </a:r>
              <a:r>
                <a:rPr lang="en-US" sz="2000" b="1" dirty="0" smtClean="0">
                  <a:latin typeface="+mn-lt"/>
                </a:rPr>
                <a:t>..</a:t>
              </a:r>
              <a:r>
                <a:rPr lang="en-US" sz="2000" b="1" dirty="0" err="1" smtClean="0">
                  <a:latin typeface="+mn-lt"/>
                </a:rPr>
                <a:t>EndFor</a:t>
              </a:r>
              <a:r>
                <a:rPr lang="en-US" sz="2000" dirty="0" smtClean="0">
                  <a:latin typeface="+mn-lt"/>
                </a:rPr>
                <a:t> loop. </a:t>
              </a:r>
            </a:p>
          </p:txBody>
        </p:sp>
      </p:grpSp>
      <p:grpSp>
        <p:nvGrpSpPr>
          <p:cNvPr id="32" name="Group 7"/>
          <p:cNvGrpSpPr>
            <a:grpSpLocks/>
          </p:cNvGrpSpPr>
          <p:nvPr/>
        </p:nvGrpSpPr>
        <p:grpSpPr bwMode="auto">
          <a:xfrm>
            <a:off x="228600" y="1447800"/>
            <a:ext cx="8610600" cy="1091864"/>
            <a:chOff x="-2324324" y="2513622"/>
            <a:chExt cx="8305800" cy="1290385"/>
          </a:xfrm>
        </p:grpSpPr>
        <p:sp>
          <p:nvSpPr>
            <p:cNvPr id="33" name="Rounded Rectangle 32"/>
            <p:cNvSpPr/>
            <p:nvPr/>
          </p:nvSpPr>
          <p:spPr>
            <a:xfrm>
              <a:off x="-2324324" y="2513622"/>
              <a:ext cx="8305800" cy="1290385"/>
            </a:xfrm>
            <a:prstGeom prst="roundRect">
              <a:avLst>
                <a:gd name="adj" fmla="val 23633"/>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34" name="TextBox 12"/>
            <p:cNvSpPr txBox="1">
              <a:spLocks noChangeArrowheads="1"/>
            </p:cNvSpPr>
            <p:nvPr/>
          </p:nvSpPr>
          <p:spPr bwMode="auto">
            <a:xfrm>
              <a:off x="-2167218" y="2603678"/>
              <a:ext cx="8007125" cy="1200329"/>
            </a:xfrm>
            <a:prstGeom prst="rect">
              <a:avLst/>
            </a:prstGeom>
            <a:noFill/>
            <a:ln w="9525">
              <a:noFill/>
              <a:miter lim="800000"/>
              <a:headEnd/>
              <a:tailEnd/>
            </a:ln>
          </p:spPr>
          <p:txBody>
            <a:bodyPr wrap="square">
              <a:spAutoFit/>
            </a:bodyPr>
            <a:lstStyle/>
            <a:p>
              <a:r>
                <a:rPr lang="en-US" sz="2000" dirty="0" smtClean="0">
                  <a:latin typeface="+mn-lt"/>
                </a:rPr>
                <a:t>In general, you use a </a:t>
              </a:r>
              <a:r>
                <a:rPr lang="en-US" sz="2000" b="1" dirty="0" smtClean="0">
                  <a:latin typeface="+mn-lt"/>
                </a:rPr>
                <a:t>For..</a:t>
              </a:r>
              <a:r>
                <a:rPr lang="en-US" sz="2000" b="1" dirty="0" err="1" smtClean="0">
                  <a:latin typeface="+mn-lt"/>
                </a:rPr>
                <a:t>EndFor</a:t>
              </a:r>
              <a:r>
                <a:rPr lang="en-US" sz="2000" dirty="0" smtClean="0">
                  <a:latin typeface="+mn-lt"/>
                </a:rPr>
                <a:t> loop </a:t>
              </a:r>
              <a:r>
                <a:rPr lang="en-US" sz="2000" smtClean="0">
                  <a:latin typeface="+mn-lt"/>
                </a:rPr>
                <a:t>to run </a:t>
              </a:r>
              <a:r>
                <a:rPr lang="en-US" sz="2000" dirty="0" smtClean="0">
                  <a:latin typeface="+mn-lt"/>
                </a:rPr>
                <a:t>code </a:t>
              </a:r>
              <a:r>
                <a:rPr lang="en-US" sz="2000" smtClean="0">
                  <a:latin typeface="+mn-lt"/>
                </a:rPr>
                <a:t>a specific </a:t>
              </a:r>
              <a:r>
                <a:rPr lang="en-US" sz="2000" dirty="0" smtClean="0">
                  <a:latin typeface="+mn-lt"/>
                </a:rPr>
                <a:t>number of times</a:t>
              </a:r>
              <a:r>
                <a:rPr lang="en-US" sz="2000" smtClean="0">
                  <a:latin typeface="+mn-lt"/>
                </a:rPr>
                <a:t>. To manage this type of loop, you create a variable that tracks how many times the loop has run.</a:t>
              </a:r>
              <a:endParaRPr lang="en-US" sz="20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checkerboard(across)">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edge">
                                      <p:cBhvr>
                                        <p:cTn id="20" dur="20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dissolve">
                                      <p:cBhvr>
                                        <p:cTn id="25" dur="500"/>
                                        <p:tgtEl>
                                          <p:spTgt spid="1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1000"/>
                                        <p:tgtEl>
                                          <p:spTgt spid="18"/>
                                        </p:tgtEl>
                                      </p:cBhvr>
                                    </p:animEffect>
                                    <p:anim calcmode="lin" valueType="num">
                                      <p:cBhvr>
                                        <p:cTn id="31" dur="1000" fill="hold"/>
                                        <p:tgtEl>
                                          <p:spTgt spid="18"/>
                                        </p:tgtEl>
                                        <p:attrNameLst>
                                          <p:attrName>ppt_x</p:attrName>
                                        </p:attrNameLst>
                                      </p:cBhvr>
                                      <p:tavLst>
                                        <p:tav tm="0">
                                          <p:val>
                                            <p:strVal val="#ppt_x"/>
                                          </p:val>
                                        </p:tav>
                                        <p:tav tm="100000">
                                          <p:val>
                                            <p:strVal val="#ppt_x"/>
                                          </p:val>
                                        </p:tav>
                                      </p:tavLst>
                                    </p:anim>
                                    <p:anim calcmode="lin" valueType="num">
                                      <p:cBhvr>
                                        <p:cTn id="3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1026"/>
                                        </p:tgtEl>
                                        <p:attrNameLst>
                                          <p:attrName>style.visibility</p:attrName>
                                        </p:attrNameLst>
                                      </p:cBhvr>
                                      <p:to>
                                        <p:strVal val="visible"/>
                                      </p:to>
                                    </p:set>
                                    <p:animEffect transition="in" filter="barn(inHorizontal)">
                                      <p:cBhvr>
                                        <p:cTn id="37" dur="500"/>
                                        <p:tgtEl>
                                          <p:spTgt spid="1026"/>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nodeType="clickEffect">
                                  <p:stCondLst>
                                    <p:cond delay="0"/>
                                  </p:stCondLst>
                                  <p:childTnLst>
                                    <p:set>
                                      <p:cBhvr>
                                        <p:cTn id="41" dur="1" fill="hold">
                                          <p:stCondLst>
                                            <p:cond delay="0"/>
                                          </p:stCondLst>
                                        </p:cTn>
                                        <p:tgtEl>
                                          <p:spTgt spid="27"/>
                                        </p:tgtEl>
                                        <p:attrNameLst>
                                          <p:attrName>style.visibility</p:attrName>
                                        </p:attrNameLst>
                                      </p:cBhvr>
                                      <p:to>
                                        <p:strVal val="visible"/>
                                      </p:to>
                                    </p:set>
                                    <p:anim calcmode="lin" valueType="num">
                                      <p:cBhvr>
                                        <p:cTn id="42" dur="1000" fill="hold"/>
                                        <p:tgtEl>
                                          <p:spTgt spid="27"/>
                                        </p:tgtEl>
                                        <p:attrNameLst>
                                          <p:attrName>ppt_w</p:attrName>
                                        </p:attrNameLst>
                                      </p:cBhvr>
                                      <p:tavLst>
                                        <p:tav tm="0">
                                          <p:val>
                                            <p:strVal val="#ppt_w+.3"/>
                                          </p:val>
                                        </p:tav>
                                        <p:tav tm="100000">
                                          <p:val>
                                            <p:strVal val="#ppt_w"/>
                                          </p:val>
                                        </p:tav>
                                      </p:tavLst>
                                    </p:anim>
                                    <p:anim calcmode="lin" valueType="num">
                                      <p:cBhvr>
                                        <p:cTn id="43" dur="1000" fill="hold"/>
                                        <p:tgtEl>
                                          <p:spTgt spid="27"/>
                                        </p:tgtEl>
                                        <p:attrNameLst>
                                          <p:attrName>ppt_h</p:attrName>
                                        </p:attrNameLst>
                                      </p:cBhvr>
                                      <p:tavLst>
                                        <p:tav tm="0">
                                          <p:val>
                                            <p:strVal val="#ppt_h"/>
                                          </p:val>
                                        </p:tav>
                                        <p:tav tm="100000">
                                          <p:val>
                                            <p:strVal val="#ppt_h"/>
                                          </p:val>
                                        </p:tav>
                                      </p:tavLst>
                                    </p:anim>
                                    <p:animEffect transition="in" filter="fade">
                                      <p:cBhvr>
                                        <p:cTn id="4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CD64B80-ED4E-4E17-937C-15CCC0573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388E1BD-6BDB-4C46-B907-6232707B276D}">
  <ds:schemaRefs>
    <ds:schemaRef ds:uri="http://schemas.microsoft.com/sharepoint/v3/contenttype/forms"/>
  </ds:schemaRefs>
</ds:datastoreItem>
</file>

<file path=customXml/itemProps3.xml><?xml version="1.0" encoding="utf-8"?>
<ds:datastoreItem xmlns:ds="http://schemas.openxmlformats.org/officeDocument/2006/customXml" ds:itemID="{B6621E81-CCF7-496A-BC3B-8B9B87FA10D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1742</Words>
  <Application>Microsoft Office PowerPoint</Application>
  <PresentationFormat>On-screen Show (4:3)</PresentationFormat>
  <Paragraphs>233</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Tahoma</vt:lpstr>
      <vt:lpstr>Verdana</vt:lpstr>
      <vt:lpstr>Wingdings</vt:lpstr>
      <vt:lpstr>Office Theme</vt:lpstr>
      <vt:lpstr>PowerPoint Presentation</vt:lpstr>
      <vt:lpstr>PowerPoint Presentation</vt:lpstr>
      <vt:lpstr>  Conditions in Small Basic Programs </vt:lpstr>
      <vt:lpstr>Conditions in Small Basic Programs</vt:lpstr>
      <vt:lpstr>Conditions in Small Basic Programs</vt:lpstr>
      <vt:lpstr>Conditions in Small Basic Programs</vt:lpstr>
      <vt:lpstr>PowerPoint Presentation</vt:lpstr>
      <vt:lpstr>Loops in Small Basic Programs</vt:lpstr>
      <vt:lpstr>Loops in Small Basic Programs</vt:lpstr>
      <vt:lpstr>PowerPoint Presentation</vt:lpstr>
      <vt:lpstr>Loops in Small Basic Programs</vt:lpstr>
      <vt:lpstr>Loops in Small Basic Programs</vt:lpstr>
      <vt:lpstr>Let’s Summarize…</vt:lpstr>
      <vt:lpstr>Challenge 1.4:   Part A:  Grade Calculator</vt:lpstr>
      <vt:lpstr>Challenge 1.4:   Part B:  Multiplier</vt:lpstr>
      <vt:lpstr>Mini Challenge 1.4:   Part C:  Number Guesser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2010-10-01T14:39:10Z</dcterms:created>
  <dcterms:modified xsi:type="dcterms:W3CDTF">2018-05-03T15:00:15Z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