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sldIdLst>
    <p:sldId id="256" r:id="rId5"/>
    <p:sldId id="257" r:id="rId6"/>
    <p:sldId id="262" r:id="rId7"/>
    <p:sldId id="275" r:id="rId8"/>
    <p:sldId id="276" r:id="rId9"/>
    <p:sldId id="265" r:id="rId10"/>
    <p:sldId id="258" r:id="rId11"/>
    <p:sldId id="264" r:id="rId12"/>
    <p:sldId id="267" r:id="rId13"/>
    <p:sldId id="273" r:id="rId14"/>
    <p:sldId id="27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33"/>
    <a:srgbClr val="B4A4C8"/>
    <a:srgbClr val="FFD597"/>
    <a:srgbClr val="FFE2B7"/>
    <a:srgbClr val="FFBD5D"/>
    <a:srgbClr val="E0A928"/>
    <a:srgbClr val="FFF0D9"/>
    <a:srgbClr val="CCB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11" autoAdjust="0"/>
  </p:normalViewPr>
  <p:slideViewPr>
    <p:cSldViewPr>
      <p:cViewPr>
        <p:scale>
          <a:sx n="100" d="100"/>
          <a:sy n="100" d="100"/>
        </p:scale>
        <p:origin x="300" y="-7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E0F6C8B-71CF-48D2-B377-D3EAA4821AA5}" type="datetimeFigureOut">
              <a:rPr lang="en-US"/>
              <a:pPr>
                <a:defRPr/>
              </a:pPr>
              <a:t>10/25/2018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4B204FE-5EB2-4A02-8B16-85316B6DEC1E}" type="slidenum">
              <a:rPr lang="en-US"/>
              <a:pPr>
                <a:defRPr/>
              </a:pPr>
              <a:t>‹#›</a:t>
            </a:fld>
            <a:endParaRPr lang="en-US"/>
          </a:p>
        </p:txBody>
      </p:sp>
    </p:spTree>
    <p:extLst>
      <p:ext uri="{BB962C8B-B14F-4D97-AF65-F5344CB8AC3E}">
        <p14:creationId xmlns:p14="http://schemas.microsoft.com/office/powerpoint/2010/main" val="26517361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a:t>
            </a:fld>
            <a:endParaRPr lang="en-US"/>
          </a:p>
        </p:txBody>
      </p:sp>
    </p:spTree>
    <p:extLst>
      <p:ext uri="{BB962C8B-B14F-4D97-AF65-F5344CB8AC3E}">
        <p14:creationId xmlns:p14="http://schemas.microsoft.com/office/powerpoint/2010/main" val="2993181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10</a:t>
            </a:fld>
            <a:endParaRPr lang="en-US"/>
          </a:p>
        </p:txBody>
      </p:sp>
    </p:spTree>
    <p:extLst>
      <p:ext uri="{BB962C8B-B14F-4D97-AF65-F5344CB8AC3E}">
        <p14:creationId xmlns:p14="http://schemas.microsoft.com/office/powerpoint/2010/main" val="4031165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11</a:t>
            </a:fld>
            <a:endParaRPr lang="en-US"/>
          </a:p>
        </p:txBody>
      </p:sp>
    </p:spTree>
    <p:extLst>
      <p:ext uri="{BB962C8B-B14F-4D97-AF65-F5344CB8AC3E}">
        <p14:creationId xmlns:p14="http://schemas.microsoft.com/office/powerpoint/2010/main" val="173602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1359013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You can control how</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 program runs by using the </a:t>
            </a:r>
            <a:r>
              <a:rPr lang="en-US" sz="1200" b="1" kern="1200" dirty="0" smtClean="0">
                <a:solidFill>
                  <a:schemeClr val="tx1"/>
                </a:solidFill>
                <a:latin typeface="+mn-lt"/>
                <a:ea typeface="+mn-ea"/>
                <a:cs typeface="+mn-cs"/>
              </a:rPr>
              <a:t>Program </a:t>
            </a:r>
            <a:r>
              <a:rPr lang="en-US" sz="1200" kern="1200" dirty="0" smtClean="0">
                <a:solidFill>
                  <a:schemeClr val="tx1"/>
                </a:solidFill>
                <a:latin typeface="+mn-lt"/>
                <a:ea typeface="+mn-ea"/>
                <a:cs typeface="+mn-cs"/>
              </a:rPr>
              <a:t>object in Small Basic.</a:t>
            </a:r>
          </a:p>
          <a:p>
            <a:pPr marL="228600" lvl="0" indent="-228600">
              <a:buFont typeface="+mj-lt"/>
              <a:buAutoNum type="arabicPeriod"/>
            </a:pPr>
            <a:r>
              <a:rPr lang="en-US" sz="1200" kern="1200" dirty="0" smtClean="0">
                <a:solidFill>
                  <a:schemeClr val="tx1"/>
                </a:solidFill>
                <a:latin typeface="+mn-lt"/>
                <a:ea typeface="+mn-ea"/>
                <a:cs typeface="+mn-cs"/>
              </a:rPr>
              <a:t>First, you use the </a:t>
            </a:r>
            <a:r>
              <a:rPr lang="en-US" sz="1200" b="1" kern="1200" dirty="0" smtClean="0">
                <a:solidFill>
                  <a:schemeClr val="tx1"/>
                </a:solidFill>
                <a:latin typeface="+mn-lt"/>
                <a:ea typeface="+mn-ea"/>
                <a:cs typeface="+mn-cs"/>
              </a:rPr>
              <a:t>Directory</a:t>
            </a:r>
            <a:r>
              <a:rPr lang="en-US" sz="1200" kern="1200" dirty="0" smtClean="0">
                <a:solidFill>
                  <a:schemeClr val="tx1"/>
                </a:solidFill>
                <a:latin typeface="+mn-lt"/>
                <a:ea typeface="+mn-ea"/>
                <a:cs typeface="+mn-cs"/>
              </a:rPr>
              <a:t> operation to display the current directory of the program that is running.</a:t>
            </a:r>
          </a:p>
          <a:p>
            <a:pPr marL="457200" lvl="1" indent="0">
              <a:buFont typeface="+mj-lt"/>
              <a:buNone/>
            </a:pPr>
            <a:r>
              <a:rPr lang="en-US" sz="1200" kern="1200" dirty="0" smtClean="0">
                <a:solidFill>
                  <a:schemeClr val="tx1"/>
                </a:solidFill>
                <a:latin typeface="+mn-lt"/>
                <a:ea typeface="+mn-ea"/>
                <a:cs typeface="+mn-cs"/>
              </a:rPr>
              <a:t>To display the path of the directory, you use the </a:t>
            </a:r>
            <a:r>
              <a:rPr lang="en-US" sz="1200" b="1" kern="1200" dirty="0" err="1" smtClean="0">
                <a:solidFill>
                  <a:schemeClr val="tx1"/>
                </a:solidFill>
                <a:latin typeface="+mn-lt"/>
                <a:ea typeface="+mn-ea"/>
                <a:cs typeface="+mn-cs"/>
              </a:rPr>
              <a:t>TextWindow</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object with the </a:t>
            </a:r>
            <a:r>
              <a:rPr lang="en-US" sz="1200" b="1" kern="1200" dirty="0" err="1" smtClean="0">
                <a:solidFill>
                  <a:schemeClr val="tx1"/>
                </a:solidFill>
                <a:latin typeface="+mn-lt"/>
                <a:ea typeface="+mn-ea"/>
                <a:cs typeface="+mn-cs"/>
              </a:rPr>
              <a:t>WriteLine</a:t>
            </a:r>
            <a:r>
              <a:rPr lang="en-US" sz="1200" kern="1200" dirty="0" smtClean="0">
                <a:solidFill>
                  <a:schemeClr val="tx1"/>
                </a:solidFill>
                <a:latin typeface="+mn-lt"/>
                <a:ea typeface="+mn-ea"/>
                <a:cs typeface="+mn-cs"/>
              </a:rPr>
              <a:t> operation. </a:t>
            </a:r>
          </a:p>
          <a:p>
            <a:pPr marL="228600" lvl="0" indent="-228600">
              <a:buFont typeface="+mj-lt"/>
              <a:buAutoNum type="arabicPeriod"/>
            </a:pPr>
            <a:r>
              <a:rPr lang="en-US" sz="1200" kern="1200" dirty="0" smtClean="0">
                <a:solidFill>
                  <a:schemeClr val="tx1"/>
                </a:solidFill>
                <a:latin typeface="+mn-lt"/>
                <a:ea typeface="+mn-ea"/>
                <a:cs typeface="+mn-cs"/>
              </a:rPr>
              <a:t>Next, you delay the start of the program by five seconds by using the </a:t>
            </a:r>
            <a:r>
              <a:rPr lang="en-US" sz="1200" b="1" kern="1200" dirty="0" smtClean="0">
                <a:solidFill>
                  <a:schemeClr val="tx1"/>
                </a:solidFill>
                <a:latin typeface="+mn-lt"/>
                <a:ea typeface="+mn-ea"/>
                <a:cs typeface="+mn-cs"/>
              </a:rPr>
              <a:t>Delay </a:t>
            </a:r>
            <a:r>
              <a:rPr lang="en-US" sz="1200" kern="1200" dirty="0" smtClean="0">
                <a:solidFill>
                  <a:schemeClr val="tx1"/>
                </a:solidFill>
                <a:latin typeface="+mn-lt"/>
                <a:ea typeface="+mn-ea"/>
                <a:cs typeface="+mn-cs"/>
              </a:rPr>
              <a:t>operation and specifying the parameter for time in milliseconds.</a:t>
            </a:r>
          </a:p>
          <a:p>
            <a:pPr marL="228600" lvl="0" indent="-228600">
              <a:buFont typeface="+mj-lt"/>
              <a:buAutoNum type="arabicPeriod"/>
            </a:pPr>
            <a:r>
              <a:rPr lang="en-US" sz="1200" kern="1200" dirty="0" smtClean="0">
                <a:solidFill>
                  <a:schemeClr val="tx1"/>
                </a:solidFill>
                <a:latin typeface="+mn-lt"/>
                <a:ea typeface="+mn-ea"/>
                <a:cs typeface="+mn-cs"/>
              </a:rPr>
              <a:t>You use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End</a:t>
            </a:r>
            <a:r>
              <a:rPr lang="en-US" sz="1200" kern="1200" dirty="0" smtClean="0">
                <a:solidFill>
                  <a:schemeClr val="tx1"/>
                </a:solidFill>
                <a:latin typeface="+mn-lt"/>
                <a:ea typeface="+mn-ea"/>
                <a:cs typeface="+mn-cs"/>
              </a:rPr>
              <a:t> operation to force the program to stop running.</a:t>
            </a:r>
          </a:p>
          <a:p>
            <a:pPr marL="0" lvl="0" indent="0">
              <a:buFont typeface="+mj-lt"/>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verify the output of your program, click </a:t>
            </a:r>
            <a:r>
              <a:rPr lang="en-US" sz="1200" b="1" kern="1200" dirty="0" smtClean="0">
                <a:solidFill>
                  <a:schemeClr val="tx1"/>
                </a:solidFill>
                <a:latin typeface="+mn-lt"/>
                <a:ea typeface="+mn-ea"/>
                <a:cs typeface="+mn-cs"/>
              </a:rPr>
              <a:t>Run</a:t>
            </a:r>
            <a:r>
              <a:rPr lang="en-US" sz="1200" kern="1200" dirty="0" smtClean="0">
                <a:solidFill>
                  <a:schemeClr val="tx1"/>
                </a:solidFill>
                <a:latin typeface="+mn-lt"/>
                <a:ea typeface="+mn-ea"/>
                <a:cs typeface="+mn-cs"/>
              </a:rPr>
              <a:t> on the toolbar, or press F5 on the keyboard. The text window displays the program directory and then</a:t>
            </a:r>
            <a:r>
              <a:rPr lang="en-US" sz="1200" kern="1200" baseline="0" dirty="0" smtClean="0">
                <a:solidFill>
                  <a:schemeClr val="tx1"/>
                </a:solidFill>
                <a:latin typeface="+mn-lt"/>
                <a:ea typeface="+mn-ea"/>
                <a:cs typeface="+mn-cs"/>
              </a:rPr>
              <a:t> ends</a:t>
            </a:r>
            <a:r>
              <a:rPr lang="en-US" sz="1200" kern="1200" dirty="0" smtClean="0">
                <a:solidFill>
                  <a:schemeClr val="tx1"/>
                </a:solidFill>
                <a:latin typeface="+mn-lt"/>
                <a:ea typeface="+mn-ea"/>
                <a:cs typeface="+mn-cs"/>
              </a:rPr>
              <a:t> after five seconds.</a:t>
            </a:r>
          </a:p>
          <a:p>
            <a:endParaRPr lang="en-US" sz="1200" kern="1200" dirty="0">
              <a:solidFill>
                <a:schemeClr val="tx1"/>
              </a:solidFill>
              <a:latin typeface="+mn-lt"/>
              <a:ea typeface="+mn-ea"/>
              <a:cs typeface="+mn-cs"/>
            </a:endParaRP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950430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mn-lt"/>
                <a:ea typeface="+mn-ea"/>
                <a:cs typeface="+mn-cs"/>
              </a:rPr>
              <a:t>You can also use operations in a program to determine information about the arguments that are passed to that program. For example, you can use the </a:t>
            </a:r>
            <a:r>
              <a:rPr kumimoji="0" lang="en-US" sz="1200" b="1" i="0" u="none" strike="noStrike" kern="1200" cap="none" spc="0" normalizeH="0" baseline="0" noProof="0" smtClean="0">
                <a:ln>
                  <a:noFill/>
                </a:ln>
                <a:solidFill>
                  <a:prstClr val="black"/>
                </a:solidFill>
                <a:effectLst/>
                <a:uLnTx/>
                <a:uFillTx/>
                <a:latin typeface="+mn-lt"/>
                <a:ea typeface="+mn-ea"/>
                <a:cs typeface="+mn-cs"/>
              </a:rPr>
              <a:t>ArgumentCount</a:t>
            </a:r>
            <a:r>
              <a:rPr kumimoji="0" lang="en-US" sz="1200" b="0" i="0" u="none" strike="noStrike" kern="1200" cap="none" spc="0" normalizeH="0" baseline="0" noProof="0" smtClean="0">
                <a:ln>
                  <a:noFill/>
                </a:ln>
                <a:solidFill>
                  <a:prstClr val="black"/>
                </a:solidFill>
                <a:effectLst/>
                <a:uLnTx/>
                <a:uFillTx/>
                <a:latin typeface="+mn-lt"/>
                <a:ea typeface="+mn-ea"/>
                <a:cs typeface="+mn-cs"/>
              </a:rPr>
              <a:t> operation to find out how many command-line arguments are passed to the program. Similarly, you can use the </a:t>
            </a:r>
            <a:r>
              <a:rPr kumimoji="0" lang="en-US" sz="1200" b="1" i="0" u="none" strike="noStrike" kern="1200" cap="none" spc="0" normalizeH="0" baseline="0" noProof="0" smtClean="0">
                <a:ln>
                  <a:noFill/>
                </a:ln>
                <a:solidFill>
                  <a:prstClr val="black"/>
                </a:solidFill>
                <a:effectLst/>
                <a:uLnTx/>
                <a:uFillTx/>
                <a:latin typeface="+mn-lt"/>
                <a:ea typeface="+mn-ea"/>
                <a:cs typeface="+mn-cs"/>
              </a:rPr>
              <a:t>GetArgument</a:t>
            </a:r>
            <a:r>
              <a:rPr kumimoji="0" lang="en-US" sz="1200" b="0" i="0" u="none" strike="noStrike" kern="1200" cap="none" spc="0" normalizeH="0" baseline="0" noProof="0" smtClean="0">
                <a:ln>
                  <a:noFill/>
                </a:ln>
                <a:solidFill>
                  <a:prstClr val="black"/>
                </a:solidFill>
                <a:effectLst/>
                <a:uLnTx/>
                <a:uFillTx/>
                <a:latin typeface="+mn-lt"/>
                <a:ea typeface="+mn-ea"/>
                <a:cs typeface="+mn-cs"/>
              </a:rPr>
              <a:t> operation that returns the specified argument. You must provide the index value of the required argument as a parameter to the operation.</a:t>
            </a: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4</a:t>
            </a:fld>
            <a:endParaRPr lang="en-US"/>
          </a:p>
        </p:txBody>
      </p:sp>
    </p:spTree>
    <p:extLst>
      <p:ext uri="{BB962C8B-B14F-4D97-AF65-F5344CB8AC3E}">
        <p14:creationId xmlns:p14="http://schemas.microsoft.com/office/powerpoint/2010/main" val="1067499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latin typeface="+mn-lt"/>
                <a:ea typeface="+mn-ea"/>
                <a:cs typeface="+mn-cs"/>
              </a:rPr>
              <a:t>You</a:t>
            </a:r>
            <a:r>
              <a:rPr lang="en-US" sz="1200" kern="1200" baseline="0" dirty="0" smtClean="0">
                <a:solidFill>
                  <a:schemeClr val="tx1"/>
                </a:solidFill>
                <a:latin typeface="+mn-lt"/>
                <a:ea typeface="+mn-ea"/>
                <a:cs typeface="+mn-cs"/>
              </a:rPr>
              <a:t> can</a:t>
            </a:r>
            <a:r>
              <a:rPr lang="en-US" sz="1200" kern="1200" dirty="0" smtClean="0">
                <a:solidFill>
                  <a:schemeClr val="tx1"/>
                </a:solidFill>
                <a:latin typeface="+mn-lt"/>
                <a:ea typeface="+mn-ea"/>
                <a:cs typeface="+mn-cs"/>
              </a:rPr>
              <a:t> play a sound in your program</a:t>
            </a:r>
            <a:r>
              <a:rPr lang="en-US" sz="1200" kern="1200" baseline="0" dirty="0" smtClean="0">
                <a:solidFill>
                  <a:schemeClr val="tx1"/>
                </a:solidFill>
                <a:latin typeface="+mn-lt"/>
                <a:ea typeface="+mn-ea"/>
                <a:cs typeface="+mn-cs"/>
              </a:rPr>
              <a:t> by</a:t>
            </a:r>
            <a:r>
              <a:rPr lang="en-US" sz="1200" kern="1200" dirty="0" smtClean="0">
                <a:solidFill>
                  <a:schemeClr val="tx1"/>
                </a:solidFill>
                <a:latin typeface="+mn-lt"/>
                <a:ea typeface="+mn-ea"/>
                <a:cs typeface="+mn-cs"/>
              </a:rPr>
              <a:t> using the </a:t>
            </a:r>
            <a:r>
              <a:rPr lang="en-US" sz="1200" b="1" kern="1200" dirty="0" smtClean="0">
                <a:solidFill>
                  <a:schemeClr val="tx1"/>
                </a:solidFill>
                <a:latin typeface="+mn-lt"/>
                <a:ea typeface="+mn-ea"/>
                <a:cs typeface="+mn-cs"/>
              </a:rPr>
              <a:t>Play</a:t>
            </a:r>
            <a:r>
              <a:rPr lang="en-US" sz="1200" kern="1200" dirty="0" smtClean="0">
                <a:solidFill>
                  <a:schemeClr val="tx1"/>
                </a:solidFill>
                <a:latin typeface="+mn-lt"/>
                <a:ea typeface="+mn-ea"/>
                <a:cs typeface="+mn-cs"/>
              </a:rPr>
              <a:t> operation of the </a:t>
            </a:r>
            <a:r>
              <a:rPr lang="en-US" sz="1200" b="1" kern="1200" dirty="0" smtClean="0">
                <a:solidFill>
                  <a:schemeClr val="tx1"/>
                </a:solidFill>
                <a:latin typeface="+mn-lt"/>
                <a:ea typeface="+mn-ea"/>
                <a:cs typeface="+mn-cs"/>
              </a:rPr>
              <a:t>Sound</a:t>
            </a:r>
            <a:r>
              <a:rPr lang="en-US" sz="1200" kern="1200" dirty="0" smtClean="0">
                <a:solidFill>
                  <a:schemeClr val="tx1"/>
                </a:solidFill>
                <a:latin typeface="+mn-lt"/>
                <a:ea typeface="+mn-ea"/>
                <a:cs typeface="+mn-cs"/>
              </a:rPr>
              <a:t> object. You specify the path of the local file or the URL of the file on the network as a parameter to the </a:t>
            </a:r>
            <a:r>
              <a:rPr lang="en-US" sz="1200" b="1" kern="1200" dirty="0" smtClean="0">
                <a:solidFill>
                  <a:schemeClr val="tx1"/>
                </a:solidFill>
                <a:latin typeface="+mn-lt"/>
                <a:ea typeface="+mn-ea"/>
                <a:cs typeface="+mn-cs"/>
              </a:rPr>
              <a:t>Play</a:t>
            </a:r>
            <a:r>
              <a:rPr lang="en-US" sz="1200" kern="1200" dirty="0" smtClean="0">
                <a:solidFill>
                  <a:schemeClr val="tx1"/>
                </a:solidFill>
                <a:latin typeface="+mn-lt"/>
                <a:ea typeface="+mn-ea"/>
                <a:cs typeface="+mn-cs"/>
              </a:rPr>
              <a:t> operation. Similarly, you use the </a:t>
            </a:r>
            <a:r>
              <a:rPr lang="en-US" sz="1200" b="1" kern="1200" dirty="0" smtClean="0">
                <a:solidFill>
                  <a:schemeClr val="tx1"/>
                </a:solidFill>
                <a:latin typeface="+mn-lt"/>
                <a:ea typeface="+mn-ea"/>
                <a:cs typeface="+mn-cs"/>
              </a:rPr>
              <a:t>Pause</a:t>
            </a:r>
            <a:r>
              <a:rPr lang="en-US" sz="1200" kern="1200" dirty="0" smtClean="0">
                <a:solidFill>
                  <a:schemeClr val="tx1"/>
                </a:solidFill>
                <a:latin typeface="+mn-lt"/>
                <a:ea typeface="+mn-ea"/>
                <a:cs typeface="+mn-cs"/>
              </a:rPr>
              <a:t> operation with the path of the file as the parameter. You stop playing the sound by using the </a:t>
            </a:r>
            <a:r>
              <a:rPr lang="en-US" sz="1200" b="1" kern="1200" dirty="0" smtClean="0">
                <a:solidFill>
                  <a:schemeClr val="tx1"/>
                </a:solidFill>
                <a:latin typeface="+mn-lt"/>
                <a:ea typeface="+mn-ea"/>
                <a:cs typeface="+mn-cs"/>
              </a:rPr>
              <a:t>Stop</a:t>
            </a:r>
            <a:r>
              <a:rPr lang="en-US" sz="1200" kern="1200" dirty="0" smtClean="0">
                <a:solidFill>
                  <a:schemeClr val="tx1"/>
                </a:solidFill>
                <a:latin typeface="+mn-lt"/>
                <a:ea typeface="+mn-ea"/>
                <a:cs typeface="+mn-cs"/>
              </a:rPr>
              <a:t> operation.</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addition, observe the use of the </a:t>
            </a:r>
            <a:r>
              <a:rPr lang="en-US" sz="1200" b="1" kern="1200" dirty="0" smtClean="0">
                <a:solidFill>
                  <a:schemeClr val="tx1"/>
                </a:solidFill>
                <a:latin typeface="+mn-lt"/>
                <a:ea typeface="+mn-ea"/>
                <a:cs typeface="+mn-cs"/>
              </a:rPr>
              <a:t>Delay</a:t>
            </a:r>
            <a:r>
              <a:rPr lang="en-US" sz="1200" kern="1200" dirty="0" smtClean="0">
                <a:solidFill>
                  <a:schemeClr val="tx1"/>
                </a:solidFill>
                <a:latin typeface="+mn-lt"/>
                <a:ea typeface="+mn-ea"/>
                <a:cs typeface="+mn-cs"/>
              </a:rPr>
              <a:t> operation of the </a:t>
            </a:r>
            <a:r>
              <a:rPr lang="en-US" sz="1200" b="1" kern="1200" dirty="0" smtClean="0">
                <a:solidFill>
                  <a:schemeClr val="tx1"/>
                </a:solidFill>
                <a:latin typeface="+mn-lt"/>
                <a:ea typeface="+mn-ea"/>
                <a:cs typeface="+mn-cs"/>
              </a:rPr>
              <a:t>Program</a:t>
            </a:r>
            <a:r>
              <a:rPr lang="en-US" sz="1200" kern="1200" dirty="0" smtClean="0">
                <a:solidFill>
                  <a:schemeClr val="tx1"/>
                </a:solidFill>
                <a:latin typeface="+mn-lt"/>
                <a:ea typeface="+mn-ea"/>
                <a:cs typeface="+mn-cs"/>
              </a:rPr>
              <a:t> object in the example. The </a:t>
            </a:r>
            <a:r>
              <a:rPr lang="en-US" sz="1200" b="1" kern="1200" dirty="0" smtClean="0">
                <a:solidFill>
                  <a:schemeClr val="tx1"/>
                </a:solidFill>
                <a:latin typeface="+mn-lt"/>
                <a:ea typeface="+mn-ea"/>
                <a:cs typeface="+mn-cs"/>
              </a:rPr>
              <a:t>Delay</a:t>
            </a:r>
            <a:r>
              <a:rPr lang="en-US" sz="1200" kern="1200" dirty="0" smtClean="0">
                <a:solidFill>
                  <a:schemeClr val="tx1"/>
                </a:solidFill>
                <a:latin typeface="+mn-lt"/>
                <a:ea typeface="+mn-ea"/>
                <a:cs typeface="+mn-cs"/>
              </a:rPr>
              <a:t> operation helps you delay the execution of commands.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You can use sound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files in various formats (such as .mp3, .wav, or .wma) in your Small Basic programs.</a:t>
            </a:r>
          </a:p>
          <a:p>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p>
          <a:p>
            <a:r>
              <a:rPr lang="en-US" sz="1200" kern="1200" dirty="0" err="1" smtClean="0">
                <a:solidFill>
                  <a:schemeClr val="tx1"/>
                </a:solidFill>
                <a:latin typeface="+mn-lt"/>
                <a:ea typeface="+mn-ea"/>
                <a:cs typeface="+mn-cs"/>
              </a:rPr>
              <a:t>GraphicsWindow.Show</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filepath</a:t>
            </a:r>
            <a:r>
              <a:rPr lang="en-US" sz="1200" kern="1200" dirty="0" smtClean="0">
                <a:solidFill>
                  <a:schemeClr val="tx1"/>
                </a:solidFill>
                <a:latin typeface="+mn-lt"/>
                <a:ea typeface="+mn-ea"/>
                <a:cs typeface="+mn-cs"/>
              </a:rPr>
              <a:t> = "C:\Windows\Media\chimes.wav"</a:t>
            </a:r>
          </a:p>
          <a:p>
            <a:r>
              <a:rPr lang="en-US" sz="1200" kern="1200" dirty="0" err="1" smtClean="0">
                <a:solidFill>
                  <a:schemeClr val="tx1"/>
                </a:solidFill>
                <a:latin typeface="+mn-lt"/>
                <a:ea typeface="+mn-ea"/>
                <a:cs typeface="+mn-cs"/>
              </a:rPr>
              <a:t>Sound.Play</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filepath</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Program.Delay</a:t>
            </a:r>
            <a:r>
              <a:rPr lang="en-US" sz="1200" kern="1200" dirty="0" smtClean="0">
                <a:solidFill>
                  <a:schemeClr val="tx1"/>
                </a:solidFill>
                <a:latin typeface="+mn-lt"/>
                <a:ea typeface="+mn-ea"/>
                <a:cs typeface="+mn-cs"/>
              </a:rPr>
              <a:t>(2000)</a:t>
            </a:r>
          </a:p>
          <a:p>
            <a:r>
              <a:rPr lang="en-US" sz="1200" kern="1200" dirty="0" err="1" smtClean="0">
                <a:solidFill>
                  <a:schemeClr val="tx1"/>
                </a:solidFill>
                <a:latin typeface="+mn-lt"/>
                <a:ea typeface="+mn-ea"/>
                <a:cs typeface="+mn-cs"/>
              </a:rPr>
              <a:t>Sound.Pause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filepath</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Sound.Play</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filepath</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Program.Delay</a:t>
            </a:r>
            <a:r>
              <a:rPr lang="en-US" sz="1200" kern="1200" dirty="0" smtClean="0">
                <a:solidFill>
                  <a:schemeClr val="tx1"/>
                </a:solidFill>
                <a:latin typeface="+mn-lt"/>
                <a:ea typeface="+mn-ea"/>
                <a:cs typeface="+mn-cs"/>
              </a:rPr>
              <a:t>(500)</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Sound.Stop</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filepath</a:t>
            </a:r>
            <a:r>
              <a:rPr lang="en-US" sz="1200" kern="120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5</a:t>
            </a:fld>
            <a:endParaRPr lang="en-US"/>
          </a:p>
        </p:txBody>
      </p:sp>
    </p:spTree>
    <p:extLst>
      <p:ext uri="{BB962C8B-B14F-4D97-AF65-F5344CB8AC3E}">
        <p14:creationId xmlns:p14="http://schemas.microsoft.com/office/powerpoint/2010/main" val="2687559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r>
              <a:rPr lang="en-US" sz="1200" kern="1200" dirty="0" smtClean="0">
                <a:solidFill>
                  <a:schemeClr val="tx1"/>
                </a:solidFill>
                <a:latin typeface="+mn-lt"/>
                <a:ea typeface="+mn-ea"/>
                <a:cs typeface="+mn-cs"/>
              </a:rPr>
              <a:t>In the previous example, you saw how to play a sound in your program by specifying the path</a:t>
            </a:r>
            <a:r>
              <a:rPr lang="en-US" sz="1200" kern="1200" baseline="0" dirty="0" smtClean="0">
                <a:solidFill>
                  <a:schemeClr val="tx1"/>
                </a:solidFill>
                <a:latin typeface="+mn-lt"/>
                <a:ea typeface="+mn-ea"/>
                <a:cs typeface="+mn-cs"/>
              </a:rPr>
              <a:t> of a sound </a:t>
            </a:r>
            <a:r>
              <a:rPr lang="en-US" sz="1200" kern="1200" dirty="0" smtClean="0">
                <a:solidFill>
                  <a:schemeClr val="tx1"/>
                </a:solidFill>
                <a:latin typeface="+mn-lt"/>
                <a:ea typeface="+mn-ea"/>
                <a:cs typeface="+mn-cs"/>
              </a:rPr>
              <a:t>file. The example here explains how to include built-in sounds such as a ringing bell, a chime, and a click.</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After an interval of one second, the program runs the operation </a:t>
            </a:r>
            <a:r>
              <a:rPr lang="en-US" sz="1200" b="1" kern="1200" dirty="0" err="1" smtClean="0">
                <a:solidFill>
                  <a:schemeClr val="tx1"/>
                </a:solidFill>
                <a:latin typeface="+mn-lt"/>
                <a:ea typeface="+mn-ea"/>
                <a:cs typeface="+mn-cs"/>
              </a:rPr>
              <a:t>PlayBellRing</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plays the bell sound. After another second, the </a:t>
            </a:r>
            <a:r>
              <a:rPr lang="en-US" sz="1200" b="1" kern="1200" dirty="0" err="1" smtClean="0">
                <a:solidFill>
                  <a:schemeClr val="tx1"/>
                </a:solidFill>
                <a:latin typeface="+mn-lt"/>
                <a:ea typeface="+mn-ea"/>
                <a:cs typeface="+mn-cs"/>
              </a:rPr>
              <a:t>PlayChime</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operation runs,</a:t>
            </a:r>
            <a:r>
              <a:rPr lang="en-US" sz="1200" kern="1200" dirty="0" smtClean="0">
                <a:solidFill>
                  <a:schemeClr val="tx1"/>
                </a:solidFill>
                <a:latin typeface="+mn-lt"/>
                <a:ea typeface="+mn-ea"/>
                <a:cs typeface="+mn-cs"/>
              </a:rPr>
              <a:t> and the chime sound plays. After</a:t>
            </a:r>
            <a:r>
              <a:rPr lang="en-US" sz="1200" kern="1200" baseline="0" dirty="0" smtClean="0">
                <a:solidFill>
                  <a:schemeClr val="tx1"/>
                </a:solidFill>
                <a:latin typeface="+mn-lt"/>
                <a:ea typeface="+mn-ea"/>
                <a:cs typeface="+mn-cs"/>
              </a:rPr>
              <a:t> one more</a:t>
            </a:r>
            <a:r>
              <a:rPr lang="en-US" sz="1200" kern="1200" dirty="0" smtClean="0">
                <a:solidFill>
                  <a:schemeClr val="tx1"/>
                </a:solidFill>
                <a:latin typeface="+mn-lt"/>
                <a:ea typeface="+mn-ea"/>
                <a:cs typeface="+mn-cs"/>
              </a:rPr>
              <a:t> second, the </a:t>
            </a:r>
            <a:r>
              <a:rPr lang="en-US" sz="1200" b="1" kern="1200" dirty="0" err="1" smtClean="0">
                <a:solidFill>
                  <a:schemeClr val="tx1"/>
                </a:solidFill>
                <a:latin typeface="+mn-lt"/>
                <a:ea typeface="+mn-ea"/>
                <a:cs typeface="+mn-cs"/>
              </a:rPr>
              <a:t>PlayClick</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operation</a:t>
            </a:r>
            <a:r>
              <a:rPr lang="en-US" sz="1200" b="0" kern="1200" baseline="0" dirty="0" smtClean="0">
                <a:solidFill>
                  <a:schemeClr val="tx1"/>
                </a:solidFill>
                <a:latin typeface="+mn-lt"/>
                <a:ea typeface="+mn-ea"/>
                <a:cs typeface="+mn-cs"/>
              </a:rPr>
              <a:t> runs</a:t>
            </a:r>
            <a:r>
              <a:rPr lang="en-US" sz="1200" kern="1200" dirty="0" smtClean="0">
                <a:solidFill>
                  <a:schemeClr val="tx1"/>
                </a:solidFill>
                <a:latin typeface="+mn-lt"/>
                <a:ea typeface="+mn-ea"/>
                <a:cs typeface="+mn-cs"/>
              </a:rPr>
              <a:t> and plays the click sound.</a:t>
            </a:r>
          </a:p>
          <a:p>
            <a:r>
              <a:rPr lang="en-US" sz="1200" kern="1200" dirty="0" smtClean="0">
                <a:solidFill>
                  <a:schemeClr val="tx1"/>
                </a:solidFill>
                <a:latin typeface="+mn-lt"/>
                <a:ea typeface="+mn-ea"/>
                <a:cs typeface="+mn-cs"/>
              </a:rPr>
              <a:t>The </a:t>
            </a:r>
            <a:r>
              <a:rPr lang="en-US" sz="1200" b="1" kern="1200" dirty="0" err="1" smtClean="0">
                <a:solidFill>
                  <a:schemeClr val="tx1"/>
                </a:solidFill>
                <a:latin typeface="+mn-lt"/>
                <a:ea typeface="+mn-ea"/>
                <a:cs typeface="+mn-cs"/>
              </a:rPr>
              <a:t>PlayAndWait</a:t>
            </a:r>
            <a:r>
              <a:rPr lang="en-US" sz="1200" kern="1200" dirty="0" smtClean="0">
                <a:solidFill>
                  <a:schemeClr val="tx1"/>
                </a:solidFill>
                <a:latin typeface="+mn-lt"/>
                <a:ea typeface="+mn-ea"/>
                <a:cs typeface="+mn-cs"/>
              </a:rPr>
              <a:t> operation plays an audio file and waits until it finishes playing. If the particular file is paused, the operation resumes from the position where the audio playback was paused.</a:t>
            </a:r>
          </a:p>
          <a:p>
            <a:endParaRPr lang="en-US" sz="1200" kern="1200" dirty="0" smtClean="0">
              <a:solidFill>
                <a:schemeClr val="tx1"/>
              </a:solidFill>
              <a:latin typeface="+mn-lt"/>
              <a:ea typeface="+mn-ea"/>
              <a:cs typeface="+mn-cs"/>
            </a:endParaRPr>
          </a:p>
          <a:p>
            <a:r>
              <a:rPr lang="en-US" sz="1200" b="0" u="sng" kern="1200" dirty="0" smtClean="0">
                <a:solidFill>
                  <a:schemeClr val="tx1"/>
                </a:solidFill>
                <a:latin typeface="+mn-lt"/>
                <a:ea typeface="+mn-ea"/>
                <a:cs typeface="+mn-cs"/>
              </a:rPr>
              <a:t>Code:</a:t>
            </a:r>
          </a:p>
          <a:p>
            <a:r>
              <a:rPr lang="en-US" sz="1200" kern="1200" dirty="0" err="1" smtClean="0">
                <a:solidFill>
                  <a:schemeClr val="tx1"/>
                </a:solidFill>
                <a:latin typeface="+mn-lt"/>
                <a:ea typeface="+mn-ea"/>
                <a:cs typeface="+mn-cs"/>
              </a:rPr>
              <a:t>GraphicsWindow.Show</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filepath</a:t>
            </a:r>
            <a:r>
              <a:rPr lang="en-US" sz="1200" kern="1200" dirty="0" smtClean="0">
                <a:solidFill>
                  <a:schemeClr val="tx1"/>
                </a:solidFill>
                <a:latin typeface="+mn-lt"/>
                <a:ea typeface="+mn-ea"/>
                <a:cs typeface="+mn-cs"/>
              </a:rPr>
              <a:t> = "C:\Windows\Media\chimes.wav"</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up:</a:t>
            </a:r>
          </a:p>
          <a:p>
            <a:r>
              <a:rPr lang="en-US" sz="1200" kern="1200" dirty="0" err="1" smtClean="0">
                <a:solidFill>
                  <a:schemeClr val="tx1"/>
                </a:solidFill>
                <a:latin typeface="+mn-lt"/>
                <a:ea typeface="+mn-ea"/>
                <a:cs typeface="+mn-cs"/>
              </a:rPr>
              <a:t>Program.Delay</a:t>
            </a:r>
            <a:r>
              <a:rPr lang="en-US" sz="1200" kern="1200" dirty="0" smtClean="0">
                <a:solidFill>
                  <a:schemeClr val="tx1"/>
                </a:solidFill>
                <a:latin typeface="+mn-lt"/>
                <a:ea typeface="+mn-ea"/>
                <a:cs typeface="+mn-cs"/>
              </a:rPr>
              <a:t>(1000)</a:t>
            </a:r>
          </a:p>
          <a:p>
            <a:r>
              <a:rPr lang="en-US" sz="1200" kern="1200" dirty="0" err="1" smtClean="0">
                <a:solidFill>
                  <a:schemeClr val="tx1"/>
                </a:solidFill>
                <a:latin typeface="+mn-lt"/>
                <a:ea typeface="+mn-ea"/>
                <a:cs typeface="+mn-cs"/>
              </a:rPr>
              <a:t>Sound.PlayBellRing</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Program.Delay</a:t>
            </a:r>
            <a:r>
              <a:rPr lang="en-US" sz="1200" kern="1200" dirty="0" smtClean="0">
                <a:solidFill>
                  <a:schemeClr val="tx1"/>
                </a:solidFill>
                <a:latin typeface="+mn-lt"/>
                <a:ea typeface="+mn-ea"/>
                <a:cs typeface="+mn-cs"/>
              </a:rPr>
              <a:t>(1000)</a:t>
            </a:r>
          </a:p>
          <a:p>
            <a:r>
              <a:rPr lang="en-US" sz="1200" kern="1200" dirty="0" err="1" smtClean="0">
                <a:solidFill>
                  <a:schemeClr val="tx1"/>
                </a:solidFill>
                <a:latin typeface="+mn-lt"/>
                <a:ea typeface="+mn-ea"/>
                <a:cs typeface="+mn-cs"/>
              </a:rPr>
              <a:t>Sound.PlayChime</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Program.Delay</a:t>
            </a:r>
            <a:r>
              <a:rPr lang="en-US" sz="1200" kern="1200" dirty="0" smtClean="0">
                <a:solidFill>
                  <a:schemeClr val="tx1"/>
                </a:solidFill>
                <a:latin typeface="+mn-lt"/>
                <a:ea typeface="+mn-ea"/>
                <a:cs typeface="+mn-cs"/>
              </a:rPr>
              <a:t>(1000)</a:t>
            </a:r>
          </a:p>
          <a:p>
            <a:r>
              <a:rPr lang="en-US" sz="1200" kern="1200" dirty="0" err="1" smtClean="0">
                <a:solidFill>
                  <a:schemeClr val="tx1"/>
                </a:solidFill>
                <a:latin typeface="+mn-lt"/>
                <a:ea typeface="+mn-ea"/>
                <a:cs typeface="+mn-cs"/>
              </a:rPr>
              <a:t>Sound.PlayClick</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Sound.PlayAndWait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filepath</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Goto</a:t>
            </a:r>
            <a:r>
              <a:rPr lang="en-US" sz="1200" b="1" kern="1200" dirty="0" smtClean="0">
                <a:solidFill>
                  <a:schemeClr val="tx1"/>
                </a:solidFill>
                <a:latin typeface="+mn-lt"/>
                <a:ea typeface="+mn-ea"/>
                <a:cs typeface="+mn-cs"/>
              </a:rPr>
              <a:t> up</a:t>
            </a:r>
            <a:endParaRPr lang="en-US" sz="1200" b="0" u="sng" kern="1200" dirty="0" smtClean="0">
              <a:solidFill>
                <a:schemeClr val="tx1"/>
              </a:solidFill>
              <a:latin typeface="+mn-lt"/>
              <a:ea typeface="+mn-ea"/>
              <a:cs typeface="+mn-cs"/>
            </a:endParaRPr>
          </a:p>
        </p:txBody>
      </p:sp>
    </p:spTree>
    <p:extLst>
      <p:ext uri="{BB962C8B-B14F-4D97-AF65-F5344CB8AC3E}">
        <p14:creationId xmlns:p14="http://schemas.microsoft.com/office/powerpoint/2010/main" val="1072373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When you work</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Small Basic, you can perform operations on text by typing a statement that contains the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object.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this example:</a:t>
            </a:r>
          </a:p>
          <a:p>
            <a:pPr marL="228600" lvl="0" indent="-228600">
              <a:buFont typeface="+mj-lt"/>
              <a:buAutoNum type="arabicPeriod"/>
            </a:pPr>
            <a:r>
              <a:rPr lang="en-US" sz="1200" kern="1200" dirty="0" smtClean="0">
                <a:solidFill>
                  <a:schemeClr val="tx1"/>
                </a:solidFill>
                <a:latin typeface="+mn-lt"/>
                <a:ea typeface="+mn-ea"/>
                <a:cs typeface="+mn-cs"/>
              </a:rPr>
              <a:t>First, you ask for the user’s first name and last name by using the</a:t>
            </a:r>
            <a:r>
              <a:rPr lang="en-US" sz="1200" b="1" kern="1200" dirty="0" smtClean="0">
                <a:solidFill>
                  <a:schemeClr val="tx1"/>
                </a:solidFill>
                <a:latin typeface="+mn-lt"/>
                <a:ea typeface="+mn-ea"/>
                <a:cs typeface="+mn-cs"/>
              </a:rPr>
              <a:t> Write</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Read </a:t>
            </a:r>
            <a:r>
              <a:rPr lang="en-US" sz="1200" kern="1200" dirty="0" smtClean="0">
                <a:solidFill>
                  <a:schemeClr val="tx1"/>
                </a:solidFill>
                <a:latin typeface="+mn-lt"/>
                <a:ea typeface="+mn-ea"/>
                <a:cs typeface="+mn-cs"/>
              </a:rPr>
              <a:t>operations of the </a:t>
            </a:r>
            <a:r>
              <a:rPr lang="en-US" sz="1200" b="1" kern="1200" dirty="0" err="1" smtClean="0">
                <a:solidFill>
                  <a:schemeClr val="tx1"/>
                </a:solidFill>
                <a:latin typeface="+mn-lt"/>
                <a:ea typeface="+mn-ea"/>
                <a:cs typeface="+mn-cs"/>
              </a:rPr>
              <a:t>TextWindow</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object.</a:t>
            </a:r>
          </a:p>
          <a:p>
            <a:pPr marL="228600" lvl="0" indent="-228600">
              <a:buFont typeface="+mj-lt"/>
              <a:buAutoNum type="arabicPeriod"/>
            </a:pPr>
            <a:r>
              <a:rPr lang="en-US" sz="1200" kern="1200" dirty="0" smtClean="0">
                <a:solidFill>
                  <a:schemeClr val="tx1"/>
                </a:solidFill>
                <a:latin typeface="+mn-lt"/>
                <a:ea typeface="+mn-ea"/>
                <a:cs typeface="+mn-cs"/>
              </a:rPr>
              <a:t>You then append the last name to the first name by using the </a:t>
            </a:r>
            <a:r>
              <a:rPr lang="en-US" sz="1200" b="1" kern="1200" dirty="0" smtClean="0">
                <a:solidFill>
                  <a:schemeClr val="tx1"/>
                </a:solidFill>
                <a:latin typeface="+mn-lt"/>
                <a:ea typeface="+mn-ea"/>
                <a:cs typeface="+mn-cs"/>
              </a:rPr>
              <a:t>Append</a:t>
            </a:r>
            <a:r>
              <a:rPr lang="en-US" sz="1200" kern="1200" dirty="0" smtClean="0">
                <a:solidFill>
                  <a:schemeClr val="tx1"/>
                </a:solidFill>
                <a:latin typeface="+mn-lt"/>
                <a:ea typeface="+mn-ea"/>
                <a:cs typeface="+mn-cs"/>
              </a:rPr>
              <a:t> operation of the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object. </a:t>
            </a:r>
          </a:p>
          <a:p>
            <a:pPr marL="228600" lvl="0" indent="-228600">
              <a:buFont typeface="+mj-lt"/>
              <a:buAutoNum type="arabicPeriod"/>
            </a:pPr>
            <a:r>
              <a:rPr lang="en-US" sz="1200" kern="1200" dirty="0" smtClean="0">
                <a:solidFill>
                  <a:schemeClr val="tx1"/>
                </a:solidFill>
                <a:latin typeface="+mn-lt"/>
                <a:ea typeface="+mn-ea"/>
                <a:cs typeface="+mn-cs"/>
              </a:rPr>
              <a:t>Next, you convert the appended text into uppercase letters by using the </a:t>
            </a:r>
            <a:r>
              <a:rPr lang="en-US" sz="1200" b="1" kern="1200" dirty="0" err="1" smtClean="0">
                <a:solidFill>
                  <a:schemeClr val="tx1"/>
                </a:solidFill>
                <a:latin typeface="+mn-lt"/>
                <a:ea typeface="+mn-ea"/>
                <a:cs typeface="+mn-cs"/>
              </a:rPr>
              <a:t>ConvertToUpperCase</a:t>
            </a:r>
            <a:r>
              <a:rPr lang="en-US" sz="1200" kern="1200" dirty="0" smtClean="0">
                <a:solidFill>
                  <a:schemeClr val="tx1"/>
                </a:solidFill>
                <a:latin typeface="+mn-lt"/>
                <a:ea typeface="+mn-ea"/>
                <a:cs typeface="+mn-cs"/>
              </a:rPr>
              <a:t> operation of the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object.</a:t>
            </a:r>
          </a:p>
          <a:p>
            <a:pPr marL="457200" lvl="1" indent="0">
              <a:buFont typeface="+mj-lt"/>
              <a:buNone/>
            </a:pPr>
            <a:r>
              <a:rPr lang="en-US" sz="1200" kern="1200" dirty="0" smtClean="0">
                <a:solidFill>
                  <a:schemeClr val="tx1"/>
                </a:solidFill>
                <a:latin typeface="+mn-lt"/>
                <a:ea typeface="+mn-ea"/>
                <a:cs typeface="+mn-cs"/>
              </a:rPr>
              <a:t>You must specify the name of the variable that is holding the assigned text as a parameter. Similarly, you can also use the </a:t>
            </a:r>
            <a:r>
              <a:rPr lang="en-US" sz="1200" b="1" kern="1200" dirty="0" err="1" smtClean="0">
                <a:solidFill>
                  <a:schemeClr val="tx1"/>
                </a:solidFill>
                <a:latin typeface="+mn-lt"/>
                <a:ea typeface="+mn-ea"/>
                <a:cs typeface="+mn-cs"/>
              </a:rPr>
              <a:t>ConvertToLowerCase</a:t>
            </a:r>
            <a:r>
              <a:rPr lang="en-US" sz="1200" kern="1200" dirty="0" smtClean="0">
                <a:solidFill>
                  <a:schemeClr val="tx1"/>
                </a:solidFill>
                <a:latin typeface="+mn-lt"/>
                <a:ea typeface="+mn-ea"/>
                <a:cs typeface="+mn-cs"/>
              </a:rPr>
              <a:t> operation to convert the text to lowercase letters.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To verify the output of your program, click </a:t>
            </a:r>
            <a:r>
              <a:rPr lang="en-US" sz="1200" b="1" kern="1200" dirty="0" smtClean="0">
                <a:solidFill>
                  <a:schemeClr val="tx1"/>
                </a:solidFill>
                <a:latin typeface="+mn-lt"/>
                <a:ea typeface="+mn-ea"/>
                <a:cs typeface="+mn-cs"/>
              </a:rPr>
              <a:t>Run</a:t>
            </a:r>
            <a:r>
              <a:rPr lang="en-US" sz="1200" kern="1200" dirty="0" smtClean="0">
                <a:solidFill>
                  <a:schemeClr val="tx1"/>
                </a:solidFill>
                <a:latin typeface="+mn-lt"/>
                <a:ea typeface="+mn-ea"/>
                <a:cs typeface="+mn-cs"/>
              </a:rPr>
              <a:t> on the toolbar, or press F5 on the keyboard.</a:t>
            </a:r>
            <a:endParaRPr lang="en-US" sz="100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00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000" dirty="0" smtClean="0"/>
          </a:p>
        </p:txBody>
      </p:sp>
    </p:spTree>
    <p:extLst>
      <p:ext uri="{BB962C8B-B14F-4D97-AF65-F5344CB8AC3E}">
        <p14:creationId xmlns:p14="http://schemas.microsoft.com/office/powerpoint/2010/main" val="935024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smtClean="0">
                <a:solidFill>
                  <a:schemeClr val="tx1"/>
                </a:solidFill>
                <a:latin typeface="+mn-lt"/>
                <a:ea typeface="+mn-ea"/>
                <a:cs typeface="+mn-cs"/>
              </a:rPr>
              <a:t>You can use operations of the </a:t>
            </a:r>
            <a:r>
              <a:rPr lang="en-US" sz="1200" b="1" kern="1200" smtClean="0">
                <a:solidFill>
                  <a:schemeClr val="tx1"/>
                </a:solidFill>
                <a:latin typeface="+mn-lt"/>
                <a:ea typeface="+mn-ea"/>
                <a:cs typeface="+mn-cs"/>
              </a:rPr>
              <a:t>Text</a:t>
            </a:r>
            <a:r>
              <a:rPr lang="en-US" sz="1200" kern="1200" smtClean="0">
                <a:solidFill>
                  <a:schemeClr val="tx1"/>
                </a:solidFill>
                <a:latin typeface="+mn-lt"/>
                <a:ea typeface="+mn-ea"/>
                <a:cs typeface="+mn-cs"/>
              </a:rPr>
              <a:t> object to verify whether specific text or a character is a subset of the larger text. To demonstrate this technique, we use the </a:t>
            </a:r>
            <a:r>
              <a:rPr lang="en-US" sz="1200" b="1" kern="1200" smtClean="0">
                <a:solidFill>
                  <a:schemeClr val="tx1"/>
                </a:solidFill>
                <a:latin typeface="+mn-lt"/>
                <a:ea typeface="+mn-ea"/>
                <a:cs typeface="+mn-cs"/>
              </a:rPr>
              <a:t>Write</a:t>
            </a:r>
            <a:r>
              <a:rPr lang="en-US" sz="1200" kern="1200" smtClean="0">
                <a:solidFill>
                  <a:schemeClr val="tx1"/>
                </a:solidFill>
                <a:latin typeface="+mn-lt"/>
                <a:ea typeface="+mn-ea"/>
                <a:cs typeface="+mn-cs"/>
              </a:rPr>
              <a:t> and </a:t>
            </a:r>
            <a:r>
              <a:rPr lang="en-US" sz="1200" b="1" kern="1200" smtClean="0">
                <a:solidFill>
                  <a:schemeClr val="tx1"/>
                </a:solidFill>
                <a:latin typeface="+mn-lt"/>
                <a:ea typeface="+mn-ea"/>
                <a:cs typeface="+mn-cs"/>
              </a:rPr>
              <a:t>Read</a:t>
            </a:r>
            <a:r>
              <a:rPr lang="en-US" sz="1200" kern="1200" smtClean="0">
                <a:solidFill>
                  <a:schemeClr val="tx1"/>
                </a:solidFill>
                <a:latin typeface="+mn-lt"/>
                <a:ea typeface="+mn-ea"/>
                <a:cs typeface="+mn-cs"/>
              </a:rPr>
              <a:t> operations of the </a:t>
            </a:r>
            <a:r>
              <a:rPr lang="en-US" sz="1200" b="1" kern="1200" smtClean="0">
                <a:solidFill>
                  <a:schemeClr val="tx1"/>
                </a:solidFill>
                <a:latin typeface="+mn-lt"/>
                <a:ea typeface="+mn-ea"/>
                <a:cs typeface="+mn-cs"/>
              </a:rPr>
              <a:t>TextWindow</a:t>
            </a:r>
            <a:r>
              <a:rPr lang="en-US" sz="1200" kern="1200" smtClean="0">
                <a:solidFill>
                  <a:schemeClr val="tx1"/>
                </a:solidFill>
                <a:latin typeface="+mn-lt"/>
                <a:ea typeface="+mn-ea"/>
                <a:cs typeface="+mn-cs"/>
              </a:rPr>
              <a:t> object to obtain an e-mail address from the user. Then we use the </a:t>
            </a:r>
            <a:r>
              <a:rPr lang="en-US" sz="1200" b="1" kern="1200" smtClean="0">
                <a:solidFill>
                  <a:schemeClr val="tx1"/>
                </a:solidFill>
                <a:latin typeface="+mn-lt"/>
                <a:ea typeface="+mn-ea"/>
                <a:cs typeface="+mn-cs"/>
              </a:rPr>
              <a:t>IsSubText </a:t>
            </a:r>
            <a:r>
              <a:rPr lang="en-US" sz="1200" kern="1200" smtClean="0">
                <a:solidFill>
                  <a:schemeClr val="tx1"/>
                </a:solidFill>
                <a:latin typeface="+mn-lt"/>
                <a:ea typeface="+mn-ea"/>
                <a:cs typeface="+mn-cs"/>
              </a:rPr>
              <a:t>operation of the </a:t>
            </a:r>
            <a:r>
              <a:rPr lang="en-US" sz="1200" b="1" kern="1200" smtClean="0">
                <a:solidFill>
                  <a:schemeClr val="tx1"/>
                </a:solidFill>
                <a:latin typeface="+mn-lt"/>
                <a:ea typeface="+mn-ea"/>
                <a:cs typeface="+mn-cs"/>
              </a:rPr>
              <a:t>Text</a:t>
            </a:r>
            <a:r>
              <a:rPr lang="en-US" sz="1200" kern="1200" smtClean="0">
                <a:solidFill>
                  <a:schemeClr val="tx1"/>
                </a:solidFill>
                <a:latin typeface="+mn-lt"/>
                <a:ea typeface="+mn-ea"/>
                <a:cs typeface="+mn-cs"/>
              </a:rPr>
              <a:t> object to determine whether the user has specified a valid address. </a:t>
            </a:r>
          </a:p>
          <a:p>
            <a:endParaRPr lang="en-US" dirty="0" smtClean="0"/>
          </a:p>
        </p:txBody>
      </p:sp>
    </p:spTree>
    <p:extLst>
      <p:ext uri="{BB962C8B-B14F-4D97-AF65-F5344CB8AC3E}">
        <p14:creationId xmlns:p14="http://schemas.microsoft.com/office/powerpoint/2010/main" val="3931594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134525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8AE693-3821-4C6F-94C1-A9D9B4184AC6}" type="datetimeFigureOut">
              <a:rPr lang="en-US"/>
              <a:pPr>
                <a:defRPr/>
              </a:pPr>
              <a:t>10/25/2018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C983C0-1503-41F0-ACB6-3CEC177DB3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EF288E-E737-4884-B953-F70AE6B9344E}" type="datetimeFigureOut">
              <a:rPr lang="en-US"/>
              <a:pPr>
                <a:defRPr/>
              </a:pPr>
              <a:t>10/25/2018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7CD28-DB56-4A62-B2B8-0078F14D04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30AB2-D613-4471-8D49-22BDD0528E3E}" type="datetimeFigureOut">
              <a:rPr lang="en-US"/>
              <a:pPr>
                <a:defRPr/>
              </a:pPr>
              <a:t>10/25/2018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37B53D-D021-49E6-9560-BED1EF26A4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A30E7-2C74-457C-B2BB-65F41C87F69B}" type="datetimeFigureOut">
              <a:rPr lang="en-US"/>
              <a:pPr>
                <a:defRPr/>
              </a:pPr>
              <a:t>10/25/2018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47923-A4B4-4DC0-9BCC-41EE3FF47A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3B2B45-5E71-429B-BABF-08666D508B21}" type="datetimeFigureOut">
              <a:rPr lang="en-US"/>
              <a:pPr>
                <a:defRPr/>
              </a:pPr>
              <a:t>10/25/2018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5F905E-6F90-43A5-B4E9-A4CB4C9235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2A0A970-E7DC-4038-9069-91858D648BDF}" type="datetimeFigureOut">
              <a:rPr lang="en-US"/>
              <a:pPr>
                <a:defRPr/>
              </a:pPr>
              <a:t>10/25/2018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2D0A86-63F7-4A09-A3BB-4FEF6E1CA7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FFB5EC0-D7C5-48CF-B776-E6D248544D38}" type="datetimeFigureOut">
              <a:rPr lang="en-US"/>
              <a:pPr>
                <a:defRPr/>
              </a:pPr>
              <a:t>10/25/2018</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C5D531A-C242-4D36-840F-DB2719B73B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29BED35-003C-4A58-B1E5-829F85A8243A}" type="datetimeFigureOut">
              <a:rPr lang="en-US"/>
              <a:pPr>
                <a:defRPr/>
              </a:pPr>
              <a:t>10/25/2018</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6D55FB8-A7C1-412A-B91E-469A65B27F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A081C31-4FEF-4A7C-AD58-36F796D68FEE}" type="datetimeFigureOut">
              <a:rPr lang="en-US"/>
              <a:pPr>
                <a:defRPr/>
              </a:pPr>
              <a:t>10/25/2018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F4AFA8-A904-43C3-BBCD-8CA4EFD09B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2EAF47B-2750-4EC9-9010-ACB665A03744}" type="datetimeFigureOut">
              <a:rPr lang="en-US"/>
              <a:pPr>
                <a:defRPr/>
              </a:pPr>
              <a:t>10/25/2018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DAF09D4-991E-476F-8D16-084841D0C8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499D0E9-0297-4C39-A884-53F2147ABE11}" type="datetimeFigureOut">
              <a:rPr lang="en-US"/>
              <a:pPr>
                <a:defRPr/>
              </a:pPr>
              <a:t>10/25/2018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9059162-F0EC-429E-B952-23CB5876EA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0"/>
            <a:ext cx="8229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460397C0-55EF-4EAC-8889-593472E51D6D}" type="datetimeFigureOut">
              <a:rPr lang="en-US"/>
              <a:pPr>
                <a:defRPr/>
              </a:pPr>
              <a:t>10/25/2018</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mn-lt"/>
              </a:defRPr>
            </a:lvl1pPr>
          </a:lstStyle>
          <a:p>
            <a:pPr>
              <a:defRPr/>
            </a:pPr>
            <a:r>
              <a:rPr lang="fr-FR"/>
              <a:t>TUTORIAUX | STBI</a:t>
            </a: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9EBCE1EC-0DFD-4A1B-8518-0C3C9BCFCDEB}" type="slidenum">
              <a:rPr lang="en-US"/>
              <a:pPr>
                <a:defRPr/>
              </a:pPr>
              <a:t>‹#›</a:t>
            </a:fld>
            <a:endParaRPr lang="en-US" dirty="0"/>
          </a:p>
        </p:txBody>
      </p:sp>
      <p:pic>
        <p:nvPicPr>
          <p:cNvPr id="1030" name="Picture 6" descr="innernew.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spcBef>
          <a:spcPct val="0"/>
        </a:spcBef>
        <a:spcAft>
          <a:spcPct val="0"/>
        </a:spcAft>
        <a:defRPr sz="2000" kern="1200">
          <a:solidFill>
            <a:schemeClr val="bg1"/>
          </a:solidFill>
          <a:latin typeface="Verdana" pitchFamily="34" charset="0"/>
          <a:ea typeface="+mj-ea"/>
          <a:cs typeface="Tahoma" pitchFamily="34" charset="0"/>
        </a:defRPr>
      </a:lvl1pPr>
      <a:lvl2pPr algn="l" rtl="0" fontAlgn="base">
        <a:spcBef>
          <a:spcPct val="0"/>
        </a:spcBef>
        <a:spcAft>
          <a:spcPct val="0"/>
        </a:spcAft>
        <a:defRPr sz="2000">
          <a:solidFill>
            <a:schemeClr val="bg1"/>
          </a:solidFill>
          <a:latin typeface="Verdana" pitchFamily="34" charset="0"/>
          <a:cs typeface="Tahoma" pitchFamily="34" charset="0"/>
        </a:defRPr>
      </a:lvl2pPr>
      <a:lvl3pPr algn="l" rtl="0" fontAlgn="base">
        <a:spcBef>
          <a:spcPct val="0"/>
        </a:spcBef>
        <a:spcAft>
          <a:spcPct val="0"/>
        </a:spcAft>
        <a:defRPr sz="2000">
          <a:solidFill>
            <a:schemeClr val="bg1"/>
          </a:solidFill>
          <a:latin typeface="Verdana" pitchFamily="34" charset="0"/>
          <a:cs typeface="Tahoma" pitchFamily="34" charset="0"/>
        </a:defRPr>
      </a:lvl3pPr>
      <a:lvl4pPr algn="l" rtl="0" fontAlgn="base">
        <a:spcBef>
          <a:spcPct val="0"/>
        </a:spcBef>
        <a:spcAft>
          <a:spcPct val="0"/>
        </a:spcAft>
        <a:defRPr sz="2000">
          <a:solidFill>
            <a:schemeClr val="bg1"/>
          </a:solidFill>
          <a:latin typeface="Verdana" pitchFamily="34" charset="0"/>
          <a:cs typeface="Tahoma" pitchFamily="34" charset="0"/>
        </a:defRPr>
      </a:lvl4pPr>
      <a:lvl5pPr algn="l" rtl="0" fontAlgn="base">
        <a:spcBef>
          <a:spcPct val="0"/>
        </a:spcBef>
        <a:spcAft>
          <a:spcPct val="0"/>
        </a:spcAft>
        <a:defRPr sz="2000">
          <a:solidFill>
            <a:schemeClr val="bg1"/>
          </a:solidFill>
          <a:latin typeface="Verdana" pitchFamily="34" charset="0"/>
          <a:cs typeface="Tahoma" pitchFamily="34" charset="0"/>
        </a:defRPr>
      </a:lvl5pPr>
      <a:lvl6pPr marL="457200" algn="l" rtl="0" fontAlgn="base">
        <a:spcBef>
          <a:spcPct val="0"/>
        </a:spcBef>
        <a:spcAft>
          <a:spcPct val="0"/>
        </a:spcAft>
        <a:defRPr sz="2000">
          <a:solidFill>
            <a:schemeClr val="bg1"/>
          </a:solidFill>
          <a:latin typeface="Verdana" pitchFamily="34" charset="0"/>
          <a:cs typeface="Tahoma" pitchFamily="34" charset="0"/>
        </a:defRPr>
      </a:lvl6pPr>
      <a:lvl7pPr marL="914400" algn="l" rtl="0" fontAlgn="base">
        <a:spcBef>
          <a:spcPct val="0"/>
        </a:spcBef>
        <a:spcAft>
          <a:spcPct val="0"/>
        </a:spcAft>
        <a:defRPr sz="2000">
          <a:solidFill>
            <a:schemeClr val="bg1"/>
          </a:solidFill>
          <a:latin typeface="Verdana" pitchFamily="34" charset="0"/>
          <a:cs typeface="Tahoma" pitchFamily="34" charset="0"/>
        </a:defRPr>
      </a:lvl7pPr>
      <a:lvl8pPr marL="1371600" algn="l" rtl="0" fontAlgn="base">
        <a:spcBef>
          <a:spcPct val="0"/>
        </a:spcBef>
        <a:spcAft>
          <a:spcPct val="0"/>
        </a:spcAft>
        <a:defRPr sz="2000">
          <a:solidFill>
            <a:schemeClr val="bg1"/>
          </a:solidFill>
          <a:latin typeface="Verdana" pitchFamily="34" charset="0"/>
          <a:cs typeface="Tahoma" pitchFamily="34" charset="0"/>
        </a:defRPr>
      </a:lvl8pPr>
      <a:lvl9pPr marL="1828800" algn="l" rtl="0" fontAlgn="base">
        <a:spcBef>
          <a:spcPct val="0"/>
        </a:spcBef>
        <a:spcAft>
          <a:spcPct val="0"/>
        </a:spcAft>
        <a:defRPr sz="2000">
          <a:solidFill>
            <a:schemeClr val="bg1"/>
          </a:solidFill>
          <a:latin typeface="Verdana" pitchFamily="34" charset="0"/>
          <a:cs typeface="Tahom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2.gif"/></Relationships>
</file>

<file path=ppt/slides/_rels/slide11.xml.rels><?xml version="1.0" encoding="UTF-8" standalone="yes"?>
<Relationships xmlns="http://schemas.openxmlformats.org/package/2006/relationships"><Relationship Id="rId3" Type="http://schemas.openxmlformats.org/officeDocument/2006/relationships/hyperlink" Target="http://soundbible.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bgnew.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grpSp>
        <p:nvGrpSpPr>
          <p:cNvPr id="13315" name="Group 17"/>
          <p:cNvGrpSpPr>
            <a:grpSpLocks/>
          </p:cNvGrpSpPr>
          <p:nvPr/>
        </p:nvGrpSpPr>
        <p:grpSpPr bwMode="auto">
          <a:xfrm>
            <a:off x="762000" y="685800"/>
            <a:ext cx="7772400" cy="1255713"/>
            <a:chOff x="838200" y="1143000"/>
            <a:chExt cx="7772400" cy="1255931"/>
          </a:xfrm>
        </p:grpSpPr>
        <p:sp>
          <p:nvSpPr>
            <p:cNvPr id="7" name="Rounded Rectangle 6"/>
            <p:cNvSpPr/>
            <p:nvPr/>
          </p:nvSpPr>
          <p:spPr>
            <a:xfrm>
              <a:off x="838200" y="1143000"/>
              <a:ext cx="7772400" cy="106698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p:nvPr/>
          </p:nvSpPr>
          <p:spPr>
            <a:xfrm>
              <a:off x="1524000" y="1371640"/>
              <a:ext cx="6553200" cy="646225"/>
            </a:xfrm>
            <a:prstGeom prst="rect">
              <a:avLst/>
            </a:prstGeom>
            <a:noFill/>
          </p:spPr>
          <p:txBody>
            <a:bodyPr>
              <a:spAutoFit/>
            </a:bodyPr>
            <a:lstStyle/>
            <a:p>
              <a:pPr algn="ctr" fontAlgn="auto">
                <a:spcBef>
                  <a:spcPts val="0"/>
                </a:spcBef>
                <a:spcAft>
                  <a:spcPts val="0"/>
                </a:spcAft>
                <a:defRPr/>
              </a:pPr>
              <a:r>
                <a:rPr lang="fr-FR" sz="3600" b="1" dirty="0">
                  <a:latin typeface="+mj-lt"/>
                  <a:cs typeface="Tahoma" pitchFamily="34" charset="0"/>
                </a:rPr>
                <a:t>Microsoft</a:t>
              </a:r>
              <a:r>
                <a:rPr lang="en-US" sz="3600" b="1" dirty="0">
                  <a:latin typeface="+mj-lt"/>
                  <a:cs typeface="Tahoma" pitchFamily="34" charset="0"/>
                </a:rPr>
                <a:t>®</a:t>
              </a:r>
              <a:r>
                <a:rPr lang="fr-FR" sz="3600" b="1" dirty="0">
                  <a:latin typeface="+mj-lt"/>
                  <a:cs typeface="Tahoma" pitchFamily="34" charset="0"/>
                </a:rPr>
                <a:t> Small Basic</a:t>
              </a:r>
              <a:endParaRPr lang="en-US" sz="3600" b="1" dirty="0">
                <a:latin typeface="+mj-lt"/>
                <a:cs typeface="Tahoma" pitchFamily="34" charset="0"/>
              </a:endParaRPr>
            </a:p>
          </p:txBody>
        </p:sp>
        <p:sp>
          <p:nvSpPr>
            <p:cNvPr id="9" name="TextBox 8"/>
            <p:cNvSpPr txBox="1"/>
            <p:nvPr/>
          </p:nvSpPr>
          <p:spPr>
            <a:xfrm>
              <a:off x="1524000" y="1752706"/>
              <a:ext cx="6553200" cy="646225"/>
            </a:xfrm>
            <a:prstGeom prst="rect">
              <a:avLst/>
            </a:prstGeom>
            <a:noFill/>
          </p:spPr>
          <p:txBody>
            <a:bodyPr>
              <a:spAutoFit/>
            </a:bodyPr>
            <a:lstStyle/>
            <a:p>
              <a:pPr algn="ctr" fontAlgn="auto">
                <a:spcBef>
                  <a:spcPts val="0"/>
                </a:spcBef>
                <a:spcAft>
                  <a:spcPts val="0"/>
                </a:spcAft>
                <a:defRPr/>
              </a:pPr>
              <a:endParaRPr lang="en-US" sz="3600" dirty="0">
                <a:effectLst>
                  <a:reflection blurRad="6350" stA="55000" endA="300" endPos="45500" dir="5400000" sy="-100000" algn="bl" rotWithShape="0"/>
                </a:effectLst>
                <a:latin typeface="+mn-lt"/>
                <a:cs typeface="Tahoma" pitchFamily="34" charset="0"/>
              </a:endParaRPr>
            </a:p>
          </p:txBody>
        </p:sp>
      </p:grpSp>
      <p:sp>
        <p:nvSpPr>
          <p:cNvPr id="19" name="Rounded Rectangle 18"/>
          <p:cNvSpPr/>
          <p:nvPr/>
        </p:nvSpPr>
        <p:spPr>
          <a:xfrm>
            <a:off x="1447800" y="1752600"/>
            <a:ext cx="6400800" cy="838200"/>
          </a:xfrm>
          <a:prstGeom prst="roundRect">
            <a:avLst/>
          </a:prstGeom>
          <a:gradFill>
            <a:gsLst>
              <a:gs pos="0">
                <a:schemeClr val="bg1">
                  <a:alpha val="0"/>
                </a:schemeClr>
              </a:gs>
              <a:gs pos="0">
                <a:schemeClr val="bg1"/>
              </a:gs>
              <a:gs pos="50000">
                <a:schemeClr val="accent1">
                  <a:tint val="44500"/>
                  <a:satMod val="160000"/>
                  <a:alpha val="0"/>
                </a:schemeClr>
              </a:gs>
              <a:gs pos="100000">
                <a:schemeClr val="accent1">
                  <a:tint val="23500"/>
                  <a:satMod val="160000"/>
                </a:schemeClr>
              </a:gs>
            </a:gsLst>
            <a:lin ang="5400000" scaled="0"/>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smtClean="0">
                <a:solidFill>
                  <a:schemeClr val="accent4">
                    <a:lumMod val="75000"/>
                  </a:schemeClr>
                </a:solidFill>
                <a:latin typeface="+mj-lt"/>
              </a:rPr>
              <a:t>Sound, Program, and Text Objects</a:t>
            </a:r>
            <a:endParaRPr lang="en-US" sz="2800" dirty="0">
              <a:solidFill>
                <a:schemeClr val="accent4">
                  <a:lumMod val="75000"/>
                </a:schemeClr>
              </a:solidFill>
              <a:effectLst>
                <a:reflection blurRad="6350" stA="55000" endA="300" endPos="45500" dir="5400000" sy="-100000" algn="bl" rotWithShape="0"/>
              </a:effectLst>
              <a:latin typeface="+mj-lt"/>
              <a:cs typeface="Tahoma" pitchFamily="34" charset="0"/>
            </a:endParaRPr>
          </a:p>
        </p:txBody>
      </p:sp>
      <p:sp>
        <p:nvSpPr>
          <p:cNvPr id="11" name="Rounded Rectangle 10"/>
          <p:cNvSpPr/>
          <p:nvPr/>
        </p:nvSpPr>
        <p:spPr>
          <a:xfrm>
            <a:off x="1981200" y="2590800"/>
            <a:ext cx="5334000" cy="658813"/>
          </a:xfrm>
          <a:prstGeom prst="roundRect">
            <a:avLst/>
          </a:prstGeom>
          <a:gradFill>
            <a:gsLst>
              <a:gs pos="0">
                <a:srgbClr val="FFE2B7"/>
              </a:gs>
              <a:gs pos="50000">
                <a:srgbClr val="FFC000"/>
              </a:gs>
            </a:gsLst>
            <a:lin ang="16200000" scaled="1"/>
          </a:gradFill>
          <a:ln/>
        </p:spPr>
        <p:style>
          <a:lnRef idx="3">
            <a:schemeClr val="lt1"/>
          </a:lnRef>
          <a:fillRef idx="1">
            <a:schemeClr val="accent6"/>
          </a:fillRef>
          <a:effectRef idx="1">
            <a:schemeClr val="accent6"/>
          </a:effectRef>
          <a:fontRef idx="minor">
            <a:schemeClr val="lt1"/>
          </a:fontRef>
        </p:style>
        <p:txBody>
          <a:bodyPr anchor="ctr"/>
          <a:lstStyle/>
          <a:p>
            <a:pPr algn="ctr" fontAlgn="auto">
              <a:lnSpc>
                <a:spcPct val="150000"/>
              </a:lnSpc>
              <a:spcBef>
                <a:spcPts val="0"/>
              </a:spcBef>
              <a:spcAft>
                <a:spcPts val="0"/>
              </a:spcAft>
              <a:defRPr/>
            </a:pPr>
            <a:r>
              <a:rPr lang="en-US" b="1" dirty="0">
                <a:solidFill>
                  <a:srgbClr val="205D0B"/>
                </a:solidFill>
              </a:rPr>
              <a:t>Estimated </a:t>
            </a:r>
            <a:r>
              <a:rPr lang="en-US" b="1" dirty="0" smtClean="0">
                <a:solidFill>
                  <a:srgbClr val="205D0B"/>
                </a:solidFill>
              </a:rPr>
              <a:t>time </a:t>
            </a:r>
            <a:r>
              <a:rPr lang="en-US" b="1" dirty="0">
                <a:solidFill>
                  <a:srgbClr val="205D0B"/>
                </a:solidFill>
              </a:rPr>
              <a:t>to </a:t>
            </a:r>
            <a:r>
              <a:rPr lang="en-US" b="1" dirty="0" smtClean="0">
                <a:solidFill>
                  <a:srgbClr val="205D0B"/>
                </a:solidFill>
              </a:rPr>
              <a:t>complete this lesson: 1 hour</a:t>
            </a:r>
            <a:endParaRPr lang="en-US" dirty="0">
              <a:solidFill>
                <a:srgbClr val="205D0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amond(in)">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Let’s Summarize…</a:t>
            </a:r>
            <a:endParaRPr lang="en-US" sz="2400" b="1" dirty="0">
              <a:latin typeface="+mj-lt"/>
            </a:endParaRPr>
          </a:p>
        </p:txBody>
      </p:sp>
      <p:pic>
        <p:nvPicPr>
          <p:cNvPr id="22530" name="Picture 2" descr="\\10.3.80.148\New Folder\Small Basic\sm\EDU_UK_cc_3217.jpg"/>
          <p:cNvPicPr>
            <a:picLocks noChangeAspect="1" noChangeArrowheads="1"/>
          </p:cNvPicPr>
          <p:nvPr/>
        </p:nvPicPr>
        <p:blipFill>
          <a:blip r:embed="rId3"/>
          <a:stretch>
            <a:fillRect/>
          </a:stretch>
        </p:blipFill>
        <p:spPr bwMode="auto">
          <a:xfrm>
            <a:off x="2743201" y="838200"/>
            <a:ext cx="4009695" cy="2670457"/>
          </a:xfrm>
          <a:prstGeom prst="rect">
            <a:avLst/>
          </a:prstGeom>
          <a:ln>
            <a:noFill/>
          </a:ln>
          <a:effectLst>
            <a:softEdge rad="112500"/>
          </a:effectLst>
        </p:spPr>
      </p:pic>
      <p:grpSp>
        <p:nvGrpSpPr>
          <p:cNvPr id="25604" name="Group 10"/>
          <p:cNvGrpSpPr>
            <a:grpSpLocks/>
          </p:cNvGrpSpPr>
          <p:nvPr/>
        </p:nvGrpSpPr>
        <p:grpSpPr bwMode="auto">
          <a:xfrm>
            <a:off x="304800" y="3505200"/>
            <a:ext cx="5029200" cy="762000"/>
            <a:chOff x="457200" y="3505200"/>
            <a:chExt cx="5486400" cy="762000"/>
          </a:xfrm>
        </p:grpSpPr>
        <p:sp>
          <p:nvSpPr>
            <p:cNvPr id="9" name="Rounded Rectangle 8"/>
            <p:cNvSpPr/>
            <p:nvPr/>
          </p:nvSpPr>
          <p:spPr>
            <a:xfrm>
              <a:off x="457200" y="3505200"/>
              <a:ext cx="54864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533400" y="3657600"/>
              <a:ext cx="5334000" cy="430887"/>
            </a:xfrm>
            <a:prstGeom prst="rect">
              <a:avLst/>
            </a:prstGeom>
            <a:noFill/>
            <a:ln w="9525">
              <a:noFill/>
              <a:miter lim="800000"/>
              <a:headEnd/>
              <a:tailEnd/>
            </a:ln>
          </p:spPr>
          <p:txBody>
            <a:bodyPr>
              <a:spAutoFit/>
            </a:bodyPr>
            <a:lstStyle/>
            <a:p>
              <a:r>
                <a:rPr lang="en-US" sz="2200" b="1" dirty="0">
                  <a:latin typeface="Calibri" pitchFamily="34" charset="0"/>
                </a:rPr>
                <a:t>Congratulations! Now you know how to:</a:t>
              </a:r>
            </a:p>
          </p:txBody>
        </p:sp>
      </p:grpSp>
      <p:sp>
        <p:nvSpPr>
          <p:cNvPr id="8" name="Rounded Rectangle 7"/>
          <p:cNvSpPr/>
          <p:nvPr/>
        </p:nvSpPr>
        <p:spPr>
          <a:xfrm>
            <a:off x="381000" y="4114800"/>
            <a:ext cx="8305800" cy="2133600"/>
          </a:xfrm>
          <a:prstGeom prst="roundRect">
            <a:avLst>
              <a:gd name="adj" fmla="val 13562"/>
            </a:avLst>
          </a:prstGeom>
          <a:ln/>
        </p:spPr>
        <p:style>
          <a:lnRef idx="1">
            <a:schemeClr val="accent4"/>
          </a:lnRef>
          <a:fillRef idx="2">
            <a:schemeClr val="accent4"/>
          </a:fillRef>
          <a:effectRef idx="1">
            <a:schemeClr val="accent4"/>
          </a:effectRef>
          <a:fontRef idx="minor">
            <a:schemeClr val="dk1"/>
          </a:fontRef>
        </p:style>
        <p:txBody>
          <a:bodyPr anchor="ctr"/>
          <a:lstStyle/>
          <a:p>
            <a:pPr marL="346075" lvl="1" indent="-346075" fontAlgn="auto">
              <a:spcBef>
                <a:spcPts val="3600"/>
              </a:spcBef>
              <a:spcAft>
                <a:spcPts val="600"/>
              </a:spcAft>
              <a:buBlip>
                <a:blip r:embed="rId4"/>
              </a:buBlip>
              <a:defRPr/>
            </a:pPr>
            <a:r>
              <a:rPr lang="en-US" sz="2000">
                <a:solidFill>
                  <a:prstClr val="black"/>
                </a:solidFill>
              </a:rPr>
              <a:t>Manage how </a:t>
            </a:r>
            <a:r>
              <a:rPr lang="en-US" sz="2000" smtClean="0">
                <a:solidFill>
                  <a:prstClr val="black"/>
                </a:solidFill>
              </a:rPr>
              <a:t>your program </a:t>
            </a:r>
            <a:r>
              <a:rPr lang="en-US" sz="2000">
                <a:solidFill>
                  <a:prstClr val="black"/>
                </a:solidFill>
              </a:rPr>
              <a:t>runs by using the </a:t>
            </a:r>
            <a:r>
              <a:rPr lang="en-US" sz="2000" b="1">
                <a:solidFill>
                  <a:prstClr val="black"/>
                </a:solidFill>
              </a:rPr>
              <a:t>Program</a:t>
            </a:r>
            <a:r>
              <a:rPr lang="en-US" sz="2000">
                <a:solidFill>
                  <a:prstClr val="black"/>
                </a:solidFill>
              </a:rPr>
              <a:t> object.</a:t>
            </a:r>
          </a:p>
          <a:p>
            <a:pPr marL="346075" lvl="1" indent="-346075" fontAlgn="auto">
              <a:spcBef>
                <a:spcPts val="600"/>
              </a:spcBef>
              <a:spcAft>
                <a:spcPts val="600"/>
              </a:spcAft>
              <a:buBlip>
                <a:blip r:embed="rId4"/>
              </a:buBlip>
              <a:defRPr/>
            </a:pPr>
            <a:r>
              <a:rPr lang="en-US" sz="2000">
                <a:solidFill>
                  <a:prstClr val="black"/>
                </a:solidFill>
              </a:rPr>
              <a:t>Include sounds </a:t>
            </a:r>
            <a:r>
              <a:rPr lang="en-US" sz="2000" smtClean="0">
                <a:solidFill>
                  <a:prstClr val="black"/>
                </a:solidFill>
              </a:rPr>
              <a:t>by </a:t>
            </a:r>
            <a:r>
              <a:rPr lang="en-US" sz="2000">
                <a:solidFill>
                  <a:prstClr val="black"/>
                </a:solidFill>
              </a:rPr>
              <a:t>using the various operations of the </a:t>
            </a:r>
            <a:r>
              <a:rPr lang="en-US" sz="2000" b="1">
                <a:solidFill>
                  <a:prstClr val="black"/>
                </a:solidFill>
              </a:rPr>
              <a:t>Sound </a:t>
            </a:r>
            <a:r>
              <a:rPr lang="en-US" sz="2000">
                <a:solidFill>
                  <a:prstClr val="black"/>
                </a:solidFill>
              </a:rPr>
              <a:t>object.</a:t>
            </a:r>
          </a:p>
          <a:p>
            <a:pPr marL="346075" lvl="1" indent="-346075" fontAlgn="auto">
              <a:spcBef>
                <a:spcPts val="600"/>
              </a:spcBef>
              <a:spcAft>
                <a:spcPts val="600"/>
              </a:spcAft>
              <a:buBlip>
                <a:blip r:embed="rId4"/>
              </a:buBlip>
              <a:defRPr/>
            </a:pPr>
            <a:r>
              <a:rPr lang="en-US" sz="2000">
                <a:solidFill>
                  <a:prstClr val="black"/>
                </a:solidFill>
              </a:rPr>
              <a:t>Operate on text </a:t>
            </a:r>
            <a:r>
              <a:rPr lang="en-US" sz="2000" smtClean="0">
                <a:solidFill>
                  <a:prstClr val="black"/>
                </a:solidFill>
              </a:rPr>
              <a:t>by </a:t>
            </a:r>
            <a:r>
              <a:rPr lang="en-US" sz="2000">
                <a:solidFill>
                  <a:prstClr val="black"/>
                </a:solidFill>
              </a:rPr>
              <a:t>using the </a:t>
            </a:r>
            <a:r>
              <a:rPr lang="en-US" sz="2000" b="1">
                <a:solidFill>
                  <a:prstClr val="black"/>
                </a:solidFill>
              </a:rPr>
              <a:t>Text</a:t>
            </a:r>
            <a:r>
              <a:rPr lang="en-US" sz="2000">
                <a:solidFill>
                  <a:prstClr val="black"/>
                </a:solidFill>
              </a:rPr>
              <a:t> object.</a:t>
            </a:r>
            <a:endParaRPr lang="en-US" sz="2000" b="1">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nodeType="clickEffect">
                                  <p:stCondLst>
                                    <p:cond delay="0"/>
                                  </p:stCondLst>
                                  <p:childTnLst>
                                    <p:set>
                                      <p:cBhvr>
                                        <p:cTn id="14" dur="1" fill="hold">
                                          <p:stCondLst>
                                            <p:cond delay="0"/>
                                          </p:stCondLst>
                                        </p:cTn>
                                        <p:tgtEl>
                                          <p:spTgt spid="22530"/>
                                        </p:tgtEl>
                                        <p:attrNameLst>
                                          <p:attrName>style.visibility</p:attrName>
                                        </p:attrNameLst>
                                      </p:cBhvr>
                                      <p:to>
                                        <p:strVal val="visible"/>
                                      </p:to>
                                    </p:set>
                                    <p:animEffect transition="in" filter="plus(in)">
                                      <p:cBhvr>
                                        <p:cTn id="15" dur="2000"/>
                                        <p:tgtEl>
                                          <p:spTgt spid="22530"/>
                                        </p:tgtEl>
                                      </p:cBhvr>
                                    </p:animEffect>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25604"/>
                                        </p:tgtEl>
                                        <p:attrNameLst>
                                          <p:attrName>style.visibility</p:attrName>
                                        </p:attrNameLst>
                                      </p:cBhvr>
                                      <p:to>
                                        <p:strVal val="visible"/>
                                      </p:to>
                                    </p:set>
                                    <p:anim calcmode="lin" valueType="num">
                                      <p:cBhvr>
                                        <p:cTn id="20" dur="500" fill="hold"/>
                                        <p:tgtEl>
                                          <p:spTgt spid="25604"/>
                                        </p:tgtEl>
                                        <p:attrNameLst>
                                          <p:attrName>ppt_w</p:attrName>
                                        </p:attrNameLst>
                                      </p:cBhvr>
                                      <p:tavLst>
                                        <p:tav tm="0">
                                          <p:val>
                                            <p:strVal val="#ppt_w*2.5"/>
                                          </p:val>
                                        </p:tav>
                                        <p:tav tm="100000">
                                          <p:val>
                                            <p:strVal val="#ppt_w"/>
                                          </p:val>
                                        </p:tav>
                                      </p:tavLst>
                                    </p:anim>
                                    <p:anim calcmode="lin" valueType="num">
                                      <p:cBhvr>
                                        <p:cTn id="21" dur="500" fill="hold"/>
                                        <p:tgtEl>
                                          <p:spTgt spid="25604"/>
                                        </p:tgtEl>
                                        <p:attrNameLst>
                                          <p:attrName>ppt_h</p:attrName>
                                        </p:attrNameLst>
                                      </p:cBhvr>
                                      <p:tavLst>
                                        <p:tav tm="0">
                                          <p:val>
                                            <p:strVal val="#ppt_h*0.01"/>
                                          </p:val>
                                        </p:tav>
                                        <p:tav tm="100000">
                                          <p:val>
                                            <p:strVal val="#ppt_h"/>
                                          </p:val>
                                        </p:tav>
                                      </p:tavLst>
                                    </p:anim>
                                    <p:anim calcmode="lin" valueType="num">
                                      <p:cBhvr>
                                        <p:cTn id="22" dur="500" fill="hold"/>
                                        <p:tgtEl>
                                          <p:spTgt spid="25604"/>
                                        </p:tgtEl>
                                        <p:attrNameLst>
                                          <p:attrName>ppt_x</p:attrName>
                                        </p:attrNameLst>
                                      </p:cBhvr>
                                      <p:tavLst>
                                        <p:tav tm="0">
                                          <p:val>
                                            <p:strVal val="#ppt_x"/>
                                          </p:val>
                                        </p:tav>
                                        <p:tav tm="100000">
                                          <p:val>
                                            <p:strVal val="#ppt_x"/>
                                          </p:val>
                                        </p:tav>
                                      </p:tavLst>
                                    </p:anim>
                                    <p:anim calcmode="lin" valueType="num">
                                      <p:cBhvr>
                                        <p:cTn id="23" dur="500" fill="hold"/>
                                        <p:tgtEl>
                                          <p:spTgt spid="25604"/>
                                        </p:tgtEl>
                                        <p:attrNameLst>
                                          <p:attrName>ppt_y</p:attrName>
                                        </p:attrNameLst>
                                      </p:cBhvr>
                                      <p:tavLst>
                                        <p:tav tm="0">
                                          <p:val>
                                            <p:strVal val="#ppt_h+1"/>
                                          </p:val>
                                        </p:tav>
                                        <p:tav tm="100000">
                                          <p:val>
                                            <p:strVal val="#ppt_y"/>
                                          </p:val>
                                        </p:tav>
                                      </p:tavLst>
                                    </p:anim>
                                    <p:animEffect transition="in" filter="fade">
                                      <p:cBhvr>
                                        <p:cTn id="24" dur="500"/>
                                        <p:tgtEl>
                                          <p:spTgt spid="25604"/>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900" decel="100000" fill="hold"/>
                                        <p:tgtEl>
                                          <p:spTgt spid="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solidFill>
                  <a:prstClr val="white"/>
                </a:solidFill>
                <a:latin typeface="Calibri"/>
              </a:rPr>
              <a:t>Mini Challenge 2.4:  Sound Quiz</a:t>
            </a:r>
            <a:endParaRPr lang="en-US" sz="2400" b="1" dirty="0">
              <a:latin typeface="+mj-lt"/>
            </a:endParaRPr>
          </a:p>
        </p:txBody>
      </p:sp>
      <p:grpSp>
        <p:nvGrpSpPr>
          <p:cNvPr id="3" name="Group 12"/>
          <p:cNvGrpSpPr/>
          <p:nvPr/>
        </p:nvGrpSpPr>
        <p:grpSpPr>
          <a:xfrm>
            <a:off x="304800" y="914400"/>
            <a:ext cx="5715000" cy="762918"/>
            <a:chOff x="381000" y="685800"/>
            <a:chExt cx="8153400" cy="1056347"/>
          </a:xfrm>
        </p:grpSpPr>
        <p:sp>
          <p:nvSpPr>
            <p:cNvPr id="9" name="Rounded Rectangle 8"/>
            <p:cNvSpPr/>
            <p:nvPr/>
          </p:nvSpPr>
          <p:spPr bwMode="auto">
            <a:xfrm>
              <a:off x="381000" y="685800"/>
              <a:ext cx="8153400" cy="1055076"/>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570964" y="761998"/>
              <a:ext cx="7848601" cy="980149"/>
            </a:xfrm>
            <a:prstGeom prst="rect">
              <a:avLst/>
            </a:prstGeom>
            <a:noFill/>
            <a:ln w="9525">
              <a:noFill/>
              <a:miter lim="800000"/>
              <a:headEnd/>
              <a:tailEnd/>
            </a:ln>
          </p:spPr>
          <p:txBody>
            <a:bodyPr wrap="square">
              <a:spAutoFit/>
            </a:bodyPr>
            <a:lstStyle/>
            <a:p>
              <a:pPr lvl="0"/>
              <a:r>
                <a:rPr lang="en-US" sz="2000" b="1">
                  <a:solidFill>
                    <a:prstClr val="black"/>
                  </a:solidFill>
                  <a:latin typeface="Calibri"/>
                </a:rPr>
                <a:t>Write a program that displays a text </a:t>
              </a:r>
              <a:r>
                <a:rPr lang="en-US" sz="2000" b="1" smtClean="0">
                  <a:solidFill>
                    <a:prstClr val="black"/>
                  </a:solidFill>
                  <a:latin typeface="Calibri"/>
                </a:rPr>
                <a:t>window </a:t>
              </a:r>
              <a:r>
                <a:rPr lang="en-US" sz="2000" b="1">
                  <a:solidFill>
                    <a:prstClr val="black"/>
                  </a:solidFill>
                  <a:latin typeface="Calibri"/>
                </a:rPr>
                <a:t>and then </a:t>
              </a:r>
              <a:r>
                <a:rPr lang="en-US" sz="2000" b="1" smtClean="0">
                  <a:solidFill>
                    <a:prstClr val="black"/>
                  </a:solidFill>
                  <a:latin typeface="Calibri"/>
                </a:rPr>
                <a:t>performs </a:t>
              </a:r>
              <a:r>
                <a:rPr lang="en-US" sz="2000" b="1">
                  <a:solidFill>
                    <a:prstClr val="black"/>
                  </a:solidFill>
                  <a:latin typeface="Calibri"/>
                </a:rPr>
                <a:t>the following steps:</a:t>
              </a:r>
              <a:endParaRPr lang="en-US" sz="2000">
                <a:solidFill>
                  <a:prstClr val="black"/>
                </a:solidFill>
                <a:latin typeface="Calibri"/>
              </a:endParaRPr>
            </a:p>
          </p:txBody>
        </p:sp>
      </p:grpSp>
      <p:grpSp>
        <p:nvGrpSpPr>
          <p:cNvPr id="4" name="Group 13"/>
          <p:cNvGrpSpPr/>
          <p:nvPr/>
        </p:nvGrpSpPr>
        <p:grpSpPr>
          <a:xfrm>
            <a:off x="304800" y="1600200"/>
            <a:ext cx="5181600" cy="4180001"/>
            <a:chOff x="381000" y="2258568"/>
            <a:chExt cx="4953000" cy="2649265"/>
          </a:xfrm>
        </p:grpSpPr>
        <p:sp>
          <p:nvSpPr>
            <p:cNvPr id="8" name="Rounded Rectangle 7"/>
            <p:cNvSpPr/>
            <p:nvPr/>
          </p:nvSpPr>
          <p:spPr>
            <a:xfrm>
              <a:off x="381000" y="2258568"/>
              <a:ext cx="4953000" cy="2561844"/>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b="1" dirty="0">
                  <a:solidFill>
                    <a:srgbClr val="C00000"/>
                  </a:solidFill>
                </a:rPr>
                <a:t>	</a:t>
              </a:r>
            </a:p>
          </p:txBody>
        </p:sp>
        <p:sp>
          <p:nvSpPr>
            <p:cNvPr id="10" name="TextBox 15"/>
            <p:cNvSpPr txBox="1">
              <a:spLocks noChangeArrowheads="1"/>
            </p:cNvSpPr>
            <p:nvPr/>
          </p:nvSpPr>
          <p:spPr bwMode="auto">
            <a:xfrm flipH="1">
              <a:off x="453837" y="2508504"/>
              <a:ext cx="4731125" cy="2399329"/>
            </a:xfrm>
            <a:prstGeom prst="rect">
              <a:avLst/>
            </a:prstGeom>
            <a:noFill/>
            <a:ln w="9525">
              <a:noFill/>
              <a:miter lim="800000"/>
              <a:headEnd/>
              <a:tailEnd/>
            </a:ln>
          </p:spPr>
          <p:txBody>
            <a:bodyPr wrap="square">
              <a:spAutoFit/>
            </a:bodyPr>
            <a:lstStyle/>
            <a:p>
              <a:pPr marL="284163" indent="-284163">
                <a:buFont typeface="Wingdings" pitchFamily="2" charset="2"/>
                <a:buChar char="v"/>
              </a:pPr>
              <a:r>
                <a:rPr lang="en-US" sz="2000" dirty="0" smtClean="0">
                  <a:latin typeface="+mn-lt"/>
                </a:rPr>
                <a:t>Asks the user to type an answer to a simple question. </a:t>
              </a:r>
            </a:p>
            <a:p>
              <a:pPr marL="284163" indent="-284163">
                <a:buFont typeface="Wingdings" pitchFamily="2" charset="2"/>
                <a:buChar char="v"/>
              </a:pPr>
              <a:r>
                <a:rPr lang="en-US" sz="2000" dirty="0" smtClean="0">
                  <a:latin typeface="+mn-lt"/>
                </a:rPr>
                <a:t>If the answer is correct, display an appropriate message along with the sound of a chime</a:t>
              </a:r>
              <a:r>
                <a:rPr lang="en-US" sz="2000" dirty="0" smtClean="0">
                  <a:latin typeface="+mn-lt"/>
                </a:rPr>
                <a:t>.  </a:t>
              </a:r>
              <a:r>
                <a:rPr lang="en-US" sz="2000" dirty="0" smtClean="0">
                  <a:latin typeface="+mn-lt"/>
                  <a:hlinkClick r:id="rId3"/>
                </a:rPr>
                <a:t>Free Sounds </a:t>
              </a:r>
              <a:endParaRPr lang="en-US" sz="2000" dirty="0" smtClean="0">
                <a:latin typeface="+mn-lt"/>
              </a:endParaRPr>
            </a:p>
            <a:p>
              <a:pPr marL="284163" indent="-284163">
                <a:buFont typeface="Wingdings" pitchFamily="2" charset="2"/>
                <a:buChar char="v"/>
              </a:pPr>
              <a:r>
                <a:rPr lang="en-US" sz="2000" dirty="0" smtClean="0">
                  <a:latin typeface="+mn-lt"/>
                </a:rPr>
                <a:t>If the answer is incorrect, display an appropriate message along with the sound of a bell. </a:t>
              </a:r>
            </a:p>
            <a:p>
              <a:r>
                <a:rPr lang="en-US" sz="2000" dirty="0" smtClean="0">
                  <a:latin typeface="+mn-lt"/>
                </a:rPr>
                <a:t>- Copy your code to a Word Document.  Publish your program and copy and paste the URL at the bottom of the word document.</a:t>
              </a:r>
              <a:endParaRPr lang="en-US" sz="2000" dirty="0">
                <a:latin typeface="+mn-lt"/>
              </a:endParaRPr>
            </a:p>
            <a:p>
              <a:endParaRPr lang="en-US" sz="2000" dirty="0" smtClean="0">
                <a:latin typeface="+mn-lt"/>
              </a:endParaRPr>
            </a:p>
          </p:txBody>
        </p:sp>
      </p:grpSp>
      <p:pic>
        <p:nvPicPr>
          <p:cNvPr id="1027" name="Picture 3" descr="\\10.3.80.148\New Folder\Small Basic\sm\edu_sing3_8972.jpg"/>
          <p:cNvPicPr>
            <a:picLocks noChangeAspect="1" noChangeArrowheads="1"/>
          </p:cNvPicPr>
          <p:nvPr/>
        </p:nvPicPr>
        <p:blipFill>
          <a:blip r:embed="rId4"/>
          <a:stretch>
            <a:fillRect/>
          </a:stretch>
        </p:blipFill>
        <p:spPr bwMode="auto">
          <a:xfrm>
            <a:off x="5740400" y="1852481"/>
            <a:ext cx="3151352" cy="1957519"/>
          </a:xfrm>
          <a:prstGeom prst="roundRect">
            <a:avLst>
              <a:gd name="adj" fmla="val 36362"/>
            </a:avLst>
          </a:prstGeom>
          <a:solidFill>
            <a:srgbClr val="FFFFFF">
              <a:shade val="85000"/>
            </a:srgbClr>
          </a:solidFill>
          <a:ln>
            <a:noFill/>
          </a:ln>
          <a:effectLst>
            <a:reflection blurRad="12700" stA="38000" endPos="28000" dist="5000" dir="5400000" sy="-100000" algn="bl" rotWithShape="0"/>
          </a:effectLst>
        </p:spPr>
      </p:pic>
      <p:grpSp>
        <p:nvGrpSpPr>
          <p:cNvPr id="11" name="Group 10"/>
          <p:cNvGrpSpPr/>
          <p:nvPr/>
        </p:nvGrpSpPr>
        <p:grpSpPr>
          <a:xfrm>
            <a:off x="5949473" y="4607459"/>
            <a:ext cx="2883854" cy="1688702"/>
            <a:chOff x="228600" y="1676400"/>
            <a:chExt cx="5029200" cy="4785426"/>
          </a:xfrm>
        </p:grpSpPr>
        <p:sp>
          <p:nvSpPr>
            <p:cNvPr id="12" name="Rounded Rectangle 11"/>
            <p:cNvSpPr/>
            <p:nvPr/>
          </p:nvSpPr>
          <p:spPr>
            <a:xfrm>
              <a:off x="228600" y="1676400"/>
              <a:ext cx="5029200" cy="4785426"/>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dirty="0">
                  <a:solidFill>
                    <a:srgbClr val="C00000"/>
                  </a:solidFill>
                </a:rPr>
                <a:t>	</a:t>
              </a:r>
            </a:p>
          </p:txBody>
        </p:sp>
        <p:sp>
          <p:nvSpPr>
            <p:cNvPr id="13" name="TextBox 12"/>
            <p:cNvSpPr txBox="1">
              <a:spLocks noChangeArrowheads="1"/>
            </p:cNvSpPr>
            <p:nvPr/>
          </p:nvSpPr>
          <p:spPr bwMode="auto">
            <a:xfrm flipH="1">
              <a:off x="381000" y="1810482"/>
              <a:ext cx="4724400" cy="373608"/>
            </a:xfrm>
            <a:prstGeom prst="rect">
              <a:avLst/>
            </a:prstGeom>
            <a:noFill/>
            <a:ln w="9525">
              <a:noFill/>
              <a:miter lim="800000"/>
              <a:headEnd/>
              <a:tailEnd/>
            </a:ln>
          </p:spPr>
          <p:txBody>
            <a:bodyPr wrap="square">
              <a:spAutoFit/>
            </a:bodyPr>
            <a:lstStyle/>
            <a:p>
              <a:pPr marL="284163" indent="-284163">
                <a:spcBef>
                  <a:spcPts val="600"/>
                </a:spcBef>
                <a:spcAft>
                  <a:spcPts val="600"/>
                </a:spcAft>
                <a:buFont typeface="Wingdings" pitchFamily="2" charset="2"/>
                <a:buChar char="v"/>
              </a:pPr>
              <a:endParaRPr lang="en-US" sz="1600" dirty="0">
                <a:latin typeface="+mn-lt"/>
              </a:endParaRPr>
            </a:p>
          </p:txBody>
        </p:sp>
      </p:grpSp>
      <p:sp>
        <p:nvSpPr>
          <p:cNvPr id="14" name="Rectangle 13"/>
          <p:cNvSpPr/>
          <p:nvPr/>
        </p:nvSpPr>
        <p:spPr>
          <a:xfrm>
            <a:off x="6009591" y="4599801"/>
            <a:ext cx="2677209" cy="1200329"/>
          </a:xfrm>
          <a:prstGeom prst="rect">
            <a:avLst/>
          </a:prstGeom>
        </p:spPr>
        <p:txBody>
          <a:bodyPr wrap="square">
            <a:spAutoFit/>
          </a:bodyPr>
          <a:lstStyle/>
          <a:p>
            <a:r>
              <a:rPr lang="en-US" u="sng" dirty="0" smtClean="0"/>
              <a:t>Question:</a:t>
            </a:r>
          </a:p>
          <a:p>
            <a:r>
              <a:rPr lang="en-US" smtClean="0"/>
              <a:t>1. How </a:t>
            </a:r>
            <a:r>
              <a:rPr lang="en-US" dirty="0" smtClean="0"/>
              <a:t>are media files played within a computer program?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p:cTn id="15" dur="1000" fill="hold"/>
                                        <p:tgtEl>
                                          <p:spTgt spid="1027"/>
                                        </p:tgtEl>
                                        <p:attrNameLst>
                                          <p:attrName>ppt_w</p:attrName>
                                        </p:attrNameLst>
                                      </p:cBhvr>
                                      <p:tavLst>
                                        <p:tav tm="0">
                                          <p:val>
                                            <p:fltVal val="0"/>
                                          </p:val>
                                        </p:tav>
                                        <p:tav tm="100000">
                                          <p:val>
                                            <p:strVal val="#ppt_w"/>
                                          </p:val>
                                        </p:tav>
                                      </p:tavLst>
                                    </p:anim>
                                    <p:anim calcmode="lin" valueType="num">
                                      <p:cBhvr>
                                        <p:cTn id="16" dur="1000" fill="hold"/>
                                        <p:tgtEl>
                                          <p:spTgt spid="1027"/>
                                        </p:tgtEl>
                                        <p:attrNameLst>
                                          <p:attrName>ppt_h</p:attrName>
                                        </p:attrNameLst>
                                      </p:cBhvr>
                                      <p:tavLst>
                                        <p:tav tm="0">
                                          <p:val>
                                            <p:fltVal val="0"/>
                                          </p:val>
                                        </p:tav>
                                        <p:tav tm="100000">
                                          <p:val>
                                            <p:strVal val="#ppt_h"/>
                                          </p:val>
                                        </p:tav>
                                      </p:tavLst>
                                    </p:anim>
                                    <p:anim calcmode="lin" valueType="num">
                                      <p:cBhvr>
                                        <p:cTn id="17" dur="1000" fill="hold"/>
                                        <p:tgtEl>
                                          <p:spTgt spid="102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linds(horizontal)">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checkerboard(across)">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fltVal val="0"/>
                                          </p:val>
                                        </p:tav>
                                        <p:tav tm="100000">
                                          <p:val>
                                            <p:strVal val="#ppt_w"/>
                                          </p:val>
                                        </p:tav>
                                      </p:tavLst>
                                    </p:anim>
                                    <p:anim calcmode="lin" valueType="num">
                                      <p:cBhvr>
                                        <p:cTn id="34" dur="1000" fill="hold"/>
                                        <p:tgtEl>
                                          <p:spTgt spid="11"/>
                                        </p:tgtEl>
                                        <p:attrNameLst>
                                          <p:attrName>ppt_h</p:attrName>
                                        </p:attrNameLst>
                                      </p:cBhvr>
                                      <p:tavLst>
                                        <p:tav tm="0">
                                          <p:val>
                                            <p:fltVal val="0"/>
                                          </p:val>
                                        </p:tav>
                                        <p:tav tm="100000">
                                          <p:val>
                                            <p:strVal val="#ppt_h"/>
                                          </p:val>
                                        </p:tav>
                                      </p:tavLst>
                                    </p:anim>
                                    <p:anim calcmode="lin" valueType="num">
                                      <p:cBhvr>
                                        <p:cTn id="35"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mj-lt"/>
                <a:ea typeface="+mj-ea"/>
                <a:cs typeface="Tahoma" pitchFamily="34" charset="0"/>
              </a:rPr>
              <a:t>Sound, Program,</a:t>
            </a:r>
            <a:r>
              <a:rPr kumimoji="0" lang="en-US" sz="2400" b="1" i="0" u="none" strike="noStrike" kern="1200" cap="none" spc="0" normalizeH="0" noProof="0" dirty="0" smtClean="0">
                <a:ln>
                  <a:noFill/>
                </a:ln>
                <a:solidFill>
                  <a:schemeClr val="bg1"/>
                </a:solidFill>
                <a:effectLst/>
                <a:uLnTx/>
                <a:uFillTx/>
                <a:latin typeface="+mj-lt"/>
                <a:ea typeface="+mj-ea"/>
                <a:cs typeface="Tahoma" pitchFamily="34" charset="0"/>
              </a:rPr>
              <a:t> and Text Objects</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pic>
        <p:nvPicPr>
          <p:cNvPr id="13" name="Picture 12" descr="edu_colo3_7393_rgb.jpg"/>
          <p:cNvPicPr>
            <a:picLocks noChangeAspect="1"/>
          </p:cNvPicPr>
          <p:nvPr/>
        </p:nvPicPr>
        <p:blipFill>
          <a:blip r:embed="rId3"/>
          <a:stretch>
            <a:fillRect/>
          </a:stretch>
        </p:blipFill>
        <p:spPr>
          <a:xfrm>
            <a:off x="6040939" y="1417126"/>
            <a:ext cx="2377848" cy="35667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14" name="Group 13"/>
          <p:cNvGrpSpPr/>
          <p:nvPr/>
        </p:nvGrpSpPr>
        <p:grpSpPr>
          <a:xfrm>
            <a:off x="228600" y="762000"/>
            <a:ext cx="5334000" cy="914400"/>
            <a:chOff x="304800" y="762000"/>
            <a:chExt cx="5334000" cy="762000"/>
          </a:xfrm>
        </p:grpSpPr>
        <p:sp>
          <p:nvSpPr>
            <p:cNvPr id="20" name="Rounded Rectangle 19"/>
            <p:cNvSpPr/>
            <p:nvPr/>
          </p:nvSpPr>
          <p:spPr>
            <a:xfrm>
              <a:off x="304800" y="762000"/>
              <a:ext cx="53340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1" name="TextBox 20"/>
            <p:cNvSpPr txBox="1"/>
            <p:nvPr/>
          </p:nvSpPr>
          <p:spPr>
            <a:xfrm>
              <a:off x="381000" y="914400"/>
              <a:ext cx="5107546" cy="359073"/>
            </a:xfrm>
            <a:prstGeom prst="rect">
              <a:avLst/>
            </a:prstGeom>
            <a:noFill/>
          </p:spPr>
          <p:txBody>
            <a:bodyPr wrap="square">
              <a:spAutoFit/>
            </a:bodyPr>
            <a:lstStyle/>
            <a:p>
              <a:pPr fontAlgn="auto">
                <a:spcBef>
                  <a:spcPts val="0"/>
                </a:spcBef>
                <a:spcAft>
                  <a:spcPts val="0"/>
                </a:spcAft>
                <a:defRPr/>
              </a:pPr>
              <a:r>
                <a:rPr lang="en-US" sz="2200" b="1" dirty="0">
                  <a:latin typeface="+mj-lt"/>
                </a:rPr>
                <a:t>In this lesson, you will </a:t>
              </a:r>
              <a:r>
                <a:rPr lang="en-US" sz="2200" b="1">
                  <a:latin typeface="+mj-lt"/>
                </a:rPr>
                <a:t>learn </a:t>
              </a:r>
              <a:r>
                <a:rPr lang="en-US" sz="2200" b="1" smtClean="0">
                  <a:latin typeface="+mj-lt"/>
                </a:rPr>
                <a:t>how to:</a:t>
              </a:r>
              <a:endParaRPr lang="en-US" sz="2200" b="1" dirty="0">
                <a:latin typeface="+mj-lt"/>
              </a:endParaRPr>
            </a:p>
          </p:txBody>
        </p:sp>
      </p:grpSp>
      <p:grpSp>
        <p:nvGrpSpPr>
          <p:cNvPr id="22" name="Group 21"/>
          <p:cNvGrpSpPr/>
          <p:nvPr/>
        </p:nvGrpSpPr>
        <p:grpSpPr>
          <a:xfrm>
            <a:off x="457200" y="1447800"/>
            <a:ext cx="4876800" cy="838200"/>
            <a:chOff x="304800" y="1524000"/>
            <a:chExt cx="4876800" cy="733425"/>
          </a:xfrm>
        </p:grpSpPr>
        <p:sp>
          <p:nvSpPr>
            <p:cNvPr id="23" name="Rounded Rectangle 22"/>
            <p:cNvSpPr/>
            <p:nvPr/>
          </p:nvSpPr>
          <p:spPr>
            <a:xfrm>
              <a:off x="304800" y="1524000"/>
              <a:ext cx="4876800" cy="733425"/>
            </a:xfrm>
            <a:prstGeom prst="roundRect">
              <a:avLst>
                <a:gd name="adj" fmla="val 21552"/>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4" name="TextBox 23"/>
            <p:cNvSpPr txBox="1"/>
            <p:nvPr/>
          </p:nvSpPr>
          <p:spPr>
            <a:xfrm>
              <a:off x="381000" y="1590674"/>
              <a:ext cx="4648200" cy="619400"/>
            </a:xfrm>
            <a:prstGeom prst="rect">
              <a:avLst/>
            </a:prstGeom>
            <a:noFill/>
          </p:spPr>
          <p:txBody>
            <a:bodyPr wrap="square" rtlCol="0">
              <a:spAutoFit/>
            </a:bodyPr>
            <a:lstStyle/>
            <a:p>
              <a:r>
                <a:rPr lang="en-US" sz="2000" smtClean="0">
                  <a:latin typeface="+mn-lt"/>
                </a:rPr>
                <a:t>Use </a:t>
              </a:r>
              <a:r>
                <a:rPr lang="en-US" sz="2000">
                  <a:latin typeface="+mn-lt"/>
                </a:rPr>
                <a:t>the </a:t>
              </a:r>
              <a:r>
                <a:rPr lang="en-US" sz="2000" b="1">
                  <a:latin typeface="+mn-lt"/>
                </a:rPr>
                <a:t>Program</a:t>
              </a:r>
              <a:r>
                <a:rPr lang="en-US" sz="2000">
                  <a:latin typeface="+mn-lt"/>
                </a:rPr>
                <a:t> </a:t>
              </a:r>
              <a:r>
                <a:rPr lang="en-US" sz="2000" smtClean="0">
                  <a:latin typeface="+mn-lt"/>
                </a:rPr>
                <a:t>object to manage </a:t>
              </a:r>
              <a:r>
                <a:rPr lang="en-US" sz="2000">
                  <a:latin typeface="+mn-lt"/>
                </a:rPr>
                <a:t>how Small Basic programs </a:t>
              </a:r>
              <a:r>
                <a:rPr lang="en-US" sz="2000" smtClean="0">
                  <a:latin typeface="+mn-lt"/>
                </a:rPr>
                <a:t>run.</a:t>
              </a:r>
              <a:endParaRPr lang="en-US" sz="2000" dirty="0">
                <a:latin typeface="+mn-lt"/>
              </a:endParaRPr>
            </a:p>
          </p:txBody>
        </p:sp>
      </p:grpSp>
      <p:grpSp>
        <p:nvGrpSpPr>
          <p:cNvPr id="25" name="Group 24"/>
          <p:cNvGrpSpPr/>
          <p:nvPr/>
        </p:nvGrpSpPr>
        <p:grpSpPr>
          <a:xfrm>
            <a:off x="457200" y="2438400"/>
            <a:ext cx="4876800" cy="838200"/>
            <a:chOff x="304800" y="2895600"/>
            <a:chExt cx="4876800" cy="838200"/>
          </a:xfrm>
        </p:grpSpPr>
        <p:sp>
          <p:nvSpPr>
            <p:cNvPr id="26" name="Rounded Rectangle 25"/>
            <p:cNvSpPr/>
            <p:nvPr/>
          </p:nvSpPr>
          <p:spPr>
            <a:xfrm>
              <a:off x="304800" y="2895600"/>
              <a:ext cx="4876800" cy="8382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7" name="TextBox 26"/>
            <p:cNvSpPr txBox="1"/>
            <p:nvPr/>
          </p:nvSpPr>
          <p:spPr>
            <a:xfrm>
              <a:off x="382210" y="2971800"/>
              <a:ext cx="4799390" cy="707886"/>
            </a:xfrm>
            <a:prstGeom prst="rect">
              <a:avLst/>
            </a:prstGeom>
            <a:noFill/>
          </p:spPr>
          <p:txBody>
            <a:bodyPr wrap="square" rtlCol="0">
              <a:spAutoFit/>
            </a:bodyPr>
            <a:lstStyle/>
            <a:p>
              <a:r>
                <a:rPr lang="en-US" sz="2000" smtClean="0">
                  <a:latin typeface="+mn-lt"/>
                </a:rPr>
                <a:t>Enable </a:t>
              </a:r>
              <a:r>
                <a:rPr lang="en-US" sz="2000">
                  <a:latin typeface="+mn-lt"/>
                </a:rPr>
                <a:t>playback of </a:t>
              </a:r>
              <a:r>
                <a:rPr lang="en-US" sz="2000" smtClean="0">
                  <a:latin typeface="+mn-lt"/>
                </a:rPr>
                <a:t>sounds by using </a:t>
              </a:r>
              <a:r>
                <a:rPr lang="en-US" sz="2000" dirty="0" smtClean="0">
                  <a:latin typeface="+mn-lt"/>
                </a:rPr>
                <a:t>the </a:t>
              </a:r>
              <a:r>
                <a:rPr lang="en-US" sz="2000" b="1" smtClean="0">
                  <a:latin typeface="+mn-lt"/>
                </a:rPr>
                <a:t>Sound</a:t>
              </a:r>
              <a:r>
                <a:rPr lang="en-US" sz="2000" smtClean="0">
                  <a:latin typeface="+mn-lt"/>
                </a:rPr>
                <a:t> object.</a:t>
              </a:r>
              <a:endParaRPr lang="en-US" sz="2000" dirty="0">
                <a:latin typeface="+mn-lt"/>
              </a:endParaRPr>
            </a:p>
          </p:txBody>
        </p:sp>
      </p:grpSp>
      <p:grpSp>
        <p:nvGrpSpPr>
          <p:cNvPr id="15" name="Group 14"/>
          <p:cNvGrpSpPr/>
          <p:nvPr/>
        </p:nvGrpSpPr>
        <p:grpSpPr>
          <a:xfrm>
            <a:off x="457200" y="3428999"/>
            <a:ext cx="4876800" cy="838200"/>
            <a:chOff x="304800" y="2895601"/>
            <a:chExt cx="4876800" cy="750656"/>
          </a:xfrm>
        </p:grpSpPr>
        <p:sp>
          <p:nvSpPr>
            <p:cNvPr id="16" name="Rounded Rectangle 15"/>
            <p:cNvSpPr/>
            <p:nvPr/>
          </p:nvSpPr>
          <p:spPr>
            <a:xfrm>
              <a:off x="304800" y="2895601"/>
              <a:ext cx="4876800" cy="750656"/>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17" name="TextBox 16"/>
            <p:cNvSpPr txBox="1"/>
            <p:nvPr/>
          </p:nvSpPr>
          <p:spPr>
            <a:xfrm>
              <a:off x="381000" y="2963842"/>
              <a:ext cx="4799390" cy="633952"/>
            </a:xfrm>
            <a:prstGeom prst="rect">
              <a:avLst/>
            </a:prstGeom>
            <a:noFill/>
          </p:spPr>
          <p:txBody>
            <a:bodyPr wrap="square" rtlCol="0">
              <a:spAutoFit/>
            </a:bodyPr>
            <a:lstStyle/>
            <a:p>
              <a:pPr lvl="0"/>
              <a:r>
                <a:rPr lang="en-US" sz="2000" smtClean="0">
                  <a:latin typeface="+mn-lt"/>
                </a:rPr>
                <a:t>Perform text-related functions by using </a:t>
              </a:r>
              <a:r>
                <a:rPr lang="en-US" sz="2000" dirty="0" smtClean="0">
                  <a:latin typeface="+mn-lt"/>
                </a:rPr>
                <a:t>the </a:t>
              </a:r>
              <a:r>
                <a:rPr lang="en-US" sz="2000" b="1" smtClean="0">
                  <a:latin typeface="+mn-lt"/>
                </a:rPr>
                <a:t>Text</a:t>
              </a:r>
              <a:r>
                <a:rPr lang="en-US" sz="2000" smtClean="0">
                  <a:latin typeface="+mn-lt"/>
                </a:rPr>
                <a:t> object.</a:t>
              </a:r>
              <a:endParaRPr lang="en-US" sz="20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trips(downLef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4724400" y="2438400"/>
            <a:ext cx="4219902" cy="1371600"/>
            <a:chOff x="4724400" y="2438400"/>
            <a:chExt cx="4219902" cy="1371600"/>
          </a:xfrm>
        </p:grpSpPr>
        <p:sp>
          <p:nvSpPr>
            <p:cNvPr id="14" name="Rounded Rectangle 13"/>
            <p:cNvSpPr/>
            <p:nvPr/>
          </p:nvSpPr>
          <p:spPr bwMode="auto">
            <a:xfrm>
              <a:off x="4724400" y="2438400"/>
              <a:ext cx="4219902" cy="1371600"/>
            </a:xfrm>
            <a:prstGeom prst="roundRect">
              <a:avLst>
                <a:gd name="adj" fmla="val 1512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026" name="Picture 2" descr="C:\Documents and Settings\priya.suri\My Documents\My Pictures\oooo.PNG"/>
            <p:cNvPicPr>
              <a:picLocks noChangeAspect="1" noChangeArrowheads="1"/>
            </p:cNvPicPr>
            <p:nvPr/>
          </p:nvPicPr>
          <p:blipFill>
            <a:blip r:embed="rId3"/>
            <a:srcRect/>
            <a:stretch>
              <a:fillRect/>
            </a:stretch>
          </p:blipFill>
          <p:spPr bwMode="auto">
            <a:xfrm>
              <a:off x="4800600" y="2514600"/>
              <a:ext cx="4114800" cy="1219200"/>
            </a:xfrm>
            <a:prstGeom prst="roundRect">
              <a:avLst>
                <a:gd name="adj" fmla="val 8594"/>
              </a:avLst>
            </a:prstGeom>
            <a:solidFill>
              <a:srgbClr val="FFFFFF">
                <a:shade val="85000"/>
              </a:srgbClr>
            </a:solidFill>
            <a:ln>
              <a:noFill/>
            </a:ln>
            <a:effectLst>
              <a:reflection blurRad="12700" stA="38000" endPos="28000" dist="5000" dir="5400000" sy="-100000" algn="bl" rotWithShape="0"/>
              <a:softEdge rad="31750"/>
            </a:effectLst>
          </p:spPr>
        </p:pic>
      </p:grpSp>
      <p:sp>
        <p:nvSpPr>
          <p:cNvPr id="2" name="Title 1"/>
          <p:cNvSpPr>
            <a:spLocks noGrp="1"/>
          </p:cNvSpPr>
          <p:nvPr>
            <p:ph type="title"/>
          </p:nvPr>
        </p:nvSpPr>
        <p:spPr>
          <a:xfrm>
            <a:off x="0" y="0"/>
            <a:ext cx="9144000" cy="685800"/>
          </a:xfrm>
        </p:spPr>
        <p:txBody>
          <a:bodyPr>
            <a:normAutofit/>
          </a:bodyPr>
          <a:lstStyle/>
          <a:p>
            <a:r>
              <a:rPr lang="en-US" sz="2400" dirty="0" smtClean="0">
                <a:latin typeface="+mj-lt"/>
              </a:rPr>
              <a:t> </a:t>
            </a:r>
            <a:r>
              <a:rPr lang="en-US" sz="2400" b="1" dirty="0" smtClean="0">
                <a:latin typeface="+mj-lt"/>
              </a:rPr>
              <a:t>Introduction to the Program Object</a:t>
            </a:r>
            <a:endParaRPr lang="en-US" sz="2400" dirty="0" smtClean="0">
              <a:latin typeface="+mj-lt"/>
            </a:endParaRPr>
          </a:p>
        </p:txBody>
      </p:sp>
      <p:grpSp>
        <p:nvGrpSpPr>
          <p:cNvPr id="12" name="Group 11"/>
          <p:cNvGrpSpPr/>
          <p:nvPr/>
        </p:nvGrpSpPr>
        <p:grpSpPr>
          <a:xfrm>
            <a:off x="152400" y="2362200"/>
            <a:ext cx="4495800" cy="838200"/>
            <a:chOff x="304800" y="1905000"/>
            <a:chExt cx="4495800" cy="838200"/>
          </a:xfrm>
        </p:grpSpPr>
        <p:sp>
          <p:nvSpPr>
            <p:cNvPr id="10" name="Rounded Rectangle 9"/>
            <p:cNvSpPr/>
            <p:nvPr/>
          </p:nvSpPr>
          <p:spPr bwMode="auto">
            <a:xfrm>
              <a:off x="304800" y="1905000"/>
              <a:ext cx="4495800" cy="838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1" name="TextBox 20"/>
            <p:cNvSpPr txBox="1">
              <a:spLocks noChangeArrowheads="1"/>
            </p:cNvSpPr>
            <p:nvPr/>
          </p:nvSpPr>
          <p:spPr bwMode="auto">
            <a:xfrm>
              <a:off x="304800" y="1981200"/>
              <a:ext cx="4495800" cy="707886"/>
            </a:xfrm>
            <a:prstGeom prst="rect">
              <a:avLst/>
            </a:prstGeom>
            <a:noFill/>
            <a:ln w="9525">
              <a:noFill/>
              <a:miter lim="800000"/>
              <a:headEnd/>
              <a:tailEnd/>
            </a:ln>
          </p:spPr>
          <p:txBody>
            <a:bodyPr wrap="square">
              <a:spAutoFit/>
            </a:bodyPr>
            <a:lstStyle/>
            <a:p>
              <a:r>
                <a:rPr lang="en-US" sz="2000">
                  <a:solidFill>
                    <a:prstClr val="black"/>
                  </a:solidFill>
                  <a:latin typeface="Calibri"/>
                </a:rPr>
                <a:t>To better understand the </a:t>
              </a:r>
              <a:r>
                <a:rPr lang="en-US" sz="2000" b="1">
                  <a:solidFill>
                    <a:prstClr val="black"/>
                  </a:solidFill>
                  <a:latin typeface="Calibri"/>
                </a:rPr>
                <a:t>Program</a:t>
              </a:r>
              <a:r>
                <a:rPr lang="en-US" sz="2000">
                  <a:solidFill>
                    <a:prstClr val="black"/>
                  </a:solidFill>
                  <a:latin typeface="Calibri"/>
                </a:rPr>
                <a:t> object, let’s look at an </a:t>
              </a:r>
              <a:r>
                <a:rPr lang="en-US" sz="2000" smtClean="0">
                  <a:solidFill>
                    <a:prstClr val="black"/>
                  </a:solidFill>
                  <a:latin typeface="Calibri"/>
                </a:rPr>
                <a:t>example.</a:t>
              </a:r>
              <a:endParaRPr lang="en-US" sz="2000" dirty="0">
                <a:latin typeface="+mn-lt"/>
              </a:endParaRPr>
            </a:p>
          </p:txBody>
        </p:sp>
      </p:grpSp>
      <p:grpSp>
        <p:nvGrpSpPr>
          <p:cNvPr id="18" name="Group 17"/>
          <p:cNvGrpSpPr/>
          <p:nvPr/>
        </p:nvGrpSpPr>
        <p:grpSpPr>
          <a:xfrm>
            <a:off x="152400" y="762000"/>
            <a:ext cx="8153399" cy="1079164"/>
            <a:chOff x="5200261" y="3886196"/>
            <a:chExt cx="3272453" cy="2374160"/>
          </a:xfrm>
        </p:grpSpPr>
        <p:sp>
          <p:nvSpPr>
            <p:cNvPr id="24" name="Rounded Rectangle 23"/>
            <p:cNvSpPr/>
            <p:nvPr/>
          </p:nvSpPr>
          <p:spPr bwMode="auto">
            <a:xfrm>
              <a:off x="5200261" y="3886196"/>
              <a:ext cx="3241870" cy="237416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5" name="TextBox 4"/>
            <p:cNvSpPr txBox="1">
              <a:spLocks noChangeArrowheads="1"/>
            </p:cNvSpPr>
            <p:nvPr/>
          </p:nvSpPr>
          <p:spPr bwMode="auto">
            <a:xfrm>
              <a:off x="5231115" y="4025898"/>
              <a:ext cx="3241599" cy="2234458"/>
            </a:xfrm>
            <a:prstGeom prst="rect">
              <a:avLst/>
            </a:prstGeom>
            <a:noFill/>
            <a:ln w="9525">
              <a:noFill/>
              <a:miter lim="800000"/>
              <a:headEnd/>
              <a:tailEnd/>
            </a:ln>
          </p:spPr>
          <p:txBody>
            <a:bodyPr wrap="square">
              <a:spAutoFit/>
            </a:bodyPr>
            <a:lstStyle/>
            <a:p>
              <a:r>
                <a:rPr lang="en-US" sz="2000">
                  <a:latin typeface="+mn-lt"/>
                </a:rPr>
                <a:t>When you create programs and work with various objects and operations that Small Basic offers, you can manipulate how your program runs if you use the </a:t>
              </a:r>
              <a:r>
                <a:rPr lang="en-US" sz="2000" b="1">
                  <a:latin typeface="+mn-lt"/>
                </a:rPr>
                <a:t>Program</a:t>
              </a:r>
              <a:r>
                <a:rPr lang="en-US" sz="2000">
                  <a:latin typeface="+mn-lt"/>
                </a:rPr>
                <a:t> </a:t>
              </a:r>
              <a:r>
                <a:rPr lang="en-US" sz="2000" smtClean="0">
                  <a:latin typeface="+mn-lt"/>
                </a:rPr>
                <a:t>object.</a:t>
              </a:r>
              <a:endParaRPr lang="en-US" sz="2000" dirty="0">
                <a:latin typeface="+mn-lt"/>
              </a:endParaRPr>
            </a:p>
          </p:txBody>
        </p:sp>
      </p:grpSp>
      <p:grpSp>
        <p:nvGrpSpPr>
          <p:cNvPr id="26" name="Group 25"/>
          <p:cNvGrpSpPr/>
          <p:nvPr/>
        </p:nvGrpSpPr>
        <p:grpSpPr>
          <a:xfrm>
            <a:off x="152400" y="3505199"/>
            <a:ext cx="4114800" cy="1905000"/>
            <a:chOff x="304800" y="2895603"/>
            <a:chExt cx="4876800" cy="2054573"/>
          </a:xfrm>
        </p:grpSpPr>
        <p:sp>
          <p:nvSpPr>
            <p:cNvPr id="27" name="Rounded Rectangle 26"/>
            <p:cNvSpPr/>
            <p:nvPr/>
          </p:nvSpPr>
          <p:spPr>
            <a:xfrm>
              <a:off x="304800" y="2895603"/>
              <a:ext cx="4876800" cy="2054573"/>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8" name="TextBox 27"/>
            <p:cNvSpPr txBox="1"/>
            <p:nvPr/>
          </p:nvSpPr>
          <p:spPr>
            <a:xfrm>
              <a:off x="393470" y="3059970"/>
              <a:ext cx="4699461" cy="1759292"/>
            </a:xfrm>
            <a:prstGeom prst="rect">
              <a:avLst/>
            </a:prstGeom>
            <a:noFill/>
          </p:spPr>
          <p:txBody>
            <a:bodyPr wrap="square" rtlCol="0">
              <a:spAutoFit/>
            </a:bodyPr>
            <a:lstStyle/>
            <a:p>
              <a:pPr lvl="0"/>
              <a:r>
                <a:rPr lang="en-US" sz="2000">
                  <a:solidFill>
                    <a:prstClr val="black"/>
                  </a:solidFill>
                  <a:latin typeface="Calibri"/>
                </a:rPr>
                <a:t>In this example, you use the </a:t>
              </a:r>
              <a:r>
                <a:rPr lang="en-US" sz="2000" b="1">
                  <a:solidFill>
                    <a:prstClr val="black"/>
                  </a:solidFill>
                  <a:latin typeface="Calibri"/>
                </a:rPr>
                <a:t>Delay</a:t>
              </a:r>
              <a:r>
                <a:rPr lang="en-US" sz="2000">
                  <a:solidFill>
                    <a:prstClr val="black"/>
                  </a:solidFill>
                  <a:latin typeface="Calibri"/>
                </a:rPr>
                <a:t> operation to set a fixed time delay for the program to run, and you cause the program to stop running by using the </a:t>
              </a:r>
              <a:r>
                <a:rPr lang="en-US" sz="2000" b="1">
                  <a:solidFill>
                    <a:prstClr val="black"/>
                  </a:solidFill>
                  <a:latin typeface="Calibri"/>
                </a:rPr>
                <a:t>End</a:t>
              </a:r>
              <a:r>
                <a:rPr lang="en-US" sz="2000">
                  <a:solidFill>
                    <a:prstClr val="black"/>
                  </a:solidFill>
                  <a:latin typeface="Calibri"/>
                </a:rPr>
                <a:t> operation.</a:t>
              </a:r>
            </a:p>
          </p:txBody>
        </p:sp>
      </p:grpSp>
      <p:grpSp>
        <p:nvGrpSpPr>
          <p:cNvPr id="16" name="Group 15"/>
          <p:cNvGrpSpPr/>
          <p:nvPr/>
        </p:nvGrpSpPr>
        <p:grpSpPr>
          <a:xfrm>
            <a:off x="5943600" y="3962400"/>
            <a:ext cx="1447799" cy="609601"/>
            <a:chOff x="7631287" y="2514601"/>
            <a:chExt cx="979311" cy="762000"/>
          </a:xfrm>
        </p:grpSpPr>
        <p:sp>
          <p:nvSpPr>
            <p:cNvPr id="17" name="Rectangle 16"/>
            <p:cNvSpPr/>
            <p:nvPr/>
          </p:nvSpPr>
          <p:spPr>
            <a:xfrm>
              <a:off x="7682832" y="2514601"/>
              <a:ext cx="886821" cy="444567"/>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2" name="Down Arrow Callout 21"/>
            <p:cNvSpPr/>
            <p:nvPr/>
          </p:nvSpPr>
          <p:spPr>
            <a:xfrm>
              <a:off x="7631287" y="2514601"/>
              <a:ext cx="979311"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7" name="Picture 3" descr="C:\Documents and Settings\priya.suri\My Documents\My Pictures\oooo1.PNG"/>
          <p:cNvPicPr>
            <a:picLocks noChangeAspect="1" noChangeArrowheads="1"/>
          </p:cNvPicPr>
          <p:nvPr/>
        </p:nvPicPr>
        <p:blipFill>
          <a:blip r:embed="rId4"/>
          <a:srcRect/>
          <a:stretch>
            <a:fillRect/>
          </a:stretch>
        </p:blipFill>
        <p:spPr bwMode="auto">
          <a:xfrm>
            <a:off x="4876800" y="4648200"/>
            <a:ext cx="3752850" cy="175260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800" decel="100000"/>
                                        <p:tgtEl>
                                          <p:spTgt spid="12"/>
                                        </p:tgtEl>
                                      </p:cBhvr>
                                    </p:animEffect>
                                    <p:anim calcmode="lin" valueType="num">
                                      <p:cBhvr>
                                        <p:cTn id="21" dur="800" decel="100000" fill="hold"/>
                                        <p:tgtEl>
                                          <p:spTgt spid="12"/>
                                        </p:tgtEl>
                                        <p:attrNameLst>
                                          <p:attrName>style.rotation</p:attrName>
                                        </p:attrNameLst>
                                      </p:cBhvr>
                                      <p:tavLst>
                                        <p:tav tm="0">
                                          <p:val>
                                            <p:fltVal val="-90"/>
                                          </p:val>
                                        </p:tav>
                                        <p:tav tm="100000">
                                          <p:val>
                                            <p:fltVal val="0"/>
                                          </p:val>
                                        </p:tav>
                                      </p:tavLst>
                                    </p:anim>
                                    <p:anim calcmode="lin" valueType="num">
                                      <p:cBhvr>
                                        <p:cTn id="22" dur="800" decel="100000" fill="hold"/>
                                        <p:tgtEl>
                                          <p:spTgt spid="12"/>
                                        </p:tgtEl>
                                        <p:attrNameLst>
                                          <p:attrName>ppt_x</p:attrName>
                                        </p:attrNameLst>
                                      </p:cBhvr>
                                      <p:tavLst>
                                        <p:tav tm="0">
                                          <p:val>
                                            <p:strVal val="#ppt_x+0.4"/>
                                          </p:val>
                                        </p:tav>
                                        <p:tav tm="100000">
                                          <p:val>
                                            <p:strVal val="#ppt_x-0.05"/>
                                          </p:val>
                                        </p:tav>
                                      </p:tavLst>
                                    </p:anim>
                                    <p:anim calcmode="lin" valueType="num">
                                      <p:cBhvr>
                                        <p:cTn id="23" dur="800" decel="100000" fill="hold"/>
                                        <p:tgtEl>
                                          <p:spTgt spid="12"/>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dissolv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Scale>
                                      <p:cBhvr>
                                        <p:cTn id="35" dur="1000" decel="50000" fill="hold">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6"/>
                                        </p:tgtEl>
                                        <p:attrNameLst>
                                          <p:attrName>ppt_x</p:attrName>
                                          <p:attrName>ppt_y</p:attrName>
                                        </p:attrNameLst>
                                      </p:cBhvr>
                                    </p:animMotion>
                                    <p:animEffect transition="in" filter="fade">
                                      <p:cBhvr>
                                        <p:cTn id="37" dur="1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027"/>
                                        </p:tgtEl>
                                        <p:attrNameLst>
                                          <p:attrName>style.visibility</p:attrName>
                                        </p:attrNameLst>
                                      </p:cBhvr>
                                      <p:to>
                                        <p:strVal val="visible"/>
                                      </p:to>
                                    </p:set>
                                    <p:anim calcmode="lin" valueType="num">
                                      <p:cBhvr additive="base">
                                        <p:cTn id="46" dur="500" fill="hold"/>
                                        <p:tgtEl>
                                          <p:spTgt spid="1027"/>
                                        </p:tgtEl>
                                        <p:attrNameLst>
                                          <p:attrName>ppt_x</p:attrName>
                                        </p:attrNameLst>
                                      </p:cBhvr>
                                      <p:tavLst>
                                        <p:tav tm="0">
                                          <p:val>
                                            <p:strVal val="#ppt_x"/>
                                          </p:val>
                                        </p:tav>
                                        <p:tav tm="100000">
                                          <p:val>
                                            <p:strVal val="#ppt_x"/>
                                          </p:val>
                                        </p:tav>
                                      </p:tavLst>
                                    </p:anim>
                                    <p:anim calcmode="lin" valueType="num">
                                      <p:cBhvr additive="base">
                                        <p:cTn id="47"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a:bodyPr>
          <a:lstStyle/>
          <a:p>
            <a:pPr fontAlgn="auto">
              <a:spcAft>
                <a:spcPts val="0"/>
              </a:spcAft>
              <a:defRPr/>
            </a:pPr>
            <a:r>
              <a:rPr lang="en-US" sz="2400" b="1" dirty="0" smtClean="0">
                <a:latin typeface="+mj-lt"/>
              </a:rPr>
              <a:t>Exploring the Program Object</a:t>
            </a:r>
            <a:endParaRPr lang="en-US" sz="2400" b="1" dirty="0">
              <a:latin typeface="+mj-lt"/>
            </a:endParaRPr>
          </a:p>
        </p:txBody>
      </p:sp>
      <p:grpSp>
        <p:nvGrpSpPr>
          <p:cNvPr id="9" name="Group 8"/>
          <p:cNvGrpSpPr/>
          <p:nvPr/>
        </p:nvGrpSpPr>
        <p:grpSpPr>
          <a:xfrm>
            <a:off x="228601" y="762001"/>
            <a:ext cx="4495799" cy="1371063"/>
            <a:chOff x="152401" y="1342019"/>
            <a:chExt cx="5579597" cy="1161372"/>
          </a:xfrm>
        </p:grpSpPr>
        <p:sp>
          <p:nvSpPr>
            <p:cNvPr id="7" name="Rounded Rectangle 6"/>
            <p:cNvSpPr/>
            <p:nvPr/>
          </p:nvSpPr>
          <p:spPr bwMode="auto">
            <a:xfrm>
              <a:off x="152401" y="1342019"/>
              <a:ext cx="5579597" cy="1161372"/>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4"/>
            <p:cNvSpPr txBox="1">
              <a:spLocks noChangeArrowheads="1"/>
            </p:cNvSpPr>
            <p:nvPr/>
          </p:nvSpPr>
          <p:spPr bwMode="auto">
            <a:xfrm>
              <a:off x="320869" y="1382360"/>
              <a:ext cx="5221990" cy="1121031"/>
            </a:xfrm>
            <a:prstGeom prst="rect">
              <a:avLst/>
            </a:prstGeom>
            <a:noFill/>
            <a:ln w="9525">
              <a:noFill/>
              <a:miter lim="800000"/>
              <a:headEnd/>
              <a:tailEnd/>
            </a:ln>
          </p:spPr>
          <p:txBody>
            <a:bodyPr wrap="square">
              <a:spAutoFit/>
            </a:bodyPr>
            <a:lstStyle/>
            <a:p>
              <a:pPr lvl="0"/>
              <a:r>
                <a:rPr lang="en-US" sz="2000">
                  <a:solidFill>
                    <a:prstClr val="black"/>
                  </a:solidFill>
                  <a:latin typeface="Calibri"/>
                </a:rPr>
                <a:t>By using the </a:t>
              </a:r>
              <a:r>
                <a:rPr lang="en-US" sz="2000" b="1">
                  <a:solidFill>
                    <a:prstClr val="black"/>
                  </a:solidFill>
                  <a:latin typeface="Calibri"/>
                </a:rPr>
                <a:t>Program</a:t>
              </a:r>
              <a:r>
                <a:rPr lang="en-US" sz="2000">
                  <a:solidFill>
                    <a:prstClr val="black"/>
                  </a:solidFill>
                  <a:latin typeface="Calibri"/>
                </a:rPr>
                <a:t> object, you can also retrieve information about the arguments that are passed to your program.</a:t>
              </a:r>
            </a:p>
          </p:txBody>
        </p:sp>
      </p:grpSp>
      <p:grpSp>
        <p:nvGrpSpPr>
          <p:cNvPr id="20" name="Group 19"/>
          <p:cNvGrpSpPr/>
          <p:nvPr/>
        </p:nvGrpSpPr>
        <p:grpSpPr>
          <a:xfrm>
            <a:off x="212456" y="2362200"/>
            <a:ext cx="4740544" cy="1524000"/>
            <a:chOff x="4419600" y="914400"/>
            <a:chExt cx="4511163" cy="1524000"/>
          </a:xfrm>
        </p:grpSpPr>
        <p:sp>
          <p:nvSpPr>
            <p:cNvPr id="10" name="Rounded Rectangle 9"/>
            <p:cNvSpPr/>
            <p:nvPr/>
          </p:nvSpPr>
          <p:spPr bwMode="auto">
            <a:xfrm>
              <a:off x="4419600" y="914400"/>
              <a:ext cx="4495800" cy="15240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4098" name="Picture 2" descr="C:\Documents and Settings\priya.suri\My Documents\My Pictures\4444.PNG"/>
            <p:cNvPicPr>
              <a:picLocks noChangeAspect="1" noChangeArrowheads="1"/>
            </p:cNvPicPr>
            <p:nvPr/>
          </p:nvPicPr>
          <p:blipFill>
            <a:blip r:embed="rId3"/>
            <a:stretch>
              <a:fillRect/>
            </a:stretch>
          </p:blipFill>
          <p:spPr bwMode="auto">
            <a:xfrm>
              <a:off x="4492113" y="990718"/>
              <a:ext cx="4438650" cy="1334576"/>
            </a:xfrm>
            <a:prstGeom prst="rect">
              <a:avLst/>
            </a:prstGeom>
            <a:ln>
              <a:noFill/>
            </a:ln>
            <a:effectLst>
              <a:softEdge rad="112500"/>
            </a:effectLst>
          </p:spPr>
        </p:pic>
      </p:grpSp>
      <p:grpSp>
        <p:nvGrpSpPr>
          <p:cNvPr id="15" name="Group 14"/>
          <p:cNvGrpSpPr/>
          <p:nvPr/>
        </p:nvGrpSpPr>
        <p:grpSpPr>
          <a:xfrm>
            <a:off x="4495800" y="685800"/>
            <a:ext cx="4572000" cy="1752600"/>
            <a:chOff x="1161535" y="2622637"/>
            <a:chExt cx="3954162" cy="2092728"/>
          </a:xfrm>
        </p:grpSpPr>
        <p:sp>
          <p:nvSpPr>
            <p:cNvPr id="17" name="Rounded Rectangle 16"/>
            <p:cNvSpPr/>
            <p:nvPr/>
          </p:nvSpPr>
          <p:spPr>
            <a:xfrm>
              <a:off x="1161535" y="2622637"/>
              <a:ext cx="3888259" cy="2092728"/>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1" name="TextBox 20"/>
            <p:cNvSpPr txBox="1"/>
            <p:nvPr/>
          </p:nvSpPr>
          <p:spPr>
            <a:xfrm>
              <a:off x="1359243" y="2713625"/>
              <a:ext cx="3756454" cy="1947787"/>
            </a:xfrm>
            <a:prstGeom prst="rect">
              <a:avLst/>
            </a:prstGeom>
            <a:noFill/>
          </p:spPr>
          <p:txBody>
            <a:bodyPr wrap="square" rtlCol="0">
              <a:spAutoFit/>
            </a:bodyPr>
            <a:lstStyle/>
            <a:p>
              <a:pPr lvl="0"/>
              <a:r>
                <a:rPr lang="en-US" sz="2000">
                  <a:solidFill>
                    <a:prstClr val="black"/>
                  </a:solidFill>
                  <a:latin typeface="Calibri"/>
                </a:rPr>
                <a:t>Let’s look at an example to understand how you can use the </a:t>
              </a:r>
              <a:r>
                <a:rPr lang="en-US" sz="2000" b="1">
                  <a:solidFill>
                    <a:prstClr val="black"/>
                  </a:solidFill>
                  <a:latin typeface="Calibri"/>
                </a:rPr>
                <a:t>Program</a:t>
              </a:r>
              <a:r>
                <a:rPr lang="en-US" sz="2000">
                  <a:solidFill>
                    <a:prstClr val="black"/>
                  </a:solidFill>
                  <a:latin typeface="Calibri"/>
                </a:rPr>
                <a:t> object to determine the count and value of arguments that are passed to a program as it runs.</a:t>
              </a:r>
            </a:p>
          </p:txBody>
        </p:sp>
      </p:grpSp>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 name="Picture 13" descr="C:\Documents and Settings\priya.suri\My Documents\My Pictures\xxxx.PNG"/>
          <p:cNvPicPr/>
          <p:nvPr/>
        </p:nvPicPr>
        <p:blipFill>
          <a:blip r:embed="rId4"/>
          <a:srcRect/>
          <a:stretch>
            <a:fillRect/>
          </a:stretch>
        </p:blipFill>
        <p:spPr bwMode="auto">
          <a:xfrm>
            <a:off x="1119352" y="3774856"/>
            <a:ext cx="2973646" cy="1317406"/>
          </a:xfrm>
          <a:prstGeom prst="rect">
            <a:avLst/>
          </a:prstGeom>
          <a:ln>
            <a:noFill/>
          </a:ln>
          <a:effectLst>
            <a:outerShdw blurRad="190500" algn="tl" rotWithShape="0">
              <a:srgbClr val="000000">
                <a:alpha val="70000"/>
              </a:srgbClr>
            </a:outerShdw>
          </a:effectLst>
        </p:spPr>
      </p:pic>
      <p:sp>
        <p:nvSpPr>
          <p:cNvPr id="16" name="Chevron 15"/>
          <p:cNvSpPr/>
          <p:nvPr/>
        </p:nvSpPr>
        <p:spPr>
          <a:xfrm rot="10800000" flipH="1" flipV="1">
            <a:off x="4267201" y="4191000"/>
            <a:ext cx="190500" cy="152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8" name="Picture 17" descr="C:\Documents and Settings\priya.suri\My Documents\My Pictures\yyyy.PNG"/>
          <p:cNvPicPr/>
          <p:nvPr/>
        </p:nvPicPr>
        <p:blipFill>
          <a:blip r:embed="rId5"/>
          <a:srcRect/>
          <a:stretch>
            <a:fillRect/>
          </a:stretch>
        </p:blipFill>
        <p:spPr bwMode="auto">
          <a:xfrm>
            <a:off x="4535214" y="3200400"/>
            <a:ext cx="3465786" cy="1570604"/>
          </a:xfrm>
          <a:prstGeom prst="rect">
            <a:avLst/>
          </a:prstGeom>
          <a:ln>
            <a:noFill/>
          </a:ln>
          <a:effectLst>
            <a:outerShdw blurRad="190500" algn="tl" rotWithShape="0">
              <a:srgbClr val="000000">
                <a:alpha val="70000"/>
              </a:srgbClr>
            </a:outerShdw>
          </a:effectLst>
        </p:spPr>
      </p:pic>
      <p:pic>
        <p:nvPicPr>
          <p:cNvPr id="19" name="Picture 18" descr="C:\Documents and Settings\priya.suri\My Documents\My Pictures\mmmm.PNG"/>
          <p:cNvPicPr/>
          <p:nvPr/>
        </p:nvPicPr>
        <p:blipFill>
          <a:blip r:embed="rId6"/>
          <a:srcRect/>
          <a:stretch>
            <a:fillRect/>
          </a:stretch>
        </p:blipFill>
        <p:spPr bwMode="auto">
          <a:xfrm>
            <a:off x="1066800" y="5181600"/>
            <a:ext cx="3021964" cy="1219200"/>
          </a:xfrm>
          <a:prstGeom prst="rect">
            <a:avLst/>
          </a:prstGeom>
          <a:ln>
            <a:noFill/>
          </a:ln>
          <a:effectLst>
            <a:outerShdw blurRad="190500" algn="tl" rotWithShape="0">
              <a:srgbClr val="000000">
                <a:alpha val="70000"/>
              </a:srgbClr>
            </a:outerShdw>
          </a:effectLst>
        </p:spPr>
      </p:pic>
      <p:sp>
        <p:nvSpPr>
          <p:cNvPr id="24" name="Chevron 23"/>
          <p:cNvSpPr/>
          <p:nvPr/>
        </p:nvSpPr>
        <p:spPr>
          <a:xfrm rot="10800000" flipH="1" flipV="1">
            <a:off x="4305300" y="5486400"/>
            <a:ext cx="190500" cy="152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5" name="Picture 24" descr="C:\Documents and Settings\priya.suri\My Documents\My Pictures\nnnn.PNG"/>
          <p:cNvPicPr/>
          <p:nvPr/>
        </p:nvPicPr>
        <p:blipFill>
          <a:blip r:embed="rId7"/>
          <a:srcRect/>
          <a:stretch>
            <a:fillRect/>
          </a:stretch>
        </p:blipFill>
        <p:spPr bwMode="auto">
          <a:xfrm>
            <a:off x="4534973" y="4840014"/>
            <a:ext cx="3536972" cy="1619076"/>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800" decel="100000"/>
                                        <p:tgtEl>
                                          <p:spTgt spid="9"/>
                                        </p:tgtEl>
                                      </p:cBhvr>
                                    </p:animEffect>
                                    <p:anim calcmode="lin" valueType="num">
                                      <p:cBhvr>
                                        <p:cTn id="16" dur="800" decel="100000" fill="hold"/>
                                        <p:tgtEl>
                                          <p:spTgt spid="9"/>
                                        </p:tgtEl>
                                        <p:attrNameLst>
                                          <p:attrName>style.rotation</p:attrName>
                                        </p:attrNameLst>
                                      </p:cBhvr>
                                      <p:tavLst>
                                        <p:tav tm="0">
                                          <p:val>
                                            <p:fltVal val="-90"/>
                                          </p:val>
                                        </p:tav>
                                        <p:tav tm="100000">
                                          <p:val>
                                            <p:fltVal val="0"/>
                                          </p:val>
                                        </p:tav>
                                      </p:tavLst>
                                    </p:anim>
                                    <p:anim calcmode="lin" valueType="num">
                                      <p:cBhvr>
                                        <p:cTn id="17" dur="800" decel="100000" fill="hold"/>
                                        <p:tgtEl>
                                          <p:spTgt spid="9"/>
                                        </p:tgtEl>
                                        <p:attrNameLst>
                                          <p:attrName>ppt_x</p:attrName>
                                        </p:attrNameLst>
                                      </p:cBhvr>
                                      <p:tavLst>
                                        <p:tav tm="0">
                                          <p:val>
                                            <p:strVal val="#ppt_x+0.4"/>
                                          </p:val>
                                        </p:tav>
                                        <p:tav tm="100000">
                                          <p:val>
                                            <p:strVal val="#ppt_x-0.05"/>
                                          </p:val>
                                        </p:tav>
                                      </p:tavLst>
                                    </p:anim>
                                    <p:anim calcmode="lin" valueType="num">
                                      <p:cBhvr>
                                        <p:cTn id="18" dur="800" decel="100000" fill="hold"/>
                                        <p:tgtEl>
                                          <p:spTgt spid="9"/>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Scale>
                                      <p:cBhvr>
                                        <p:cTn id="25"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15"/>
                                        </p:tgtEl>
                                        <p:attrNameLst>
                                          <p:attrName>ppt_x</p:attrName>
                                          <p:attrName>ppt_y</p:attrName>
                                        </p:attrNameLst>
                                      </p:cBhvr>
                                    </p:animMotion>
                                    <p:animEffect transition="in" filter="fade">
                                      <p:cBhvr>
                                        <p:cTn id="27" dur="1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dissolv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500" fill="hold"/>
                                        <p:tgtEl>
                                          <p:spTgt spid="18"/>
                                        </p:tgtEl>
                                        <p:attrNameLst>
                                          <p:attrName>ppt_x</p:attrName>
                                        </p:attrNameLst>
                                      </p:cBhvr>
                                      <p:tavLst>
                                        <p:tav tm="0">
                                          <p:val>
                                            <p:strVal val="#ppt_x"/>
                                          </p:val>
                                        </p:tav>
                                        <p:tav tm="100000">
                                          <p:val>
                                            <p:strVal val="#ppt_x"/>
                                          </p:val>
                                        </p:tav>
                                      </p:tavLst>
                                    </p:anim>
                                    <p:anim calcmode="lin" valueType="num">
                                      <p:cBhvr additive="base">
                                        <p:cTn id="4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additive="base">
                                        <p:cTn id="65" dur="500" fill="hold"/>
                                        <p:tgtEl>
                                          <p:spTgt spid="25"/>
                                        </p:tgtEl>
                                        <p:attrNameLst>
                                          <p:attrName>ppt_x</p:attrName>
                                        </p:attrNameLst>
                                      </p:cBhvr>
                                      <p:tavLst>
                                        <p:tav tm="0">
                                          <p:val>
                                            <p:strVal val="#ppt_x"/>
                                          </p:val>
                                        </p:tav>
                                        <p:tav tm="100000">
                                          <p:val>
                                            <p:strVal val="#ppt_x"/>
                                          </p:val>
                                        </p:tav>
                                      </p:tavLst>
                                    </p:anim>
                                    <p:anim calcmode="lin" valueType="num">
                                      <p:cBhvr additive="base">
                                        <p:cTn id="6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mj-lt"/>
              </a:rPr>
              <a:t>Introduction to the Sound Object</a:t>
            </a:r>
            <a:endParaRPr lang="en-US" sz="2400" dirty="0">
              <a:latin typeface="+mj-lt"/>
            </a:endParaRPr>
          </a:p>
        </p:txBody>
      </p:sp>
      <p:grpSp>
        <p:nvGrpSpPr>
          <p:cNvPr id="4" name="Group 15"/>
          <p:cNvGrpSpPr>
            <a:grpSpLocks/>
          </p:cNvGrpSpPr>
          <p:nvPr/>
        </p:nvGrpSpPr>
        <p:grpSpPr bwMode="auto">
          <a:xfrm>
            <a:off x="228600" y="685800"/>
            <a:ext cx="8534400" cy="914400"/>
            <a:chOff x="389466" y="793173"/>
            <a:chExt cx="22958795" cy="990600"/>
          </a:xfrm>
        </p:grpSpPr>
        <p:sp>
          <p:nvSpPr>
            <p:cNvPr id="5" name="Rounded Rectangle 4"/>
            <p:cNvSpPr/>
            <p:nvPr/>
          </p:nvSpPr>
          <p:spPr>
            <a:xfrm>
              <a:off x="389466" y="793173"/>
              <a:ext cx="22958795"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6" name="TextBox 4"/>
            <p:cNvSpPr txBox="1">
              <a:spLocks noChangeArrowheads="1"/>
            </p:cNvSpPr>
            <p:nvPr/>
          </p:nvSpPr>
          <p:spPr bwMode="auto">
            <a:xfrm>
              <a:off x="594455" y="875723"/>
              <a:ext cx="21711454" cy="766876"/>
            </a:xfrm>
            <a:prstGeom prst="rect">
              <a:avLst/>
            </a:prstGeom>
            <a:noFill/>
            <a:ln w="9525">
              <a:noFill/>
              <a:miter lim="800000"/>
              <a:headEnd/>
              <a:tailEnd/>
            </a:ln>
          </p:spPr>
          <p:txBody>
            <a:bodyPr wrap="square">
              <a:spAutoFit/>
            </a:bodyPr>
            <a:lstStyle/>
            <a:p>
              <a:pPr lvl="0"/>
              <a:r>
                <a:rPr lang="en-US" sz="2000">
                  <a:solidFill>
                    <a:prstClr val="black"/>
                  </a:solidFill>
                  <a:latin typeface="Calibri"/>
                </a:rPr>
                <a:t>After we work with arguments and use the </a:t>
              </a:r>
              <a:r>
                <a:rPr lang="en-US" sz="2000" b="1">
                  <a:solidFill>
                    <a:prstClr val="black"/>
                  </a:solidFill>
                  <a:latin typeface="Calibri"/>
                </a:rPr>
                <a:t>Program</a:t>
              </a:r>
              <a:r>
                <a:rPr lang="en-US" sz="2000">
                  <a:solidFill>
                    <a:prstClr val="black"/>
                  </a:solidFill>
                  <a:latin typeface="Calibri"/>
                </a:rPr>
                <a:t> object, let’s explore some other interesting aspects of Small Basic.</a:t>
              </a:r>
            </a:p>
          </p:txBody>
        </p:sp>
      </p:grpSp>
      <p:grpSp>
        <p:nvGrpSpPr>
          <p:cNvPr id="17" name="Group 16"/>
          <p:cNvGrpSpPr/>
          <p:nvPr/>
        </p:nvGrpSpPr>
        <p:grpSpPr>
          <a:xfrm>
            <a:off x="3200399" y="2057400"/>
            <a:ext cx="5562601" cy="1447800"/>
            <a:chOff x="304800" y="1905000"/>
            <a:chExt cx="5196640" cy="1447800"/>
          </a:xfrm>
        </p:grpSpPr>
        <p:sp>
          <p:nvSpPr>
            <p:cNvPr id="18" name="Rounded Rectangle 17"/>
            <p:cNvSpPr/>
            <p:nvPr/>
          </p:nvSpPr>
          <p:spPr bwMode="auto">
            <a:xfrm>
              <a:off x="304800" y="1905000"/>
              <a:ext cx="5196640" cy="14478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9" name="TextBox 20"/>
            <p:cNvSpPr txBox="1">
              <a:spLocks noChangeArrowheads="1"/>
            </p:cNvSpPr>
            <p:nvPr/>
          </p:nvSpPr>
          <p:spPr bwMode="auto">
            <a:xfrm>
              <a:off x="375987" y="1981201"/>
              <a:ext cx="5054266" cy="1323439"/>
            </a:xfrm>
            <a:prstGeom prst="rect">
              <a:avLst/>
            </a:prstGeom>
            <a:noFill/>
            <a:ln w="9525">
              <a:noFill/>
              <a:miter lim="800000"/>
              <a:headEnd/>
              <a:tailEnd/>
            </a:ln>
          </p:spPr>
          <p:txBody>
            <a:bodyPr wrap="square">
              <a:spAutoFit/>
            </a:bodyPr>
            <a:lstStyle/>
            <a:p>
              <a:r>
                <a:rPr lang="en-US" sz="2000" dirty="0" smtClean="0">
                  <a:latin typeface="+mn-lt"/>
                </a:rPr>
                <a:t>Did you know that you could include sounds in your Small </a:t>
              </a:r>
              <a:r>
                <a:rPr lang="en-US" sz="2000" smtClean="0">
                  <a:latin typeface="+mn-lt"/>
                </a:rPr>
                <a:t>Basic programs? In </a:t>
              </a:r>
              <a:r>
                <a:rPr lang="en-US" sz="2000" dirty="0" smtClean="0">
                  <a:latin typeface="+mn-lt"/>
                </a:rPr>
                <a:t>fact, you can choose from sample sounds provided in the Small Basic library.</a:t>
              </a:r>
              <a:endParaRPr lang="en-US" sz="2000" dirty="0">
                <a:latin typeface="+mn-lt"/>
              </a:endParaRPr>
            </a:p>
          </p:txBody>
        </p:sp>
      </p:grpSp>
      <p:grpSp>
        <p:nvGrpSpPr>
          <p:cNvPr id="20" name="Group 7"/>
          <p:cNvGrpSpPr>
            <a:grpSpLocks/>
          </p:cNvGrpSpPr>
          <p:nvPr/>
        </p:nvGrpSpPr>
        <p:grpSpPr bwMode="auto">
          <a:xfrm>
            <a:off x="228600" y="1752600"/>
            <a:ext cx="2895600" cy="2021541"/>
            <a:chOff x="-2484051" y="2513622"/>
            <a:chExt cx="8767233" cy="2021541"/>
          </a:xfrm>
        </p:grpSpPr>
        <p:sp>
          <p:nvSpPr>
            <p:cNvPr id="21" name="Rounded Rectangle 20"/>
            <p:cNvSpPr/>
            <p:nvPr/>
          </p:nvSpPr>
          <p:spPr>
            <a:xfrm>
              <a:off x="-2484051" y="2513622"/>
              <a:ext cx="8767233" cy="2021541"/>
            </a:xfrm>
            <a:prstGeom prst="roundRect">
              <a:avLst>
                <a:gd name="adj" fmla="val 19200"/>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22" name="TextBox 12"/>
            <p:cNvSpPr txBox="1">
              <a:spLocks noChangeArrowheads="1"/>
            </p:cNvSpPr>
            <p:nvPr/>
          </p:nvSpPr>
          <p:spPr bwMode="auto">
            <a:xfrm>
              <a:off x="-2022618" y="2596171"/>
              <a:ext cx="8305800" cy="1938992"/>
            </a:xfrm>
            <a:prstGeom prst="rect">
              <a:avLst/>
            </a:prstGeom>
            <a:noFill/>
            <a:ln w="9525">
              <a:noFill/>
              <a:miter lim="800000"/>
              <a:headEnd/>
              <a:tailEnd/>
            </a:ln>
          </p:spPr>
          <p:txBody>
            <a:bodyPr wrap="square">
              <a:spAutoFit/>
            </a:bodyPr>
            <a:lstStyle/>
            <a:p>
              <a:pPr lvl="0"/>
              <a:r>
                <a:rPr lang="en-US" sz="2000">
                  <a:solidFill>
                    <a:prstClr val="black"/>
                  </a:solidFill>
                  <a:latin typeface="Calibri"/>
                </a:rPr>
                <a:t>You can work with sounds in your program by using the </a:t>
              </a:r>
              <a:r>
                <a:rPr lang="en-US" sz="2000" b="1">
                  <a:solidFill>
                    <a:prstClr val="black"/>
                  </a:solidFill>
                  <a:latin typeface="Calibri"/>
                </a:rPr>
                <a:t>Sound</a:t>
              </a:r>
              <a:r>
                <a:rPr lang="en-US" sz="2000">
                  <a:solidFill>
                    <a:prstClr val="black"/>
                  </a:solidFill>
                  <a:latin typeface="Calibri"/>
                </a:rPr>
                <a:t> object with operations such as </a:t>
              </a:r>
              <a:r>
                <a:rPr lang="en-US" sz="2000" b="1">
                  <a:solidFill>
                    <a:prstClr val="black"/>
                  </a:solidFill>
                  <a:latin typeface="Calibri"/>
                </a:rPr>
                <a:t>Play</a:t>
              </a:r>
              <a:r>
                <a:rPr lang="en-US" sz="2000">
                  <a:solidFill>
                    <a:prstClr val="black"/>
                  </a:solidFill>
                  <a:latin typeface="Calibri"/>
                </a:rPr>
                <a:t>, </a:t>
              </a:r>
              <a:r>
                <a:rPr lang="en-US" sz="2000" b="1">
                  <a:solidFill>
                    <a:prstClr val="black"/>
                  </a:solidFill>
                  <a:latin typeface="Calibri"/>
                </a:rPr>
                <a:t>Pause</a:t>
              </a:r>
              <a:r>
                <a:rPr lang="en-US" sz="2000">
                  <a:solidFill>
                    <a:prstClr val="black"/>
                  </a:solidFill>
                  <a:latin typeface="Calibri"/>
                </a:rPr>
                <a:t>, and </a:t>
              </a:r>
              <a:r>
                <a:rPr lang="en-US" sz="2000" b="1">
                  <a:solidFill>
                    <a:prstClr val="black"/>
                  </a:solidFill>
                  <a:latin typeface="Calibri"/>
                </a:rPr>
                <a:t>Stop</a:t>
              </a:r>
              <a:r>
                <a:rPr lang="en-US" sz="2000">
                  <a:solidFill>
                    <a:prstClr val="black"/>
                  </a:solidFill>
                  <a:latin typeface="Calibri"/>
                </a:rPr>
                <a:t>. </a:t>
              </a:r>
            </a:p>
          </p:txBody>
        </p:sp>
      </p:grpSp>
      <p:grpSp>
        <p:nvGrpSpPr>
          <p:cNvPr id="23" name="Group 7"/>
          <p:cNvGrpSpPr>
            <a:grpSpLocks/>
          </p:cNvGrpSpPr>
          <p:nvPr/>
        </p:nvGrpSpPr>
        <p:grpSpPr bwMode="auto">
          <a:xfrm>
            <a:off x="4953000" y="4430900"/>
            <a:ext cx="3733800" cy="1219200"/>
            <a:chOff x="-2253334" y="2589822"/>
            <a:chExt cx="7844366" cy="1676400"/>
          </a:xfrm>
        </p:grpSpPr>
        <p:sp>
          <p:nvSpPr>
            <p:cNvPr id="29" name="Rounded Rectangle 28"/>
            <p:cNvSpPr/>
            <p:nvPr/>
          </p:nvSpPr>
          <p:spPr>
            <a:xfrm>
              <a:off x="-2253334" y="2589822"/>
              <a:ext cx="7844366" cy="1676400"/>
            </a:xfrm>
            <a:prstGeom prst="roundRect">
              <a:avLst>
                <a:gd name="adj" fmla="val 19200"/>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31" name="TextBox 12"/>
            <p:cNvSpPr txBox="1">
              <a:spLocks noChangeArrowheads="1"/>
            </p:cNvSpPr>
            <p:nvPr/>
          </p:nvSpPr>
          <p:spPr bwMode="auto">
            <a:xfrm>
              <a:off x="-2093245" y="2742222"/>
              <a:ext cx="7613649" cy="1015663"/>
            </a:xfrm>
            <a:prstGeom prst="rect">
              <a:avLst/>
            </a:prstGeom>
            <a:noFill/>
            <a:ln w="9525">
              <a:noFill/>
              <a:miter lim="800000"/>
              <a:headEnd/>
              <a:tailEnd/>
            </a:ln>
          </p:spPr>
          <p:txBody>
            <a:bodyPr wrap="square">
              <a:spAutoFit/>
            </a:bodyPr>
            <a:lstStyle/>
            <a:p>
              <a:r>
                <a:rPr lang="en-US" sz="2000" dirty="0" smtClean="0">
                  <a:latin typeface="+mn-lt"/>
                </a:rPr>
                <a:t>The output of this example plays, pauses, and stops the specified sound file at regular intervals.</a:t>
              </a:r>
              <a:endParaRPr lang="en-US" sz="2000" dirty="0">
                <a:latin typeface="+mn-lt"/>
              </a:endParaRPr>
            </a:p>
          </p:txBody>
        </p:sp>
      </p:grpSp>
      <p:grpSp>
        <p:nvGrpSpPr>
          <p:cNvPr id="3" name="Group 2"/>
          <p:cNvGrpSpPr/>
          <p:nvPr/>
        </p:nvGrpSpPr>
        <p:grpSpPr>
          <a:xfrm>
            <a:off x="228601" y="4267200"/>
            <a:ext cx="2819400" cy="1828800"/>
            <a:chOff x="228601" y="4267200"/>
            <a:chExt cx="2819400" cy="1828800"/>
          </a:xfrm>
        </p:grpSpPr>
        <p:sp>
          <p:nvSpPr>
            <p:cNvPr id="11" name="Rounded Rectangle 10"/>
            <p:cNvSpPr/>
            <p:nvPr/>
          </p:nvSpPr>
          <p:spPr bwMode="auto">
            <a:xfrm>
              <a:off x="228601" y="4267200"/>
              <a:ext cx="2819400" cy="1828800"/>
            </a:xfrm>
            <a:prstGeom prst="roundRect">
              <a:avLst>
                <a:gd name="adj" fmla="val 1512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431314"/>
              <a:ext cx="2153603" cy="1520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800" decel="100000"/>
                                        <p:tgtEl>
                                          <p:spTgt spid="17"/>
                                        </p:tgtEl>
                                      </p:cBhvr>
                                    </p:animEffect>
                                    <p:anim calcmode="lin" valueType="num">
                                      <p:cBhvr>
                                        <p:cTn id="21" dur="800" decel="100000" fill="hold"/>
                                        <p:tgtEl>
                                          <p:spTgt spid="17"/>
                                        </p:tgtEl>
                                        <p:attrNameLst>
                                          <p:attrName>style.rotation</p:attrName>
                                        </p:attrNameLst>
                                      </p:cBhvr>
                                      <p:tavLst>
                                        <p:tav tm="0">
                                          <p:val>
                                            <p:fltVal val="-90"/>
                                          </p:val>
                                        </p:tav>
                                        <p:tav tm="100000">
                                          <p:val>
                                            <p:fltVal val="0"/>
                                          </p:val>
                                        </p:tav>
                                      </p:tavLst>
                                    </p:anim>
                                    <p:anim calcmode="lin" valueType="num">
                                      <p:cBhvr>
                                        <p:cTn id="22" dur="800" decel="100000" fill="hold"/>
                                        <p:tgtEl>
                                          <p:spTgt spid="17"/>
                                        </p:tgtEl>
                                        <p:attrNameLst>
                                          <p:attrName>ppt_x</p:attrName>
                                        </p:attrNameLst>
                                      </p:cBhvr>
                                      <p:tavLst>
                                        <p:tav tm="0">
                                          <p:val>
                                            <p:strVal val="#ppt_x+0.4"/>
                                          </p:val>
                                        </p:tav>
                                        <p:tav tm="100000">
                                          <p:val>
                                            <p:strVal val="#ppt_x-0.05"/>
                                          </p:val>
                                        </p:tav>
                                      </p:tavLst>
                                    </p:anim>
                                    <p:anim calcmode="lin" valueType="num">
                                      <p:cBhvr>
                                        <p:cTn id="23" dur="800" decel="100000" fill="hold"/>
                                        <p:tgtEl>
                                          <p:spTgt spid="17"/>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33" dur="1000" fill="hold"/>
                                        <p:tgtEl>
                                          <p:spTgt spid="20"/>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dissolve">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25"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50" dur="1000" fill="hold"/>
                                        <p:tgtEl>
                                          <p:spTgt spid="23"/>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304800" y="762000"/>
            <a:ext cx="8305800" cy="1399639"/>
            <a:chOff x="152400" y="762000"/>
            <a:chExt cx="10921813" cy="1076289"/>
          </a:xfrm>
        </p:grpSpPr>
        <p:sp>
          <p:nvSpPr>
            <p:cNvPr id="30" name="Rounded Rectangle 29"/>
            <p:cNvSpPr/>
            <p:nvPr/>
          </p:nvSpPr>
          <p:spPr bwMode="auto">
            <a:xfrm>
              <a:off x="152400" y="762000"/>
              <a:ext cx="10921813" cy="914400"/>
            </a:xfrm>
            <a:prstGeom prst="roundRect">
              <a:avLst>
                <a:gd name="adj" fmla="val 50000"/>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31" name="TextBox 8"/>
            <p:cNvSpPr txBox="1">
              <a:spLocks noChangeArrowheads="1"/>
            </p:cNvSpPr>
            <p:nvPr/>
          </p:nvSpPr>
          <p:spPr bwMode="auto">
            <a:xfrm>
              <a:off x="453000" y="820596"/>
              <a:ext cx="10120212" cy="1017693"/>
            </a:xfrm>
            <a:prstGeom prst="rect">
              <a:avLst/>
            </a:prstGeom>
            <a:noFill/>
            <a:ln w="9525">
              <a:noFill/>
              <a:miter lim="800000"/>
              <a:headEnd/>
              <a:tailEnd/>
            </a:ln>
          </p:spPr>
          <p:txBody>
            <a:bodyPr wrap="square">
              <a:spAutoFit/>
            </a:bodyPr>
            <a:lstStyle/>
            <a:p>
              <a:pPr lvl="0"/>
              <a:r>
                <a:rPr lang="en-US" sz="2000">
                  <a:solidFill>
                    <a:prstClr val="black"/>
                  </a:solidFill>
                  <a:latin typeface="Calibri"/>
                </a:rPr>
                <a:t>Let’s look at an example to understand how you can play specific sounds (such as a bell ring, a chime, or a click) by using certain operations of the </a:t>
              </a:r>
              <a:r>
                <a:rPr lang="en-US" sz="2000" b="1">
                  <a:solidFill>
                    <a:prstClr val="black"/>
                  </a:solidFill>
                  <a:latin typeface="Calibri"/>
                </a:rPr>
                <a:t>Sound</a:t>
              </a:r>
              <a:r>
                <a:rPr lang="en-US" sz="2000">
                  <a:solidFill>
                    <a:prstClr val="black"/>
                  </a:solidFill>
                  <a:latin typeface="Calibri"/>
                </a:rPr>
                <a:t> object in your Small Basic program.</a:t>
              </a:r>
            </a:p>
            <a:p>
              <a:endParaRPr lang="en-US" sz="2000" dirty="0">
                <a:latin typeface="+mn-lt"/>
              </a:endParaRPr>
            </a:p>
          </p:txBody>
        </p:sp>
      </p:grpSp>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Exploring the Sound Object</a:t>
            </a:r>
            <a:endParaRPr lang="en-US" sz="2400" b="1" dirty="0">
              <a:latin typeface="+mj-lt"/>
            </a:endParaRPr>
          </a:p>
        </p:txBody>
      </p:sp>
      <p:grpSp>
        <p:nvGrpSpPr>
          <p:cNvPr id="19" name="Group 7"/>
          <p:cNvGrpSpPr>
            <a:grpSpLocks/>
          </p:cNvGrpSpPr>
          <p:nvPr/>
        </p:nvGrpSpPr>
        <p:grpSpPr bwMode="auto">
          <a:xfrm>
            <a:off x="4191000" y="2552700"/>
            <a:ext cx="4336211" cy="1371600"/>
            <a:chOff x="-2816283" y="2513622"/>
            <a:chExt cx="8638032" cy="2057400"/>
          </a:xfrm>
        </p:grpSpPr>
        <p:sp>
          <p:nvSpPr>
            <p:cNvPr id="20" name="Rounded Rectangle 19"/>
            <p:cNvSpPr/>
            <p:nvPr/>
          </p:nvSpPr>
          <p:spPr>
            <a:xfrm>
              <a:off x="-2816283" y="2513622"/>
              <a:ext cx="8638032" cy="2057400"/>
            </a:xfrm>
            <a:prstGeom prst="roundRect">
              <a:avLst>
                <a:gd name="adj" fmla="val 19200"/>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25" name="TextBox 12"/>
            <p:cNvSpPr txBox="1">
              <a:spLocks noChangeArrowheads="1"/>
            </p:cNvSpPr>
            <p:nvPr/>
          </p:nvSpPr>
          <p:spPr bwMode="auto">
            <a:xfrm>
              <a:off x="-2664487" y="2742222"/>
              <a:ext cx="8348762" cy="1015663"/>
            </a:xfrm>
            <a:prstGeom prst="rect">
              <a:avLst/>
            </a:prstGeom>
            <a:noFill/>
            <a:ln w="9525">
              <a:noFill/>
              <a:miter lim="800000"/>
              <a:headEnd/>
              <a:tailEnd/>
            </a:ln>
          </p:spPr>
          <p:txBody>
            <a:bodyPr wrap="square">
              <a:spAutoFit/>
            </a:bodyPr>
            <a:lstStyle/>
            <a:p>
              <a:pPr lvl="0"/>
              <a:r>
                <a:rPr lang="en-US" sz="2000">
                  <a:solidFill>
                    <a:prstClr val="black"/>
                  </a:solidFill>
                  <a:latin typeface="Calibri"/>
                </a:rPr>
                <a:t>In this example, the </a:t>
              </a:r>
              <a:r>
                <a:rPr lang="en-US" sz="2000" b="1">
                  <a:solidFill>
                    <a:prstClr val="black"/>
                  </a:solidFill>
                  <a:latin typeface="Calibri"/>
                </a:rPr>
                <a:t>PlayAndWait</a:t>
              </a:r>
              <a:r>
                <a:rPr lang="en-US" sz="2000">
                  <a:solidFill>
                    <a:prstClr val="black"/>
                  </a:solidFill>
                  <a:latin typeface="Calibri"/>
                </a:rPr>
                <a:t> operation plays an audio file and then waits until it finishes playing.</a:t>
              </a:r>
            </a:p>
          </p:txBody>
        </p:sp>
      </p:grpSp>
      <p:grpSp>
        <p:nvGrpSpPr>
          <p:cNvPr id="33" name="Group 15"/>
          <p:cNvGrpSpPr>
            <a:grpSpLocks/>
          </p:cNvGrpSpPr>
          <p:nvPr/>
        </p:nvGrpSpPr>
        <p:grpSpPr bwMode="auto">
          <a:xfrm>
            <a:off x="304800" y="4876799"/>
            <a:ext cx="8229600" cy="990599"/>
            <a:chOff x="389466" y="909784"/>
            <a:chExt cx="19622018" cy="525343"/>
          </a:xfrm>
        </p:grpSpPr>
        <p:sp>
          <p:nvSpPr>
            <p:cNvPr id="34" name="Rounded Rectangle 33"/>
            <p:cNvSpPr/>
            <p:nvPr/>
          </p:nvSpPr>
          <p:spPr>
            <a:xfrm>
              <a:off x="389466" y="909784"/>
              <a:ext cx="19622018" cy="525343"/>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35" name="TextBox 4"/>
            <p:cNvSpPr txBox="1">
              <a:spLocks noChangeArrowheads="1"/>
            </p:cNvSpPr>
            <p:nvPr/>
          </p:nvSpPr>
          <p:spPr bwMode="auto">
            <a:xfrm>
              <a:off x="763219" y="990606"/>
              <a:ext cx="18500760" cy="375412"/>
            </a:xfrm>
            <a:prstGeom prst="rect">
              <a:avLst/>
            </a:prstGeom>
            <a:noFill/>
            <a:ln w="9525">
              <a:noFill/>
              <a:miter lim="800000"/>
              <a:headEnd/>
              <a:tailEnd/>
            </a:ln>
          </p:spPr>
          <p:txBody>
            <a:bodyPr wrap="square">
              <a:spAutoFit/>
            </a:bodyPr>
            <a:lstStyle/>
            <a:p>
              <a:r>
                <a:rPr lang="en-US" sz="2000" smtClean="0">
                  <a:latin typeface="+mn-lt"/>
                </a:rPr>
                <a:t>This program will </a:t>
              </a:r>
              <a:r>
                <a:rPr lang="en-US" sz="2000" dirty="0" smtClean="0">
                  <a:latin typeface="+mn-lt"/>
                </a:rPr>
                <a:t>play the sound of a bell ringing, a chime, and a click, at regular intervals.</a:t>
              </a:r>
              <a:endParaRPr lang="en-US" sz="2000" dirty="0">
                <a:latin typeface="+mn-lt"/>
              </a:endParaRPr>
            </a:p>
          </p:txBody>
        </p:sp>
      </p:grpSp>
      <p:grpSp>
        <p:nvGrpSpPr>
          <p:cNvPr id="3" name="Group 2"/>
          <p:cNvGrpSpPr/>
          <p:nvPr/>
        </p:nvGrpSpPr>
        <p:grpSpPr>
          <a:xfrm>
            <a:off x="381000" y="2057400"/>
            <a:ext cx="2895600" cy="2362200"/>
            <a:chOff x="381000" y="2057400"/>
            <a:chExt cx="2895600" cy="2362200"/>
          </a:xfrm>
        </p:grpSpPr>
        <p:sp>
          <p:nvSpPr>
            <p:cNvPr id="23" name="Rounded Rectangle 22"/>
            <p:cNvSpPr/>
            <p:nvPr/>
          </p:nvSpPr>
          <p:spPr bwMode="auto">
            <a:xfrm>
              <a:off x="381000" y="2057400"/>
              <a:ext cx="2895600" cy="2362200"/>
            </a:xfrm>
            <a:prstGeom prst="roundRect">
              <a:avLst>
                <a:gd name="adj" fmla="val 1208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157412"/>
              <a:ext cx="2278856" cy="218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checkerboard(across)">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nodeType="click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29" dur="1000" fill="hold"/>
                                        <p:tgtEl>
                                          <p:spTgt spid="19"/>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nodeType="clickEffect">
                                  <p:stCondLst>
                                    <p:cond delay="0"/>
                                  </p:stCondLst>
                                  <p:childTnLst>
                                    <p:set>
                                      <p:cBhvr>
                                        <p:cTn id="37" dur="1" fill="hold">
                                          <p:stCondLst>
                                            <p:cond delay="0"/>
                                          </p:stCondLst>
                                        </p:cTn>
                                        <p:tgtEl>
                                          <p:spTgt spid="33"/>
                                        </p:tgtEl>
                                        <p:attrNameLst>
                                          <p:attrName>style.visibility</p:attrName>
                                        </p:attrNameLst>
                                      </p:cBhvr>
                                      <p:to>
                                        <p:strVal val="visible"/>
                                      </p:to>
                                    </p:set>
                                    <p:anim calcmode="lin" valueType="num">
                                      <p:cBhvr>
                                        <p:cTn id="38" dur="1000" fill="hold"/>
                                        <p:tgtEl>
                                          <p:spTgt spid="33"/>
                                        </p:tgtEl>
                                        <p:attrNameLst>
                                          <p:attrName>ppt_w</p:attrName>
                                        </p:attrNameLst>
                                      </p:cBhvr>
                                      <p:tavLst>
                                        <p:tav tm="0">
                                          <p:val>
                                            <p:strVal val="#ppt_w+.3"/>
                                          </p:val>
                                        </p:tav>
                                        <p:tav tm="100000">
                                          <p:val>
                                            <p:strVal val="#ppt_w"/>
                                          </p:val>
                                        </p:tav>
                                      </p:tavLst>
                                    </p:anim>
                                    <p:anim calcmode="lin" valueType="num">
                                      <p:cBhvr>
                                        <p:cTn id="39" dur="1000" fill="hold"/>
                                        <p:tgtEl>
                                          <p:spTgt spid="33"/>
                                        </p:tgtEl>
                                        <p:attrNameLst>
                                          <p:attrName>ppt_h</p:attrName>
                                        </p:attrNameLst>
                                      </p:cBhvr>
                                      <p:tavLst>
                                        <p:tav tm="0">
                                          <p:val>
                                            <p:strVal val="#ppt_h"/>
                                          </p:val>
                                        </p:tav>
                                        <p:tav tm="100000">
                                          <p:val>
                                            <p:strVal val="#ppt_h"/>
                                          </p:val>
                                        </p:tav>
                                      </p:tavLst>
                                    </p:anim>
                                    <p:animEffect transition="in" filter="fade">
                                      <p:cBhvr>
                                        <p:cTn id="40"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28600" y="685800"/>
            <a:ext cx="6096000" cy="914400"/>
            <a:chOff x="152400" y="762000"/>
            <a:chExt cx="9304421" cy="914400"/>
          </a:xfrm>
        </p:grpSpPr>
        <p:sp>
          <p:nvSpPr>
            <p:cNvPr id="8" name="Rounded Rectangle 7"/>
            <p:cNvSpPr/>
            <p:nvPr/>
          </p:nvSpPr>
          <p:spPr bwMode="auto">
            <a:xfrm>
              <a:off x="152400" y="762000"/>
              <a:ext cx="8955505" cy="9144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6397" name="TextBox 8"/>
            <p:cNvSpPr txBox="1">
              <a:spLocks noChangeArrowheads="1"/>
            </p:cNvSpPr>
            <p:nvPr/>
          </p:nvSpPr>
          <p:spPr bwMode="auto">
            <a:xfrm>
              <a:off x="152400" y="838200"/>
              <a:ext cx="9304421" cy="707886"/>
            </a:xfrm>
            <a:prstGeom prst="rect">
              <a:avLst/>
            </a:prstGeom>
            <a:noFill/>
            <a:ln w="9525">
              <a:noFill/>
              <a:miter lim="800000"/>
              <a:headEnd/>
              <a:tailEnd/>
            </a:ln>
          </p:spPr>
          <p:txBody>
            <a:bodyPr wrap="square">
              <a:spAutoFit/>
            </a:bodyPr>
            <a:lstStyle/>
            <a:p>
              <a:r>
                <a:rPr lang="en-US" sz="2000" dirty="0" smtClean="0">
                  <a:latin typeface="+mn-lt"/>
                </a:rPr>
                <a:t>Small Basic also offers useful operations </a:t>
              </a:r>
              <a:r>
                <a:rPr lang="en-US" sz="2000" smtClean="0">
                  <a:latin typeface="+mn-lt"/>
                </a:rPr>
                <a:t>that you</a:t>
              </a:r>
            </a:p>
            <a:p>
              <a:r>
                <a:rPr lang="en-US" sz="2000" smtClean="0">
                  <a:latin typeface="+mn-lt"/>
                </a:rPr>
                <a:t>can use to work </a:t>
              </a:r>
              <a:r>
                <a:rPr lang="en-US" sz="2000" dirty="0" smtClean="0">
                  <a:latin typeface="+mn-lt"/>
                </a:rPr>
                <a:t>with text.</a:t>
              </a:r>
              <a:endParaRPr lang="en-US" sz="2000" dirty="0">
                <a:latin typeface="+mn-lt"/>
              </a:endParaRPr>
            </a:p>
          </p:txBody>
        </p:sp>
      </p:grpSp>
      <p:sp>
        <p:nvSpPr>
          <p:cNvPr id="12"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dirty="0" smtClean="0">
                <a:solidFill>
                  <a:schemeClr val="bg1"/>
                </a:solidFill>
                <a:latin typeface="+mj-lt"/>
                <a:ea typeface="+mj-ea"/>
                <a:cs typeface="Tahoma" pitchFamily="34" charset="0"/>
              </a:rPr>
              <a:t>Introduction to the Text Object</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grpSp>
        <p:nvGrpSpPr>
          <p:cNvPr id="20" name="Group 19"/>
          <p:cNvGrpSpPr/>
          <p:nvPr/>
        </p:nvGrpSpPr>
        <p:grpSpPr>
          <a:xfrm>
            <a:off x="304800" y="4446079"/>
            <a:ext cx="3977640" cy="1878521"/>
            <a:chOff x="4510801" y="2100799"/>
            <a:chExt cx="3763897" cy="2200549"/>
          </a:xfrm>
        </p:grpSpPr>
        <p:sp>
          <p:nvSpPr>
            <p:cNvPr id="21" name="Rounded Rectangle 20"/>
            <p:cNvSpPr/>
            <p:nvPr/>
          </p:nvSpPr>
          <p:spPr bwMode="auto">
            <a:xfrm>
              <a:off x="4525222" y="2100799"/>
              <a:ext cx="3677371" cy="2142304"/>
            </a:xfrm>
            <a:prstGeom prst="roundRect">
              <a:avLst>
                <a:gd name="adj" fmla="val 16613"/>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026" name="Picture 2" descr="C:\Documents and Settings\priya.suri\My Documents\My Pictures\untitled1111.PNG"/>
            <p:cNvPicPr>
              <a:picLocks noChangeAspect="1" noChangeArrowheads="1"/>
            </p:cNvPicPr>
            <p:nvPr/>
          </p:nvPicPr>
          <p:blipFill>
            <a:blip r:embed="rId3"/>
            <a:stretch>
              <a:fillRect/>
            </a:stretch>
          </p:blipFill>
          <p:spPr bwMode="auto">
            <a:xfrm>
              <a:off x="4510801" y="2159281"/>
              <a:ext cx="3763897" cy="2142067"/>
            </a:xfrm>
            <a:prstGeom prst="rect">
              <a:avLst/>
            </a:prstGeom>
            <a:ln>
              <a:noFill/>
            </a:ln>
            <a:effectLst>
              <a:softEdge rad="112500"/>
            </a:effectLst>
          </p:spPr>
        </p:pic>
      </p:grpSp>
      <p:grpSp>
        <p:nvGrpSpPr>
          <p:cNvPr id="29" name="Group 7"/>
          <p:cNvGrpSpPr>
            <a:grpSpLocks/>
          </p:cNvGrpSpPr>
          <p:nvPr/>
        </p:nvGrpSpPr>
        <p:grpSpPr bwMode="auto">
          <a:xfrm>
            <a:off x="228600" y="2049622"/>
            <a:ext cx="5334000" cy="1015666"/>
            <a:chOff x="-1860441" y="2373152"/>
            <a:chExt cx="21290923" cy="313543"/>
          </a:xfrm>
        </p:grpSpPr>
        <p:sp>
          <p:nvSpPr>
            <p:cNvPr id="30" name="Rounded Rectangle 29"/>
            <p:cNvSpPr/>
            <p:nvPr/>
          </p:nvSpPr>
          <p:spPr>
            <a:xfrm>
              <a:off x="-1860441" y="2373152"/>
              <a:ext cx="21290923" cy="313543"/>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31" name="TextBox 12"/>
            <p:cNvSpPr txBox="1">
              <a:spLocks noChangeArrowheads="1"/>
            </p:cNvSpPr>
            <p:nvPr/>
          </p:nvSpPr>
          <p:spPr bwMode="auto">
            <a:xfrm>
              <a:off x="-1572950" y="2373152"/>
              <a:ext cx="20883154" cy="313542"/>
            </a:xfrm>
            <a:prstGeom prst="rect">
              <a:avLst/>
            </a:prstGeom>
            <a:noFill/>
            <a:ln w="9525">
              <a:noFill/>
              <a:miter lim="800000"/>
              <a:headEnd/>
              <a:tailEnd/>
            </a:ln>
          </p:spPr>
          <p:txBody>
            <a:bodyPr wrap="square">
              <a:spAutoFit/>
            </a:bodyPr>
            <a:lstStyle/>
            <a:p>
              <a:pPr lvl="0"/>
              <a:r>
                <a:rPr lang="en-US" sz="2000">
                  <a:solidFill>
                    <a:prstClr val="black"/>
                  </a:solidFill>
                  <a:latin typeface="Calibri"/>
                </a:rPr>
                <a:t>For example, you may want to convert all names to uppercase letters, or you might want to search for specific information within some text.</a:t>
              </a:r>
            </a:p>
          </p:txBody>
        </p:sp>
      </p:grpSp>
      <p:grpSp>
        <p:nvGrpSpPr>
          <p:cNvPr id="23" name="Group 22"/>
          <p:cNvGrpSpPr/>
          <p:nvPr/>
        </p:nvGrpSpPr>
        <p:grpSpPr>
          <a:xfrm>
            <a:off x="5638800" y="1264383"/>
            <a:ext cx="3276600" cy="1783616"/>
            <a:chOff x="152400" y="685800"/>
            <a:chExt cx="10583779" cy="1783616"/>
          </a:xfrm>
        </p:grpSpPr>
        <p:sp>
          <p:nvSpPr>
            <p:cNvPr id="36" name="Rounded Rectangle 35"/>
            <p:cNvSpPr/>
            <p:nvPr/>
          </p:nvSpPr>
          <p:spPr bwMode="auto">
            <a:xfrm>
              <a:off x="152400" y="685800"/>
              <a:ext cx="10583779" cy="1783616"/>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37" name="TextBox 8"/>
            <p:cNvSpPr txBox="1">
              <a:spLocks noChangeArrowheads="1"/>
            </p:cNvSpPr>
            <p:nvPr/>
          </p:nvSpPr>
          <p:spPr bwMode="auto">
            <a:xfrm>
              <a:off x="398534" y="838200"/>
              <a:ext cx="10337645" cy="1631216"/>
            </a:xfrm>
            <a:prstGeom prst="rect">
              <a:avLst/>
            </a:prstGeom>
            <a:noFill/>
            <a:ln w="9525">
              <a:noFill/>
              <a:miter lim="800000"/>
              <a:headEnd/>
              <a:tailEnd/>
            </a:ln>
          </p:spPr>
          <p:txBody>
            <a:bodyPr wrap="square">
              <a:spAutoFit/>
            </a:bodyPr>
            <a:lstStyle/>
            <a:p>
              <a:pPr lvl="0"/>
              <a:r>
                <a:rPr lang="en-US" sz="2000">
                  <a:solidFill>
                    <a:prstClr val="black"/>
                  </a:solidFill>
                  <a:latin typeface="Calibri"/>
                </a:rPr>
                <a:t>You can use the </a:t>
              </a:r>
              <a:r>
                <a:rPr lang="en-US" sz="2000" b="1">
                  <a:solidFill>
                    <a:prstClr val="black"/>
                  </a:solidFill>
                  <a:latin typeface="Calibri"/>
                </a:rPr>
                <a:t>Text</a:t>
              </a:r>
              <a:r>
                <a:rPr lang="en-US" sz="2000">
                  <a:solidFill>
                    <a:prstClr val="black"/>
                  </a:solidFill>
                  <a:latin typeface="Calibri"/>
                </a:rPr>
                <a:t> object and its various functions and methods to perform operations on text in Small Basic. </a:t>
              </a:r>
            </a:p>
          </p:txBody>
        </p:sp>
      </p:grpSp>
      <p:grpSp>
        <p:nvGrpSpPr>
          <p:cNvPr id="38" name="Group 37"/>
          <p:cNvGrpSpPr/>
          <p:nvPr/>
        </p:nvGrpSpPr>
        <p:grpSpPr>
          <a:xfrm>
            <a:off x="3886200" y="3254513"/>
            <a:ext cx="5029200" cy="1015664"/>
            <a:chOff x="304800" y="2057399"/>
            <a:chExt cx="5029200" cy="1015664"/>
          </a:xfrm>
        </p:grpSpPr>
        <p:sp>
          <p:nvSpPr>
            <p:cNvPr id="39" name="Rounded Rectangle 38"/>
            <p:cNvSpPr/>
            <p:nvPr/>
          </p:nvSpPr>
          <p:spPr bwMode="auto">
            <a:xfrm>
              <a:off x="304800" y="2057399"/>
              <a:ext cx="5029200" cy="1015663"/>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40" name="TextBox 20"/>
            <p:cNvSpPr txBox="1">
              <a:spLocks noChangeArrowheads="1"/>
            </p:cNvSpPr>
            <p:nvPr/>
          </p:nvSpPr>
          <p:spPr bwMode="auto">
            <a:xfrm>
              <a:off x="304800" y="2057400"/>
              <a:ext cx="4876800" cy="1015663"/>
            </a:xfrm>
            <a:prstGeom prst="rect">
              <a:avLst/>
            </a:prstGeom>
            <a:noFill/>
            <a:ln w="9525">
              <a:noFill/>
              <a:miter lim="800000"/>
              <a:headEnd/>
              <a:tailEnd/>
            </a:ln>
          </p:spPr>
          <p:txBody>
            <a:bodyPr wrap="square">
              <a:spAutoFit/>
            </a:bodyPr>
            <a:lstStyle/>
            <a:p>
              <a:r>
                <a:rPr lang="en-US" sz="2000" dirty="0" smtClean="0">
                  <a:latin typeface="+mn-lt"/>
                </a:rPr>
                <a:t>For example</a:t>
              </a:r>
              <a:r>
                <a:rPr lang="en-US" sz="2000" smtClean="0">
                  <a:latin typeface="+mn-lt"/>
                </a:rPr>
                <a:t>, you can determine </a:t>
              </a:r>
              <a:r>
                <a:rPr lang="en-US" sz="2000" dirty="0" smtClean="0">
                  <a:latin typeface="+mn-lt"/>
                </a:rPr>
                <a:t>the length of a </a:t>
              </a:r>
              <a:r>
                <a:rPr lang="en-US" sz="2000" smtClean="0">
                  <a:latin typeface="+mn-lt"/>
                </a:rPr>
                <a:t>text string by using </a:t>
              </a:r>
              <a:r>
                <a:rPr lang="en-US" sz="2000" dirty="0" smtClean="0">
                  <a:latin typeface="+mn-lt"/>
                </a:rPr>
                <a:t>the </a:t>
              </a:r>
              <a:r>
                <a:rPr lang="en-US" sz="2000" b="1" dirty="0" err="1" smtClean="0">
                  <a:latin typeface="+mn-lt"/>
                </a:rPr>
                <a:t>GetLength</a:t>
              </a:r>
              <a:r>
                <a:rPr lang="en-US" sz="2000" dirty="0" smtClean="0">
                  <a:latin typeface="+mn-lt"/>
                </a:rPr>
                <a:t> operation.</a:t>
              </a:r>
              <a:endParaRPr lang="en-US" sz="2000" dirty="0">
                <a:latin typeface="+mn-lt"/>
              </a:endParaRPr>
            </a:p>
          </p:txBody>
        </p:sp>
      </p:grpSp>
      <p:pic>
        <p:nvPicPr>
          <p:cNvPr id="19" name="Picture 18" descr="C:\Documents and Settings\priya.suri\My Documents\My Pictures\2b2b2b.PNG"/>
          <p:cNvPicPr/>
          <p:nvPr/>
        </p:nvPicPr>
        <p:blipFill>
          <a:blip r:embed="rId4"/>
          <a:srcRect/>
          <a:stretch>
            <a:fillRect/>
          </a:stretch>
        </p:blipFill>
        <p:spPr bwMode="auto">
          <a:xfrm>
            <a:off x="5029200" y="4419600"/>
            <a:ext cx="3878317" cy="1886608"/>
          </a:xfrm>
          <a:prstGeom prst="rect">
            <a:avLst/>
          </a:prstGeom>
          <a:ln>
            <a:noFill/>
          </a:ln>
          <a:effectLst>
            <a:outerShdw blurRad="190500" algn="tl" rotWithShape="0">
              <a:srgbClr val="000000">
                <a:alpha val="70000"/>
              </a:srgbClr>
            </a:outerShdw>
          </a:effectLst>
        </p:spPr>
      </p:pic>
      <p:grpSp>
        <p:nvGrpSpPr>
          <p:cNvPr id="24" name="Group 23"/>
          <p:cNvGrpSpPr/>
          <p:nvPr/>
        </p:nvGrpSpPr>
        <p:grpSpPr>
          <a:xfrm>
            <a:off x="228600" y="3200400"/>
            <a:ext cx="3352800" cy="1066800"/>
            <a:chOff x="304800" y="2057400"/>
            <a:chExt cx="5029200" cy="1066800"/>
          </a:xfrm>
        </p:grpSpPr>
        <p:sp>
          <p:nvSpPr>
            <p:cNvPr id="25" name="Rounded Rectangle 24"/>
            <p:cNvSpPr/>
            <p:nvPr/>
          </p:nvSpPr>
          <p:spPr bwMode="auto">
            <a:xfrm>
              <a:off x="304800" y="2057400"/>
              <a:ext cx="5029200" cy="10668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26" name="TextBox 20"/>
            <p:cNvSpPr txBox="1">
              <a:spLocks noChangeArrowheads="1"/>
            </p:cNvSpPr>
            <p:nvPr/>
          </p:nvSpPr>
          <p:spPr bwMode="auto">
            <a:xfrm>
              <a:off x="457200" y="2105561"/>
              <a:ext cx="4876800" cy="1015663"/>
            </a:xfrm>
            <a:prstGeom prst="rect">
              <a:avLst/>
            </a:prstGeom>
            <a:noFill/>
            <a:ln w="9525">
              <a:noFill/>
              <a:miter lim="800000"/>
              <a:headEnd/>
              <a:tailEnd/>
            </a:ln>
          </p:spPr>
          <p:txBody>
            <a:bodyPr wrap="square">
              <a:spAutoFit/>
            </a:bodyPr>
            <a:lstStyle/>
            <a:p>
              <a:pPr lvl="0"/>
              <a:r>
                <a:rPr lang="en-US" sz="2000">
                  <a:solidFill>
                    <a:prstClr val="black"/>
                  </a:solidFill>
                  <a:latin typeface="Calibri"/>
                </a:rPr>
                <a:t>Let’s learn </a:t>
              </a:r>
              <a:r>
                <a:rPr lang="en-US" sz="2000" smtClean="0">
                  <a:solidFill>
                    <a:prstClr val="black"/>
                  </a:solidFill>
                  <a:latin typeface="Calibri"/>
                </a:rPr>
                <a:t>about more </a:t>
              </a:r>
              <a:r>
                <a:rPr lang="en-US" sz="2000">
                  <a:solidFill>
                    <a:prstClr val="black"/>
                  </a:solidFill>
                  <a:latin typeface="Calibri"/>
                </a:rPr>
                <a:t>operations of the </a:t>
              </a:r>
              <a:r>
                <a:rPr lang="en-US" sz="2000" b="1">
                  <a:solidFill>
                    <a:prstClr val="black"/>
                  </a:solidFill>
                  <a:latin typeface="Calibri"/>
                </a:rPr>
                <a:t>Text </a:t>
              </a:r>
              <a:r>
                <a:rPr lang="en-US" sz="2000">
                  <a:solidFill>
                    <a:prstClr val="black"/>
                  </a:solidFill>
                  <a:latin typeface="Calibri"/>
                </a:rPr>
                <a:t>object by reviewing an example...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nodeType="click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p:cTn id="20" dur="500" decel="50000" fill="hold">
                                          <p:stCondLst>
                                            <p:cond delay="0"/>
                                          </p:stCondLst>
                                        </p:cTn>
                                        <p:tgtEl>
                                          <p:spTgt spid="29"/>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29"/>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29"/>
                                        </p:tgtEl>
                                        <p:attrNameLst>
                                          <p:attrName>ppt_w</p:attrName>
                                        </p:attrNameLst>
                                      </p:cBhvr>
                                      <p:tavLst>
                                        <p:tav tm="0">
                                          <p:val>
                                            <p:strVal val="#ppt_w*.05"/>
                                          </p:val>
                                        </p:tav>
                                        <p:tav tm="100000">
                                          <p:val>
                                            <p:strVal val="#ppt_w"/>
                                          </p:val>
                                        </p:tav>
                                      </p:tavLst>
                                    </p:anim>
                                    <p:anim calcmode="lin" valueType="num">
                                      <p:cBhvr>
                                        <p:cTn id="23" dur="1000" fill="hold"/>
                                        <p:tgtEl>
                                          <p:spTgt spid="29"/>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29"/>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29"/>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29"/>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dissolv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800" decel="100000"/>
                                        <p:tgtEl>
                                          <p:spTgt spid="38"/>
                                        </p:tgtEl>
                                      </p:cBhvr>
                                    </p:animEffect>
                                    <p:anim calcmode="lin" valueType="num">
                                      <p:cBhvr>
                                        <p:cTn id="38" dur="800" decel="100000" fill="hold"/>
                                        <p:tgtEl>
                                          <p:spTgt spid="38"/>
                                        </p:tgtEl>
                                        <p:attrNameLst>
                                          <p:attrName>style.rotation</p:attrName>
                                        </p:attrNameLst>
                                      </p:cBhvr>
                                      <p:tavLst>
                                        <p:tav tm="0">
                                          <p:val>
                                            <p:fltVal val="-90"/>
                                          </p:val>
                                        </p:tav>
                                        <p:tav tm="100000">
                                          <p:val>
                                            <p:fltVal val="0"/>
                                          </p:val>
                                        </p:tav>
                                      </p:tavLst>
                                    </p:anim>
                                    <p:anim calcmode="lin" valueType="num">
                                      <p:cBhvr>
                                        <p:cTn id="39" dur="800" decel="100000" fill="hold"/>
                                        <p:tgtEl>
                                          <p:spTgt spid="38"/>
                                        </p:tgtEl>
                                        <p:attrNameLst>
                                          <p:attrName>ppt_x</p:attrName>
                                        </p:attrNameLst>
                                      </p:cBhvr>
                                      <p:tavLst>
                                        <p:tav tm="0">
                                          <p:val>
                                            <p:strVal val="#ppt_x+0.4"/>
                                          </p:val>
                                        </p:tav>
                                        <p:tav tm="100000">
                                          <p:val>
                                            <p:strVal val="#ppt_x-0.05"/>
                                          </p:val>
                                        </p:tav>
                                      </p:tavLst>
                                    </p:anim>
                                    <p:anim calcmode="lin" valueType="num">
                                      <p:cBhvr>
                                        <p:cTn id="40" dur="800" decel="100000" fill="hold"/>
                                        <p:tgtEl>
                                          <p:spTgt spid="38"/>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8"/>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8"/>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800" decel="100000"/>
                                        <p:tgtEl>
                                          <p:spTgt spid="24"/>
                                        </p:tgtEl>
                                      </p:cBhvr>
                                    </p:animEffect>
                                    <p:anim calcmode="lin" valueType="num">
                                      <p:cBhvr>
                                        <p:cTn id="48" dur="800" decel="100000" fill="hold"/>
                                        <p:tgtEl>
                                          <p:spTgt spid="24"/>
                                        </p:tgtEl>
                                        <p:attrNameLst>
                                          <p:attrName>style.rotation</p:attrName>
                                        </p:attrNameLst>
                                      </p:cBhvr>
                                      <p:tavLst>
                                        <p:tav tm="0">
                                          <p:val>
                                            <p:fltVal val="-90"/>
                                          </p:val>
                                        </p:tav>
                                        <p:tav tm="100000">
                                          <p:val>
                                            <p:fltVal val="0"/>
                                          </p:val>
                                        </p:tav>
                                      </p:tavLst>
                                    </p:anim>
                                    <p:anim calcmode="lin" valueType="num">
                                      <p:cBhvr>
                                        <p:cTn id="49" dur="800" decel="100000" fill="hold"/>
                                        <p:tgtEl>
                                          <p:spTgt spid="24"/>
                                        </p:tgtEl>
                                        <p:attrNameLst>
                                          <p:attrName>ppt_x</p:attrName>
                                        </p:attrNameLst>
                                      </p:cBhvr>
                                      <p:tavLst>
                                        <p:tav tm="0">
                                          <p:val>
                                            <p:strVal val="#ppt_x+0.4"/>
                                          </p:val>
                                        </p:tav>
                                        <p:tav tm="100000">
                                          <p:val>
                                            <p:strVal val="#ppt_x-0.05"/>
                                          </p:val>
                                        </p:tav>
                                      </p:tavLst>
                                    </p:anim>
                                    <p:anim calcmode="lin" valueType="num">
                                      <p:cBhvr>
                                        <p:cTn id="50" dur="800" decel="100000" fill="hold"/>
                                        <p:tgtEl>
                                          <p:spTgt spid="24"/>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4"/>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4"/>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down)">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ppt_x"/>
                                          </p:val>
                                        </p:tav>
                                        <p:tav tm="100000">
                                          <p:val>
                                            <p:strVal val="#ppt_x"/>
                                          </p:val>
                                        </p:tav>
                                      </p:tavLst>
                                    </p:anim>
                                    <p:anim calcmode="lin" valueType="num">
                                      <p:cBhvr additive="base">
                                        <p:cTn id="6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mj-lt"/>
              </a:rPr>
              <a:t>More on the Text Object</a:t>
            </a:r>
          </a:p>
        </p:txBody>
      </p:sp>
      <p:grpSp>
        <p:nvGrpSpPr>
          <p:cNvPr id="16" name="Group 10"/>
          <p:cNvGrpSpPr>
            <a:grpSpLocks/>
          </p:cNvGrpSpPr>
          <p:nvPr/>
        </p:nvGrpSpPr>
        <p:grpSpPr bwMode="auto">
          <a:xfrm>
            <a:off x="228600" y="838200"/>
            <a:ext cx="6248400" cy="914400"/>
            <a:chOff x="741947" y="3276600"/>
            <a:chExt cx="10478085" cy="457200"/>
          </a:xfrm>
        </p:grpSpPr>
        <p:sp>
          <p:nvSpPr>
            <p:cNvPr id="17" name="Rounded Rectangle 16"/>
            <p:cNvSpPr/>
            <p:nvPr/>
          </p:nvSpPr>
          <p:spPr>
            <a:xfrm>
              <a:off x="741947" y="3276600"/>
              <a:ext cx="10478085" cy="457200"/>
            </a:xfrm>
            <a:prstGeom prst="roundRect">
              <a:avLst>
                <a:gd name="adj" fmla="val 25719"/>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18" name="TextBox 4"/>
            <p:cNvSpPr txBox="1">
              <a:spLocks noChangeArrowheads="1"/>
            </p:cNvSpPr>
            <p:nvPr/>
          </p:nvSpPr>
          <p:spPr bwMode="auto">
            <a:xfrm>
              <a:off x="887638" y="3319463"/>
              <a:ext cx="10204612" cy="353943"/>
            </a:xfrm>
            <a:prstGeom prst="rect">
              <a:avLst/>
            </a:prstGeom>
            <a:noFill/>
            <a:ln w="9525">
              <a:noFill/>
              <a:miter lim="800000"/>
              <a:headEnd/>
              <a:tailEnd/>
            </a:ln>
          </p:spPr>
          <p:txBody>
            <a:bodyPr wrap="square">
              <a:spAutoFit/>
            </a:bodyPr>
            <a:lstStyle/>
            <a:p>
              <a:pPr lvl="0"/>
              <a:r>
                <a:rPr lang="en-US" sz="2000">
                  <a:solidFill>
                    <a:prstClr val="black"/>
                  </a:solidFill>
                  <a:latin typeface="Calibri"/>
                </a:rPr>
                <a:t>Let’s look at another example to understand more operations of the </a:t>
              </a:r>
              <a:r>
                <a:rPr lang="en-US" sz="2000" b="1">
                  <a:solidFill>
                    <a:prstClr val="black"/>
                  </a:solidFill>
                  <a:latin typeface="Calibri"/>
                </a:rPr>
                <a:t>Text</a:t>
              </a:r>
              <a:r>
                <a:rPr lang="en-US" sz="2000">
                  <a:solidFill>
                    <a:prstClr val="black"/>
                  </a:solidFill>
                  <a:latin typeface="Calibri"/>
                </a:rPr>
                <a:t> object.</a:t>
              </a:r>
            </a:p>
          </p:txBody>
        </p:sp>
      </p:grpSp>
      <p:grpSp>
        <p:nvGrpSpPr>
          <p:cNvPr id="19" name="Group 7"/>
          <p:cNvGrpSpPr>
            <a:grpSpLocks/>
          </p:cNvGrpSpPr>
          <p:nvPr/>
        </p:nvGrpSpPr>
        <p:grpSpPr bwMode="auto">
          <a:xfrm>
            <a:off x="4191000" y="1981200"/>
            <a:ext cx="4704170" cy="1524000"/>
            <a:chOff x="-1900921" y="2326106"/>
            <a:chExt cx="8138961" cy="1832090"/>
          </a:xfrm>
        </p:grpSpPr>
        <p:sp>
          <p:nvSpPr>
            <p:cNvPr id="26" name="Rounded Rectangle 25"/>
            <p:cNvSpPr/>
            <p:nvPr/>
          </p:nvSpPr>
          <p:spPr>
            <a:xfrm>
              <a:off x="-1900921" y="2326106"/>
              <a:ext cx="8042124" cy="1832090"/>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27" name="TextBox 12"/>
            <p:cNvSpPr txBox="1">
              <a:spLocks noChangeArrowheads="1"/>
            </p:cNvSpPr>
            <p:nvPr/>
          </p:nvSpPr>
          <p:spPr bwMode="auto">
            <a:xfrm>
              <a:off x="-1769083" y="2417710"/>
              <a:ext cx="8007123" cy="1590984"/>
            </a:xfrm>
            <a:prstGeom prst="rect">
              <a:avLst/>
            </a:prstGeom>
            <a:noFill/>
            <a:ln w="9525">
              <a:noFill/>
              <a:miter lim="800000"/>
              <a:headEnd/>
              <a:tailEnd/>
            </a:ln>
          </p:spPr>
          <p:txBody>
            <a:bodyPr wrap="square">
              <a:spAutoFit/>
            </a:bodyPr>
            <a:lstStyle/>
            <a:p>
              <a:pPr lvl="0"/>
              <a:r>
                <a:rPr lang="en-US" sz="2000">
                  <a:solidFill>
                    <a:prstClr val="black"/>
                  </a:solidFill>
                  <a:latin typeface="Calibri"/>
                </a:rPr>
                <a:t>In this example, you ask the user to specify an e-mail address. Then you use the </a:t>
              </a:r>
              <a:r>
                <a:rPr lang="en-US" sz="2000" b="1">
                  <a:solidFill>
                    <a:prstClr val="black"/>
                  </a:solidFill>
                  <a:latin typeface="Calibri"/>
                </a:rPr>
                <a:t>IsSubText</a:t>
              </a:r>
              <a:r>
                <a:rPr lang="en-US" sz="2000">
                  <a:solidFill>
                    <a:prstClr val="black"/>
                  </a:solidFill>
                  <a:latin typeface="Calibri"/>
                </a:rPr>
                <a:t> operation of the </a:t>
              </a:r>
              <a:r>
                <a:rPr lang="en-US" sz="2000" b="1">
                  <a:solidFill>
                    <a:prstClr val="black"/>
                  </a:solidFill>
                  <a:latin typeface="Calibri"/>
                </a:rPr>
                <a:t>Text</a:t>
              </a:r>
              <a:r>
                <a:rPr lang="en-US" sz="2000">
                  <a:solidFill>
                    <a:prstClr val="black"/>
                  </a:solidFill>
                  <a:latin typeface="Calibri"/>
                </a:rPr>
                <a:t> object to determine whether the address is valid.</a:t>
              </a:r>
            </a:p>
          </p:txBody>
        </p:sp>
      </p:grpSp>
      <p:grpSp>
        <p:nvGrpSpPr>
          <p:cNvPr id="23" name="Group 22"/>
          <p:cNvGrpSpPr/>
          <p:nvPr/>
        </p:nvGrpSpPr>
        <p:grpSpPr>
          <a:xfrm>
            <a:off x="304800" y="1981200"/>
            <a:ext cx="3657600" cy="1676400"/>
            <a:chOff x="4953000" y="762000"/>
            <a:chExt cx="3810000" cy="1828800"/>
          </a:xfrm>
        </p:grpSpPr>
        <p:sp>
          <p:nvSpPr>
            <p:cNvPr id="24" name="Rounded Rectangle 23"/>
            <p:cNvSpPr/>
            <p:nvPr/>
          </p:nvSpPr>
          <p:spPr bwMode="auto">
            <a:xfrm>
              <a:off x="4953000" y="762000"/>
              <a:ext cx="3810000" cy="1828800"/>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5" name="Picture 24" descr="8.JPG"/>
            <p:cNvPicPr>
              <a:picLocks noChangeAspect="1"/>
            </p:cNvPicPr>
            <p:nvPr/>
          </p:nvPicPr>
          <p:blipFill>
            <a:blip r:embed="rId3"/>
            <a:stretch>
              <a:fillRect/>
            </a:stretch>
          </p:blipFill>
          <p:spPr>
            <a:xfrm>
              <a:off x="5079070" y="779201"/>
              <a:ext cx="3547077" cy="1794399"/>
            </a:xfrm>
            <a:prstGeom prst="rect">
              <a:avLst/>
            </a:prstGeom>
            <a:ln>
              <a:noFill/>
            </a:ln>
            <a:effectLst>
              <a:softEdge rad="112500"/>
            </a:effectLst>
          </p:spPr>
        </p:pic>
      </p:grpSp>
      <p:pic>
        <p:nvPicPr>
          <p:cNvPr id="20" name="Picture 19" descr="C:\Documents and Settings\priya.suri\My Documents\My Pictures\dddd.PNG"/>
          <p:cNvPicPr/>
          <p:nvPr/>
        </p:nvPicPr>
        <p:blipFill>
          <a:blip r:embed="rId4"/>
          <a:srcRect/>
          <a:stretch>
            <a:fillRect/>
          </a:stretch>
        </p:blipFill>
        <p:spPr bwMode="auto">
          <a:xfrm>
            <a:off x="337800" y="4114800"/>
            <a:ext cx="3853200" cy="2097734"/>
          </a:xfrm>
          <a:prstGeom prst="rect">
            <a:avLst/>
          </a:prstGeom>
          <a:ln>
            <a:noFill/>
          </a:ln>
          <a:effectLst>
            <a:outerShdw blurRad="190500" algn="tl" rotWithShape="0">
              <a:srgbClr val="000000">
                <a:alpha val="70000"/>
              </a:srgbClr>
            </a:outerShdw>
          </a:effectLst>
        </p:spPr>
      </p:pic>
      <p:pic>
        <p:nvPicPr>
          <p:cNvPr id="21" name="Picture 20" descr="C:\Documents and Settings\priya.suri\My Documents\My Pictures\eeee.PNG"/>
          <p:cNvPicPr/>
          <p:nvPr/>
        </p:nvPicPr>
        <p:blipFill>
          <a:blip r:embed="rId5"/>
          <a:srcRect/>
          <a:stretch>
            <a:fillRect/>
          </a:stretch>
        </p:blipFill>
        <p:spPr bwMode="auto">
          <a:xfrm>
            <a:off x="4792717" y="4114800"/>
            <a:ext cx="4071600" cy="2105266"/>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checkerboard(across)">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dissolve">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28" dur="1000" fill="hold"/>
                                        <p:tgtEl>
                                          <p:spTgt spid="19"/>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Operations of the Text Object</a:t>
            </a:r>
            <a:endParaRPr lang="en-US" sz="2400" b="1" dirty="0">
              <a:latin typeface="+mj-lt"/>
            </a:endParaRPr>
          </a:p>
        </p:txBody>
      </p:sp>
      <p:grpSp>
        <p:nvGrpSpPr>
          <p:cNvPr id="20" name="Group 15"/>
          <p:cNvGrpSpPr>
            <a:grpSpLocks/>
          </p:cNvGrpSpPr>
          <p:nvPr/>
        </p:nvGrpSpPr>
        <p:grpSpPr bwMode="auto">
          <a:xfrm>
            <a:off x="228600" y="762001"/>
            <a:ext cx="8458200" cy="1600199"/>
            <a:chOff x="228600" y="838200"/>
            <a:chExt cx="10957214" cy="809442"/>
          </a:xfrm>
        </p:grpSpPr>
        <p:sp>
          <p:nvSpPr>
            <p:cNvPr id="21" name="Rounded Rectangle 20"/>
            <p:cNvSpPr/>
            <p:nvPr/>
          </p:nvSpPr>
          <p:spPr>
            <a:xfrm>
              <a:off x="228600" y="838200"/>
              <a:ext cx="10957214" cy="809442"/>
            </a:xfrm>
            <a:prstGeom prst="roundRect">
              <a:avLst>
                <a:gd name="adj" fmla="val 41954"/>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3" name="TextBox 4"/>
            <p:cNvSpPr txBox="1">
              <a:spLocks noChangeArrowheads="1"/>
            </p:cNvSpPr>
            <p:nvPr/>
          </p:nvSpPr>
          <p:spPr bwMode="auto">
            <a:xfrm>
              <a:off x="623455" y="915289"/>
              <a:ext cx="10463646" cy="669446"/>
            </a:xfrm>
            <a:prstGeom prst="rect">
              <a:avLst/>
            </a:prstGeom>
            <a:noFill/>
            <a:ln w="9525">
              <a:noFill/>
              <a:miter lim="800000"/>
              <a:headEnd/>
              <a:tailEnd/>
            </a:ln>
          </p:spPr>
          <p:txBody>
            <a:bodyPr wrap="square">
              <a:spAutoFit/>
            </a:bodyPr>
            <a:lstStyle/>
            <a:p>
              <a:pPr lvl="0"/>
              <a:r>
                <a:rPr lang="en-US" sz="2000" dirty="0" smtClean="0">
                  <a:latin typeface="+mn-lt"/>
                </a:rPr>
                <a:t>Another operation of the </a:t>
              </a:r>
              <a:r>
                <a:rPr lang="en-US" sz="2000" b="1" dirty="0" smtClean="0">
                  <a:latin typeface="+mn-lt"/>
                </a:rPr>
                <a:t>Text</a:t>
              </a:r>
              <a:r>
                <a:rPr lang="en-US" sz="2000" dirty="0" smtClean="0">
                  <a:latin typeface="+mn-lt"/>
                </a:rPr>
                <a:t> object is the </a:t>
              </a:r>
              <a:r>
                <a:rPr lang="en-US" sz="2000" b="1" dirty="0" smtClean="0">
                  <a:latin typeface="+mn-lt"/>
                </a:rPr>
                <a:t>GetSubText</a:t>
              </a:r>
              <a:r>
                <a:rPr lang="en-US" sz="2000" dirty="0" smtClean="0">
                  <a:latin typeface="+mn-lt"/>
                </a:rPr>
                <a:t> operation. This operation takes three parameters</a:t>
              </a:r>
              <a:r>
                <a:rPr lang="en-US" sz="2000" dirty="0" smtClean="0">
                  <a:latin typeface="+mn-lt"/>
                  <a:sym typeface="Symbol"/>
                </a:rPr>
                <a:t></a:t>
              </a:r>
              <a:r>
                <a:rPr lang="en-US" sz="2000" dirty="0" smtClean="0">
                  <a:latin typeface="+mn-lt"/>
                </a:rPr>
                <a:t>the text from which you want to derive the subtext, the location from where you want to derive the subtext, and the length up to which you want to derive the subtext.</a:t>
              </a:r>
              <a:endParaRPr lang="en-US" sz="2000" dirty="0">
                <a:latin typeface="+mn-lt"/>
              </a:endParaRPr>
            </a:p>
          </p:txBody>
        </p:sp>
      </p:grpSp>
      <p:grpSp>
        <p:nvGrpSpPr>
          <p:cNvPr id="28" name="Group 27"/>
          <p:cNvGrpSpPr/>
          <p:nvPr/>
        </p:nvGrpSpPr>
        <p:grpSpPr>
          <a:xfrm>
            <a:off x="381000" y="2590800"/>
            <a:ext cx="8077200" cy="3657601"/>
            <a:chOff x="381000" y="2590800"/>
            <a:chExt cx="8077200" cy="3657601"/>
          </a:xfrm>
        </p:grpSpPr>
        <p:grpSp>
          <p:nvGrpSpPr>
            <p:cNvPr id="32" name="Group 7"/>
            <p:cNvGrpSpPr>
              <a:grpSpLocks/>
            </p:cNvGrpSpPr>
            <p:nvPr/>
          </p:nvGrpSpPr>
          <p:grpSpPr bwMode="auto">
            <a:xfrm>
              <a:off x="381000" y="2590800"/>
              <a:ext cx="8077200" cy="3657601"/>
              <a:chOff x="-2324324" y="2513622"/>
              <a:chExt cx="12634175" cy="1761067"/>
            </a:xfrm>
          </p:grpSpPr>
          <p:sp>
            <p:nvSpPr>
              <p:cNvPr id="33" name="Rounded Rectangle 32"/>
              <p:cNvSpPr/>
              <p:nvPr/>
            </p:nvSpPr>
            <p:spPr>
              <a:xfrm>
                <a:off x="-2324324" y="2513622"/>
                <a:ext cx="12634175" cy="1761067"/>
              </a:xfrm>
              <a:prstGeom prst="roundRect">
                <a:avLst>
                  <a:gd name="adj" fmla="val 23633"/>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34" name="TextBox 12"/>
              <p:cNvSpPr txBox="1">
                <a:spLocks noChangeArrowheads="1"/>
              </p:cNvSpPr>
              <p:nvPr/>
            </p:nvSpPr>
            <p:spPr bwMode="auto">
              <a:xfrm>
                <a:off x="-1739408" y="2587000"/>
                <a:ext cx="8831120" cy="192646"/>
              </a:xfrm>
              <a:prstGeom prst="rect">
                <a:avLst/>
              </a:prstGeom>
              <a:noFill/>
              <a:ln w="9525">
                <a:noFill/>
                <a:miter lim="800000"/>
                <a:headEnd/>
                <a:tailEnd/>
              </a:ln>
            </p:spPr>
            <p:txBody>
              <a:bodyPr wrap="square">
                <a:spAutoFit/>
              </a:bodyPr>
              <a:lstStyle/>
              <a:p>
                <a:r>
                  <a:rPr lang="en-US" sz="2000" dirty="0" smtClean="0">
                    <a:latin typeface="+mn-lt"/>
                  </a:rPr>
                  <a:t>Here are some more uses of the </a:t>
                </a:r>
                <a:r>
                  <a:rPr lang="en-US" sz="2000" b="1" dirty="0" smtClean="0">
                    <a:latin typeface="+mn-lt"/>
                  </a:rPr>
                  <a:t>Text</a:t>
                </a:r>
                <a:r>
                  <a:rPr lang="en-US" sz="2000" dirty="0" smtClean="0">
                    <a:latin typeface="+mn-lt"/>
                  </a:rPr>
                  <a:t> object…</a:t>
                </a:r>
                <a:endParaRPr lang="en-US" sz="2000" dirty="0">
                  <a:latin typeface="+mn-lt"/>
                </a:endParaRPr>
              </a:p>
            </p:txBody>
          </p:sp>
        </p:grpSp>
        <p:sp>
          <p:nvSpPr>
            <p:cNvPr id="18" name="Rectangle 17"/>
            <p:cNvSpPr/>
            <p:nvPr/>
          </p:nvSpPr>
          <p:spPr>
            <a:xfrm>
              <a:off x="685800" y="3276600"/>
              <a:ext cx="7391400" cy="2554545"/>
            </a:xfrm>
            <a:prstGeom prst="rect">
              <a:avLst/>
            </a:prstGeom>
          </p:spPr>
          <p:txBody>
            <a:bodyPr wrap="square">
              <a:spAutoFit/>
            </a:bodyPr>
            <a:lstStyle/>
            <a:p>
              <a:pPr marL="344488" indent="-344488">
                <a:buFont typeface="Wingdings" pitchFamily="2" charset="2"/>
                <a:buChar char="v"/>
              </a:pPr>
              <a:r>
                <a:rPr lang="en-US" sz="2000" dirty="0" smtClean="0">
                  <a:latin typeface="+mn-lt"/>
                </a:rPr>
                <a:t>To determine whether given text starts with specified subtext, you can</a:t>
              </a:r>
              <a:r>
                <a:rPr lang="en-US" sz="2000" b="1" dirty="0" smtClean="0">
                  <a:latin typeface="+mn-lt"/>
                </a:rPr>
                <a:t> </a:t>
              </a:r>
              <a:r>
                <a:rPr lang="en-US" sz="2000" dirty="0" smtClean="0">
                  <a:latin typeface="+mn-lt"/>
                </a:rPr>
                <a:t>use the </a:t>
              </a:r>
              <a:r>
                <a:rPr lang="en-US" sz="2000" b="1" dirty="0" err="1" smtClean="0">
                  <a:latin typeface="+mn-lt"/>
                </a:rPr>
                <a:t>StartWith</a:t>
              </a:r>
              <a:r>
                <a:rPr lang="en-US" sz="2000" b="1" dirty="0" smtClean="0">
                  <a:latin typeface="+mn-lt"/>
                </a:rPr>
                <a:t> </a:t>
              </a:r>
              <a:r>
                <a:rPr lang="en-US" sz="2000" dirty="0" smtClean="0">
                  <a:latin typeface="+mn-lt"/>
                </a:rPr>
                <a:t>or</a:t>
              </a:r>
              <a:r>
                <a:rPr lang="en-US" sz="2000" b="1" dirty="0" smtClean="0">
                  <a:latin typeface="+mn-lt"/>
                </a:rPr>
                <a:t> </a:t>
              </a:r>
              <a:r>
                <a:rPr lang="en-US" sz="2000" b="1" dirty="0" err="1" smtClean="0">
                  <a:latin typeface="+mn-lt"/>
                </a:rPr>
                <a:t>EndWith</a:t>
              </a:r>
              <a:r>
                <a:rPr lang="en-US" sz="2000" b="1" dirty="0" smtClean="0">
                  <a:latin typeface="+mn-lt"/>
                </a:rPr>
                <a:t> </a:t>
              </a:r>
              <a:r>
                <a:rPr lang="en-US" sz="2000" dirty="0" smtClean="0">
                  <a:latin typeface="+mn-lt"/>
                </a:rPr>
                <a:t>operations.</a:t>
              </a:r>
            </a:p>
            <a:p>
              <a:pPr marL="344488" indent="-344488">
                <a:buFont typeface="Wingdings" pitchFamily="2" charset="2"/>
                <a:buChar char="v"/>
              </a:pPr>
              <a:endParaRPr lang="en-US" sz="2000" dirty="0" smtClean="0">
                <a:latin typeface="+mn-lt"/>
              </a:endParaRPr>
            </a:p>
            <a:p>
              <a:pPr marL="344488" indent="-344488">
                <a:buFont typeface="Wingdings" pitchFamily="2" charset="2"/>
                <a:buChar char="v"/>
              </a:pPr>
              <a:r>
                <a:rPr lang="en-US" sz="2000" dirty="0" smtClean="0">
                  <a:latin typeface="+mn-lt"/>
                </a:rPr>
                <a:t>To get the character code for a specific Unicode character, you can use the</a:t>
              </a:r>
              <a:r>
                <a:rPr lang="en-US" sz="2000" b="1" dirty="0" smtClean="0">
                  <a:latin typeface="+mn-lt"/>
                </a:rPr>
                <a:t> </a:t>
              </a:r>
              <a:r>
                <a:rPr lang="en-US" sz="2000" b="1" dirty="0" err="1" smtClean="0">
                  <a:latin typeface="+mn-lt"/>
                </a:rPr>
                <a:t>GetCharacterCode</a:t>
              </a:r>
              <a:r>
                <a:rPr lang="en-US" sz="2000" b="1" dirty="0" smtClean="0">
                  <a:latin typeface="+mn-lt"/>
                </a:rPr>
                <a:t> </a:t>
              </a:r>
              <a:r>
                <a:rPr lang="en-US" sz="2000" dirty="0" smtClean="0">
                  <a:latin typeface="+mn-lt"/>
                </a:rPr>
                <a:t>operation. </a:t>
              </a:r>
            </a:p>
            <a:p>
              <a:pPr marL="344488" indent="-344488">
                <a:buFont typeface="Wingdings" pitchFamily="2" charset="2"/>
                <a:buChar char="v"/>
              </a:pPr>
              <a:endParaRPr lang="en-US" sz="2000" dirty="0" smtClean="0">
                <a:latin typeface="+mn-lt"/>
              </a:endParaRPr>
            </a:p>
            <a:p>
              <a:pPr marL="344488" indent="-344488">
                <a:buFont typeface="Wingdings" pitchFamily="2" charset="2"/>
                <a:buChar char="v"/>
              </a:pPr>
              <a:r>
                <a:rPr lang="en-US" sz="2000" dirty="0" smtClean="0">
                  <a:latin typeface="+mn-lt"/>
                </a:rPr>
                <a:t>To determine the index position of specific subtext, you can use the </a:t>
              </a:r>
              <a:r>
                <a:rPr lang="en-US" sz="2000" b="1" dirty="0" err="1" smtClean="0">
                  <a:latin typeface="+mn-lt"/>
                </a:rPr>
                <a:t>GetIndexOf</a:t>
              </a:r>
              <a:r>
                <a:rPr lang="en-US" sz="2000" dirty="0" smtClean="0">
                  <a:latin typeface="+mn-lt"/>
                </a:rPr>
                <a:t> operation.</a:t>
              </a:r>
              <a:endParaRPr lang="en-US" sz="2000" dirty="0">
                <a:latin typeface="+mn-lt"/>
              </a:endParaRPr>
            </a:p>
          </p:txBody>
        </p:sp>
      </p:grpSp>
      <p:grpSp>
        <p:nvGrpSpPr>
          <p:cNvPr id="16" name="Group 15"/>
          <p:cNvGrpSpPr/>
          <p:nvPr/>
        </p:nvGrpSpPr>
        <p:grpSpPr>
          <a:xfrm>
            <a:off x="5943599" y="3581400"/>
            <a:ext cx="2209801" cy="667572"/>
            <a:chOff x="4952998" y="707316"/>
            <a:chExt cx="3571877" cy="2002716"/>
          </a:xfrm>
        </p:grpSpPr>
        <p:sp>
          <p:nvSpPr>
            <p:cNvPr id="17" name="Rounded Rectangle 16"/>
            <p:cNvSpPr/>
            <p:nvPr/>
          </p:nvSpPr>
          <p:spPr bwMode="auto">
            <a:xfrm>
              <a:off x="4953000" y="762000"/>
              <a:ext cx="3571875" cy="1828800"/>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30" name="Picture 29" descr="8.JPG"/>
            <p:cNvPicPr>
              <a:picLocks noChangeAspect="1"/>
            </p:cNvPicPr>
            <p:nvPr/>
          </p:nvPicPr>
          <p:blipFill>
            <a:blip r:embed="rId3"/>
            <a:stretch>
              <a:fillRect/>
            </a:stretch>
          </p:blipFill>
          <p:spPr>
            <a:xfrm>
              <a:off x="4952998" y="707316"/>
              <a:ext cx="3571877" cy="2002716"/>
            </a:xfrm>
            <a:prstGeom prst="rect">
              <a:avLst/>
            </a:prstGeom>
            <a:ln>
              <a:noFill/>
            </a:ln>
            <a:effectLst>
              <a:softEdge rad="112500"/>
            </a:effectLst>
          </p:spPr>
        </p:pic>
      </p:grpSp>
      <p:grpSp>
        <p:nvGrpSpPr>
          <p:cNvPr id="19" name="Group 18"/>
          <p:cNvGrpSpPr/>
          <p:nvPr/>
        </p:nvGrpSpPr>
        <p:grpSpPr>
          <a:xfrm>
            <a:off x="5126874" y="4572000"/>
            <a:ext cx="2416926" cy="533400"/>
            <a:chOff x="4911012" y="762000"/>
            <a:chExt cx="3776448" cy="1860822"/>
          </a:xfrm>
        </p:grpSpPr>
        <p:sp>
          <p:nvSpPr>
            <p:cNvPr id="22" name="Rounded Rectangle 21"/>
            <p:cNvSpPr/>
            <p:nvPr/>
          </p:nvSpPr>
          <p:spPr bwMode="auto">
            <a:xfrm>
              <a:off x="4953000" y="762000"/>
              <a:ext cx="3571875" cy="1828800"/>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4" name="Picture 23" descr="8.JPG"/>
            <p:cNvPicPr>
              <a:picLocks noChangeAspect="1"/>
            </p:cNvPicPr>
            <p:nvPr/>
          </p:nvPicPr>
          <p:blipFill>
            <a:blip r:embed="rId4"/>
            <a:stretch>
              <a:fillRect/>
            </a:stretch>
          </p:blipFill>
          <p:spPr>
            <a:xfrm>
              <a:off x="4911012" y="903894"/>
              <a:ext cx="3776448" cy="1718928"/>
            </a:xfrm>
            <a:prstGeom prst="rect">
              <a:avLst/>
            </a:prstGeom>
            <a:ln>
              <a:noFill/>
            </a:ln>
            <a:effectLst>
              <a:softEdge rad="112500"/>
            </a:effectLst>
          </p:spPr>
        </p:pic>
      </p:grpSp>
      <p:grpSp>
        <p:nvGrpSpPr>
          <p:cNvPr id="25" name="Group 24"/>
          <p:cNvGrpSpPr/>
          <p:nvPr/>
        </p:nvGrpSpPr>
        <p:grpSpPr>
          <a:xfrm>
            <a:off x="3923742" y="5486400"/>
            <a:ext cx="2400858" cy="533400"/>
            <a:chOff x="4833937" y="762000"/>
            <a:chExt cx="3751341" cy="1600200"/>
          </a:xfrm>
        </p:grpSpPr>
        <p:sp>
          <p:nvSpPr>
            <p:cNvPr id="26" name="Rounded Rectangle 25"/>
            <p:cNvSpPr/>
            <p:nvPr/>
          </p:nvSpPr>
          <p:spPr bwMode="auto">
            <a:xfrm>
              <a:off x="4953000" y="762000"/>
              <a:ext cx="3571875" cy="1600200"/>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7" name="Picture 26" descr="8.JPG"/>
            <p:cNvPicPr>
              <a:picLocks noChangeAspect="1"/>
            </p:cNvPicPr>
            <p:nvPr/>
          </p:nvPicPr>
          <p:blipFill>
            <a:blip r:embed="rId5"/>
            <a:stretch>
              <a:fillRect/>
            </a:stretch>
          </p:blipFill>
          <p:spPr>
            <a:xfrm>
              <a:off x="4833937" y="762000"/>
              <a:ext cx="3751341" cy="1529748"/>
            </a:xfrm>
            <a:prstGeom prst="rect">
              <a:avLst/>
            </a:prstGeom>
            <a:ln>
              <a:noFill/>
            </a:ln>
            <a:effectLst>
              <a:softEdge rad="112500"/>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checkerboard(across)">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checkerboard(across)">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dissolv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dissolv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dissolve">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E4EF6D-3F9F-4984-8A31-0732B71908C1}">
  <ds:schemaRefs>
    <ds:schemaRef ds:uri="http://schemas.microsoft.com/sharepoint/v3/contenttype/forms"/>
  </ds:schemaRefs>
</ds:datastoreItem>
</file>

<file path=customXml/itemProps2.xml><?xml version="1.0" encoding="utf-8"?>
<ds:datastoreItem xmlns:ds="http://schemas.openxmlformats.org/officeDocument/2006/customXml" ds:itemID="{1FA87A01-DFB2-407D-B416-6E02247817A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2C93F012-B389-4DCA-954E-C977BEBA97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1350</Words>
  <Application>Microsoft Office PowerPoint</Application>
  <PresentationFormat>On-screen Show (4:3)</PresentationFormat>
  <Paragraphs>133</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Symbol</vt:lpstr>
      <vt:lpstr>Tahoma</vt:lpstr>
      <vt:lpstr>Verdana</vt:lpstr>
      <vt:lpstr>Wingdings</vt:lpstr>
      <vt:lpstr>Office Theme</vt:lpstr>
      <vt:lpstr>PowerPoint Presentation</vt:lpstr>
      <vt:lpstr>PowerPoint Presentation</vt:lpstr>
      <vt:lpstr> Introduction to the Program Object</vt:lpstr>
      <vt:lpstr>Exploring the Program Object</vt:lpstr>
      <vt:lpstr>Introduction to the Sound Object</vt:lpstr>
      <vt:lpstr>Exploring the Sound Object</vt:lpstr>
      <vt:lpstr>PowerPoint Presentation</vt:lpstr>
      <vt:lpstr>More on the Text Object</vt:lpstr>
      <vt:lpstr>Operations of the Text Object</vt:lpstr>
      <vt:lpstr>Let’s Summarize…</vt:lpstr>
      <vt:lpstr>Mini Challenge 2.4:  Sound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2012-02-04T01:50:11Z</dcterms:created>
  <dcterms:modified xsi:type="dcterms:W3CDTF">2018-10-25T13:49:05Z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