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2" r:id="rId7"/>
    <p:sldId id="275" r:id="rId8"/>
    <p:sldId id="276" r:id="rId9"/>
    <p:sldId id="265" r:id="rId10"/>
    <p:sldId id="258" r:id="rId11"/>
    <p:sldId id="264" r:id="rId12"/>
    <p:sldId id="267" r:id="rId13"/>
    <p:sldId id="268" r:id="rId14"/>
    <p:sldId id="270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B4A4C8"/>
    <a:srgbClr val="FFD597"/>
    <a:srgbClr val="FFE2B7"/>
    <a:srgbClr val="FFBD5D"/>
    <a:srgbClr val="E0A928"/>
    <a:srgbClr val="FFF0D9"/>
    <a:srgbClr val="CC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14" autoAdjust="0"/>
  </p:normalViewPr>
  <p:slideViewPr>
    <p:cSldViewPr>
      <p:cViewPr varScale="1">
        <p:scale>
          <a:sx n="59" d="100"/>
          <a:sy n="59" d="100"/>
        </p:scale>
        <p:origin x="1500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0F6C8B-71CF-48D2-B377-D3EAA4821AA5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B204FE-5EB2-4A02-8B16-85316B6D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36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99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must be connected to the Internet to use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Dictionary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 in Small Basic.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6E4985-7C49-4C43-933B-F10D3D19C6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00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u="sng" dirty="0" smtClean="0"/>
              <a:t>Code:</a:t>
            </a:r>
          </a:p>
          <a:p>
            <a:pPr>
              <a:spcBef>
                <a:spcPct val="0"/>
              </a:spcBef>
            </a:pPr>
            <a:endParaRPr lang="en-US" u="sng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txt = "Magnanimous"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GraphicsWindow.FontName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verdana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GraphicsWindow.FontSize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24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GraphicsWindow.BrushColor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"Black"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GraphicsWindow.DrawText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(10, 10, txt)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Dictionary.GetDefinition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(txt)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GraphicsWindow.FontSize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12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GraphicsWindow.BrushColor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"Black"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GraphicsWindow.DrawText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(10, 60,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u="sng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810179-2271-4F8B-B6B7-AF01E46243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7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41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1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364D5-8D52-4E68-A740-DBE6205A5B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9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example, we have used the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DrawBoundText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of the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object. This operation displays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line of text at a location that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indicate by specifying an x-coordinate and a y-coordinate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text for this example starts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location that we indicated by specifying an x-coordinate of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40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y-coordinate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Code:</a:t>
            </a: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Clock.Date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weekday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Clock.WeekDay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display = ("Current Date: " + date + "," + "Current Weekday: " + weekday + "," + " Current Time: " + time)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GraphicsWindow.DrawBoundText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(40, 40,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display)</a:t>
            </a:r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6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Code:</a:t>
            </a: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("Enter the year of your birth:")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birthyear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TextWindow.Read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Clock.Year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birthyear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("Your age is " + age + ".")</a:t>
            </a:r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9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Code:</a:t>
            </a: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("Enter the month of your birthday:")</a:t>
            </a:r>
          </a:p>
          <a:p>
            <a:r>
              <a:rPr lang="en-US" sz="120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birthdaymonth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TextWindow.ReadNumber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("Enter the date of your birthday:")</a:t>
            </a:r>
          </a:p>
          <a:p>
            <a:r>
              <a:rPr lang="en-US" sz="120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Birthdaydate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TextWindow.ReadNumber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(</a:t>
            </a:r>
            <a:r>
              <a:rPr lang="en-US" sz="1200" b="1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birthdaymonth</a:t>
            </a:r>
            <a:r>
              <a:rPr lang="en-US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1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Clock.month</a:t>
            </a:r>
            <a:r>
              <a:rPr lang="en-US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1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birthdaydate</a:t>
            </a:r>
            <a:r>
              <a:rPr lang="en-US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</a:t>
            </a:r>
            <a:r>
              <a:rPr lang="en-US" sz="1200" b="1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Clock.Day</a:t>
            </a:r>
            <a:r>
              <a:rPr lang="en-US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Then  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20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("Hey! Wish</a:t>
            </a:r>
            <a:r>
              <a:rPr lang="en-US" sz="12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A Very Happy Birthday!</a:t>
            </a: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  </a:t>
            </a:r>
          </a:p>
          <a:p>
            <a:r>
              <a:rPr lang="en-US" sz="1200" b="1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EndIf</a:t>
            </a:r>
            <a:endParaRPr lang="en-US" sz="1200" b="1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331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example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we used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Minute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properties of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 to display a digital clock. We defined the clock status as PM if the current system hour is greater than or equal to 12; otherwise, the clock status is AM. To make the digital clock run continuously, we have used the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Goto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statement to jump to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1000 milliseconds.</a:t>
            </a:r>
          </a:p>
          <a:p>
            <a:pPr>
              <a:lnSpc>
                <a:spcPct val="90000"/>
              </a:lnSpc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Code:</a:t>
            </a:r>
          </a:p>
          <a:p>
            <a:pPr>
              <a:lnSpc>
                <a:spcPct val="90000"/>
              </a:lnSpc>
            </a:pPr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GraphicsWindow.FontSize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26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GraphicsWindow.BrushColor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"Green"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up: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Clock.Hour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&gt;= 12 Then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status = "PM"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status = "AM"</a:t>
            </a:r>
          </a:p>
          <a:p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EndIf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Clock.Hour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" : "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Clock.Minute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" : "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Clock.Second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" " + status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GraphicsWindow.DrawBoundText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(100, 100, 400, "Time: "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Program.Delay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(1000)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GraphicsWindow.Clear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Goto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</a:t>
            </a:r>
            <a:endParaRPr lang="en-US" sz="1000" u="sng" dirty="0" smtClean="0"/>
          </a:p>
        </p:txBody>
      </p:sp>
    </p:spTree>
    <p:extLst>
      <p:ext uri="{BB962C8B-B14F-4D97-AF65-F5344CB8AC3E}">
        <p14:creationId xmlns:p14="http://schemas.microsoft.com/office/powerpoint/2010/main" val="3762567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 smtClean="0"/>
              <a:t>Code:</a:t>
            </a:r>
          </a:p>
          <a:p>
            <a:endParaRPr lang="en-US" u="sng" dirty="0" smtClean="0"/>
          </a:p>
          <a:p>
            <a:r>
              <a:rPr lang="en-US" u="none" dirty="0" err="1" smtClean="0"/>
              <a:t>ImagePath</a:t>
            </a:r>
            <a:r>
              <a:rPr lang="en-US" u="none" dirty="0" smtClean="0"/>
              <a:t> = </a:t>
            </a:r>
            <a:r>
              <a:rPr lang="en-US" u="none" dirty="0" err="1" smtClean="0"/>
              <a:t>Program.Directory</a:t>
            </a:r>
            <a:r>
              <a:rPr lang="en-US" u="none" dirty="0" smtClean="0"/>
              <a:t> + "\Blue.jpg"</a:t>
            </a:r>
          </a:p>
          <a:p>
            <a:r>
              <a:rPr lang="en-US" u="none" dirty="0" err="1" smtClean="0"/>
              <a:t>Desktop.SetWallPaper</a:t>
            </a:r>
            <a:r>
              <a:rPr lang="en-US" u="none" dirty="0" smtClean="0"/>
              <a:t>(</a:t>
            </a:r>
            <a:r>
              <a:rPr lang="en-US" u="none" dirty="0" err="1" smtClean="0"/>
              <a:t>ImagePath</a:t>
            </a:r>
            <a:r>
              <a:rPr lang="en-US" u="non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5483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properties of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Desktop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 are very useful when you want to display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or graphics window in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position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relative to the top and left side of the desktop at various resolutions. In this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example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graphics window is 400 pixels high and 500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pixels wide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To display this window in the center of the desktop, subtract the window’s height and width from the height and width of the primary desktop, and then divide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results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2. 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Code:</a:t>
            </a: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GraphicsWindow.Height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400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500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Desktop.Height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GraphicsWindow.Height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/ 2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Desktop.Width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GraphicsWindow.Width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/ 2</a:t>
            </a:r>
            <a:endParaRPr lang="en-US" sz="1200" u="non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40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E693-3821-4C6F-94C1-A9D9B4184AC6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3C0-1503-41F0-ACB6-3CEC177DB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288E-E737-4884-B953-F70AE6B9344E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CD28-DB56-4A62-B2B8-0078F14D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AB2-D613-4471-8D49-22BDD0528E3E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B53D-D021-49E6-9560-BED1EF26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0E7-2C74-457C-B2BB-65F41C87F69B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7923-A4B4-4DC0-9BCC-41EE3FF4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2B45-5E71-429B-BABF-08666D508B21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905E-6F90-43A5-B4E9-A4CB4C92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A970-E7DC-4038-9069-91858D648BDF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0A86-63F7-4A09-A3BB-4FEF6E1CA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5EC0-D7C5-48CF-B776-E6D248544D38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531A-C242-4D36-840F-DB2719B7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ED35-003C-4A58-B1E5-829F85A8243A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5FB8-A7C1-412A-B91E-469A65B2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1C31-4FEF-4A7C-AD58-36F796D68FEE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AFA8-A904-43C3-BBCD-8CA4EFD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F47B-2750-4EC9-9010-ACB665A03744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9D4-991E-476F-8D16-084841D0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D0E9-0297-4C39-A884-53F2147ABE11}" type="datetimeFigureOut">
              <a:rPr lang="en-US"/>
              <a:pPr>
                <a:defRPr/>
              </a:pPr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9162-F0EC-429E-B952-23CB5876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60397C0-55EF-4EAC-8889-593472E51D6D}" type="datetimeFigureOut">
              <a:rPr lang="en-US"/>
              <a:pPr>
                <a:defRPr/>
              </a:pPr>
              <a:t>7/9/2015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EBCE1EC-0DFD-4A1B-8518-0C3C9BCFC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6" descr="innernew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Verdana" pitchFamily="34" charset="0"/>
          <a:ea typeface="+mj-ea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bg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17"/>
          <p:cNvGrpSpPr>
            <a:grpSpLocks/>
          </p:cNvGrpSpPr>
          <p:nvPr/>
        </p:nvGrpSpPr>
        <p:grpSpPr bwMode="auto">
          <a:xfrm>
            <a:off x="762000" y="685800"/>
            <a:ext cx="7772400" cy="1255713"/>
            <a:chOff x="838200" y="1143000"/>
            <a:chExt cx="7772400" cy="1255931"/>
          </a:xfrm>
        </p:grpSpPr>
        <p:sp>
          <p:nvSpPr>
            <p:cNvPr id="7" name="Rounded Rectangle 6"/>
            <p:cNvSpPr/>
            <p:nvPr/>
          </p:nvSpPr>
          <p:spPr>
            <a:xfrm>
              <a:off x="838200" y="1143000"/>
              <a:ext cx="7772400" cy="106698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1371640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600" b="1" dirty="0">
                  <a:latin typeface="+mj-lt"/>
                  <a:cs typeface="Tahoma" pitchFamily="34" charset="0"/>
                </a:rPr>
                <a:t>Microsoft</a:t>
              </a:r>
              <a:r>
                <a:rPr lang="en-US" sz="3600" b="1" dirty="0">
                  <a:latin typeface="+mj-lt"/>
                  <a:cs typeface="Tahoma" pitchFamily="34" charset="0"/>
                </a:rPr>
                <a:t>®</a:t>
              </a:r>
              <a:r>
                <a:rPr lang="fr-FR" sz="3600" b="1" dirty="0">
                  <a:latin typeface="+mj-lt"/>
                  <a:cs typeface="Tahoma" pitchFamily="34" charset="0"/>
                </a:rPr>
                <a:t> Small Basic</a:t>
              </a:r>
              <a:endParaRPr lang="en-US" sz="3600" b="1" dirty="0">
                <a:latin typeface="+mj-lt"/>
                <a:cs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1752706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Tahoma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447800" y="1752600"/>
            <a:ext cx="6400800" cy="83820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0">
                <a:schemeClr val="bg1"/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Clock, Desktop, and Dictionary Objects</a:t>
            </a:r>
            <a:endParaRPr lang="en-US" sz="2800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1200" y="2590800"/>
            <a:ext cx="5334000" cy="658813"/>
          </a:xfrm>
          <a:prstGeom prst="roundRect">
            <a:avLst/>
          </a:prstGeom>
          <a:gradFill>
            <a:gsLst>
              <a:gs pos="0">
                <a:srgbClr val="FFE2B7"/>
              </a:gs>
              <a:gs pos="50000">
                <a:srgbClr val="FFC000"/>
              </a:gs>
            </a:gsLst>
            <a:lin ang="16200000" scaled="1"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205D0B"/>
                </a:solidFill>
              </a:rPr>
              <a:t>Estimated </a:t>
            </a:r>
            <a:r>
              <a:rPr lang="en-US" b="1" dirty="0" smtClean="0">
                <a:solidFill>
                  <a:srgbClr val="205D0B"/>
                </a:solidFill>
              </a:rPr>
              <a:t>time </a:t>
            </a:r>
            <a:r>
              <a:rPr lang="en-US" b="1" dirty="0">
                <a:solidFill>
                  <a:srgbClr val="205D0B"/>
                </a:solidFill>
              </a:rPr>
              <a:t>to </a:t>
            </a:r>
            <a:r>
              <a:rPr lang="en-US" b="1" dirty="0" smtClean="0">
                <a:solidFill>
                  <a:srgbClr val="205D0B"/>
                </a:solidFill>
              </a:rPr>
              <a:t>complete this lesson: 1 hour</a:t>
            </a:r>
            <a:endParaRPr lang="en-US" dirty="0">
              <a:solidFill>
                <a:srgbClr val="205D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76200" y="0"/>
            <a:ext cx="6477000" cy="563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+mj-ea"/>
                <a:cs typeface="Tahoma" pitchFamily="34" charset="0"/>
              </a:rPr>
              <a:t>The Dictionary Object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Tahoma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304800" y="762000"/>
            <a:ext cx="8382000" cy="855070"/>
            <a:chOff x="228600" y="838200"/>
            <a:chExt cx="8686800" cy="990600"/>
          </a:xfrm>
        </p:grpSpPr>
        <p:sp>
          <p:nvSpPr>
            <p:cNvPr id="15" name="Rounded Rectangle 14"/>
            <p:cNvSpPr/>
            <p:nvPr/>
          </p:nvSpPr>
          <p:spPr>
            <a:xfrm>
              <a:off x="228600" y="838200"/>
              <a:ext cx="8686800" cy="990600"/>
            </a:xfrm>
            <a:prstGeom prst="roundRect">
              <a:avLst>
                <a:gd name="adj" fmla="val 4195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381000" y="968375"/>
              <a:ext cx="7991475" cy="626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Dictionary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object is a useful resource that you can include as part of your Small Basic program.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8567" y="2514600"/>
            <a:ext cx="4267200" cy="1320463"/>
            <a:chOff x="278567" y="3063240"/>
            <a:chExt cx="4267200" cy="2271196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278567" y="3063240"/>
              <a:ext cx="4267200" cy="2271196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xtBox 20"/>
            <p:cNvSpPr txBox="1">
              <a:spLocks noChangeArrowheads="1"/>
            </p:cNvSpPr>
            <p:nvPr/>
          </p:nvSpPr>
          <p:spPr bwMode="auto">
            <a:xfrm>
              <a:off x="451853" y="3325366"/>
              <a:ext cx="3962400" cy="1746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You can use this object to retrieve the meaning of a specified word from the online Dictionary service.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27" name="Picture 26" descr="GraphicsWindowObjec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29403">
            <a:off x="6777303" y="1610842"/>
            <a:ext cx="1802757" cy="3912890"/>
          </a:xfrm>
          <a:prstGeom prst="roundRect">
            <a:avLst>
              <a:gd name="adj" fmla="val 2352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1066800" y="4876800"/>
            <a:ext cx="5410200" cy="1105014"/>
            <a:chOff x="389466" y="869373"/>
            <a:chExt cx="10278200" cy="762000"/>
          </a:xfrm>
        </p:grpSpPr>
        <p:sp>
          <p:nvSpPr>
            <p:cNvPr id="29" name="Rounded Rectangle 28"/>
            <p:cNvSpPr/>
            <p:nvPr/>
          </p:nvSpPr>
          <p:spPr>
            <a:xfrm>
              <a:off x="389466" y="869373"/>
              <a:ext cx="102782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TextBox 4"/>
            <p:cNvSpPr txBox="1">
              <a:spLocks noChangeArrowheads="1"/>
            </p:cNvSpPr>
            <p:nvPr/>
          </p:nvSpPr>
          <p:spPr bwMode="auto">
            <a:xfrm>
              <a:off x="678993" y="974466"/>
              <a:ext cx="9904446" cy="4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dirty="0" smtClean="0">
                  <a:latin typeface="+mn-lt"/>
                </a:rPr>
                <a:t>Dictionary</a:t>
              </a:r>
              <a:r>
                <a:rPr lang="en-US" sz="2000" dirty="0" smtClean="0">
                  <a:latin typeface="+mn-lt"/>
                </a:rPr>
                <a:t> object has two operations—</a:t>
              </a:r>
              <a:r>
                <a:rPr lang="en-US" sz="2000" b="1" dirty="0" err="1" smtClean="0">
                  <a:latin typeface="+mn-lt"/>
                </a:rPr>
                <a:t>GetDefinition</a:t>
              </a:r>
              <a:r>
                <a:rPr lang="en-US" sz="2000" b="1" dirty="0" smtClean="0">
                  <a:latin typeface="+mn-lt"/>
                </a:rPr>
                <a:t> </a:t>
              </a:r>
              <a:r>
                <a:rPr lang="en-US" sz="2000" dirty="0" smtClean="0">
                  <a:latin typeface="+mn-lt"/>
                </a:rPr>
                <a:t>and </a:t>
              </a:r>
              <a:r>
                <a:rPr lang="en-US" sz="2000" b="1" dirty="0" smtClean="0">
                  <a:latin typeface="+mn-lt"/>
                </a:rPr>
                <a:t>GetDefinitionInFrench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The Dictionary Object</a:t>
            </a:r>
          </a:p>
        </p:txBody>
      </p:sp>
      <p:grpSp>
        <p:nvGrpSpPr>
          <p:cNvPr id="23555" name="Group 15"/>
          <p:cNvGrpSpPr>
            <a:grpSpLocks/>
          </p:cNvGrpSpPr>
          <p:nvPr/>
        </p:nvGrpSpPr>
        <p:grpSpPr bwMode="auto">
          <a:xfrm>
            <a:off x="228600" y="838199"/>
            <a:ext cx="5257800" cy="1676400"/>
            <a:chOff x="228600" y="764487"/>
            <a:chExt cx="8686800" cy="1621677"/>
          </a:xfrm>
        </p:grpSpPr>
        <p:sp>
          <p:nvSpPr>
            <p:cNvPr id="4" name="Rounded Rectangle 3"/>
            <p:cNvSpPr/>
            <p:nvPr/>
          </p:nvSpPr>
          <p:spPr>
            <a:xfrm>
              <a:off x="228600" y="764487"/>
              <a:ext cx="8686800" cy="1621677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3561" name="TextBox 4"/>
            <p:cNvSpPr txBox="1">
              <a:spLocks noChangeArrowheads="1"/>
            </p:cNvSpPr>
            <p:nvPr/>
          </p:nvSpPr>
          <p:spPr bwMode="auto">
            <a:xfrm>
              <a:off x="354496" y="911913"/>
              <a:ext cx="8309111" cy="128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You can obtain the meaning of an English word by using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GetDefinition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operation. For a definition in French, use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GetDefinitionInFrench 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operation.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562600" y="1524000"/>
            <a:ext cx="3200400" cy="1447800"/>
            <a:chOff x="5486400" y="1905000"/>
            <a:chExt cx="3345366" cy="2057400"/>
          </a:xfrm>
        </p:grpSpPr>
        <p:sp>
          <p:nvSpPr>
            <p:cNvPr id="15" name="Rounded Rectangle 14"/>
            <p:cNvSpPr/>
            <p:nvPr/>
          </p:nvSpPr>
          <p:spPr>
            <a:xfrm>
              <a:off x="5486400" y="1905000"/>
              <a:ext cx="3276600" cy="2057400"/>
            </a:xfrm>
            <a:prstGeom prst="roundRect">
              <a:avLst>
                <a:gd name="adj" fmla="val 2094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 flipH="1">
              <a:off x="5570034" y="1981200"/>
              <a:ext cx="3261732" cy="1880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For example, let’s use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GetDefinition 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operation to find the meaning of “magnanimous.”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4801" y="2895601"/>
            <a:ext cx="4191001" cy="1981200"/>
            <a:chOff x="1556766" y="2667000"/>
            <a:chExt cx="3474394" cy="150138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556766" y="2667000"/>
              <a:ext cx="3474394" cy="1501383"/>
            </a:xfrm>
            <a:prstGeom prst="roundRect">
              <a:avLst>
                <a:gd name="adj" fmla="val 19163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0" name="Picture 19" descr="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68833" y="2706825"/>
              <a:ext cx="3050257" cy="141700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23" name="Picture 2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6041" y="3626069"/>
            <a:ext cx="3383030" cy="26487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Let’s Summarize…</a:t>
            </a:r>
            <a:endParaRPr lang="en-US" sz="2400" b="1" dirty="0">
              <a:latin typeface="+mj-lt"/>
            </a:endParaRPr>
          </a:p>
        </p:txBody>
      </p:sp>
      <p:pic>
        <p:nvPicPr>
          <p:cNvPr id="22530" name="Picture 2" descr="\\10.3.80.148\New Folder\Small Basic\sm\EDU_UK_cc_3217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743201" y="838200"/>
            <a:ext cx="4009695" cy="2670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5604" name="Group 10"/>
          <p:cNvGrpSpPr>
            <a:grpSpLocks/>
          </p:cNvGrpSpPr>
          <p:nvPr/>
        </p:nvGrpSpPr>
        <p:grpSpPr bwMode="auto">
          <a:xfrm>
            <a:off x="457200" y="3733800"/>
            <a:ext cx="5029200" cy="762000"/>
            <a:chOff x="457200" y="3505200"/>
            <a:chExt cx="54864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3505200"/>
              <a:ext cx="54864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533400" y="3657600"/>
              <a:ext cx="53340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b="1" dirty="0">
                  <a:latin typeface="Calibri" pitchFamily="34" charset="0"/>
                </a:rPr>
                <a:t>Congratulations! Now you know how to:</a:t>
              </a: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81000" y="4343400"/>
            <a:ext cx="8305800" cy="1752600"/>
          </a:xfrm>
          <a:prstGeom prst="roundRect">
            <a:avLst>
              <a:gd name="adj" fmla="val 1885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6075" lvl="1" indent="-346075" fontAlgn="auto">
              <a:spcBef>
                <a:spcPts val="3600"/>
              </a:spcBef>
              <a:spcAft>
                <a:spcPts val="600"/>
              </a:spcAft>
              <a:buBlip>
                <a:blip r:embed="rId4"/>
              </a:buBlip>
              <a:defRPr/>
            </a:pPr>
            <a:r>
              <a:rPr lang="en-US" sz="2000" dirty="0" smtClean="0"/>
              <a:t>Use different properties of the </a:t>
            </a:r>
            <a:r>
              <a:rPr lang="en-US" sz="2000" b="1" dirty="0" smtClean="0"/>
              <a:t>Clock</a:t>
            </a:r>
            <a:r>
              <a:rPr lang="en-US" sz="2000" dirty="0" smtClean="0"/>
              <a:t> object.</a:t>
            </a:r>
          </a:p>
          <a:p>
            <a:pPr marL="346075" lvl="1" indent="-346075" fontAlgn="auto"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  <a:defRPr/>
            </a:pPr>
            <a:r>
              <a:rPr lang="en-US" sz="2000" dirty="0" smtClean="0"/>
              <a:t>Use different properties and operations of the </a:t>
            </a:r>
            <a:r>
              <a:rPr lang="en-US" sz="2000" b="1" dirty="0" smtClean="0"/>
              <a:t>Desktop</a:t>
            </a:r>
            <a:r>
              <a:rPr lang="en-US" sz="2000" dirty="0" smtClean="0"/>
              <a:t> object.</a:t>
            </a:r>
          </a:p>
          <a:p>
            <a:pPr marL="346075" lvl="1" indent="-346075" fontAlgn="auto"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  <a:defRPr/>
            </a:pPr>
            <a:r>
              <a:rPr lang="en-US" sz="2000" dirty="0" smtClean="0"/>
              <a:t>Use different operations of the </a:t>
            </a:r>
            <a:r>
              <a:rPr lang="en-US" sz="2000" b="1" dirty="0" smtClean="0"/>
              <a:t>Dictionary</a:t>
            </a:r>
            <a:r>
              <a:rPr lang="en-US" sz="2000" dirty="0" smtClean="0"/>
              <a:t> object.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Challenge 12:  Alarm and Wallpaper.</a:t>
            </a:r>
            <a:endParaRPr lang="en-US" sz="2400" b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5800" y="762000"/>
            <a:ext cx="4267200" cy="3630275"/>
            <a:chOff x="272966" y="824665"/>
            <a:chExt cx="8153400" cy="1367495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72966" y="824665"/>
              <a:ext cx="8153400" cy="1318845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1184108" y="882073"/>
              <a:ext cx="6331117" cy="131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 dirty="0">
                  <a:solidFill>
                    <a:prstClr val="black"/>
                  </a:solidFill>
                  <a:latin typeface="Calibri"/>
                </a:rPr>
                <a:t>Create a program to set an alarm that plays a sound of a ringing bell and changes the wallpaper of your desktop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.</a:t>
              </a:r>
            </a:p>
            <a:p>
              <a:pPr lvl="0"/>
              <a:endParaRPr lang="en-US" sz="2000" dirty="0">
                <a:solidFill>
                  <a:prstClr val="black"/>
                </a:solidFill>
                <a:latin typeface="Calibri"/>
              </a:endParaRPr>
            </a:p>
            <a:p>
              <a:pPr lvl="0"/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- Copy your code to a Word Document.  Publish your app and paste the URL of your published app in the word document as well.</a:t>
              </a:r>
            </a:p>
            <a:p>
              <a:pPr lvl="0"/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1027" name="Picture 3" descr="\\10.3.80.148\New Folder\Small Basic\sm\edu_sing3_897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200" y="838200"/>
            <a:ext cx="3810000" cy="3155090"/>
          </a:xfrm>
          <a:prstGeom prst="roundRect">
            <a:avLst>
              <a:gd name="adj" fmla="val 3636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7" name="Group 6"/>
          <p:cNvGrpSpPr/>
          <p:nvPr/>
        </p:nvGrpSpPr>
        <p:grpSpPr>
          <a:xfrm>
            <a:off x="5334000" y="4579437"/>
            <a:ext cx="2883854" cy="1688702"/>
            <a:chOff x="228600" y="1676400"/>
            <a:chExt cx="5029200" cy="4785426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1676400"/>
              <a:ext cx="5029200" cy="4785426"/>
            </a:xfrm>
            <a:prstGeom prst="roundRect">
              <a:avLst>
                <a:gd name="adj" fmla="val 1052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C00000"/>
                  </a:solidFill>
                </a:rPr>
                <a:t>	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 flipH="1">
              <a:off x="381000" y="1810482"/>
              <a:ext cx="4724400" cy="373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endParaRPr lang="en-US" sz="1600" dirty="0">
                <a:latin typeface="+mn-lt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394118" y="4571779"/>
            <a:ext cx="26772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Essential </a:t>
            </a:r>
            <a:r>
              <a:rPr lang="en-US" u="sng" dirty="0" smtClean="0"/>
              <a:t>Question(s):</a:t>
            </a:r>
          </a:p>
          <a:p>
            <a:r>
              <a:rPr lang="en-US" dirty="0" smtClean="0"/>
              <a:t>How are system properties such as wallpaper and </a:t>
            </a:r>
            <a:r>
              <a:rPr lang="en-US" smtClean="0"/>
              <a:t>time accessed?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Clock,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 Desktop, and Dictionary Objects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pic>
        <p:nvPicPr>
          <p:cNvPr id="13" name="Picture 12" descr="edu_colo3_7393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4325" y="1981200"/>
            <a:ext cx="3371075" cy="2438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Group 13"/>
          <p:cNvGrpSpPr/>
          <p:nvPr/>
        </p:nvGrpSpPr>
        <p:grpSpPr>
          <a:xfrm>
            <a:off x="228600" y="762000"/>
            <a:ext cx="5334000" cy="914400"/>
            <a:chOff x="304800" y="762000"/>
            <a:chExt cx="5334000" cy="762000"/>
          </a:xfrm>
        </p:grpSpPr>
        <p:sp>
          <p:nvSpPr>
            <p:cNvPr id="20" name="Rounded Rectangle 19"/>
            <p:cNvSpPr/>
            <p:nvPr/>
          </p:nvSpPr>
          <p:spPr>
            <a:xfrm>
              <a:off x="304800" y="762000"/>
              <a:ext cx="53340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914400"/>
              <a:ext cx="5107546" cy="3590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+mj-lt"/>
                </a:rPr>
                <a:t>In this lesson, you will </a:t>
              </a:r>
              <a:r>
                <a:rPr lang="en-US" sz="2200" b="1">
                  <a:latin typeface="+mj-lt"/>
                </a:rPr>
                <a:t>learn </a:t>
              </a:r>
              <a:r>
                <a:rPr lang="en-US" sz="2200" b="1" smtClean="0">
                  <a:latin typeface="+mj-lt"/>
                </a:rPr>
                <a:t>how to:</a:t>
              </a:r>
              <a:endParaRPr lang="en-US" sz="2200" b="1" dirty="0">
                <a:latin typeface="+mj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1447800"/>
            <a:ext cx="4572000" cy="838200"/>
            <a:chOff x="304800" y="1524000"/>
            <a:chExt cx="4876800" cy="733425"/>
          </a:xfrm>
        </p:grpSpPr>
        <p:sp>
          <p:nvSpPr>
            <p:cNvPr id="23" name="Rounded Rectangle 22"/>
            <p:cNvSpPr/>
            <p:nvPr/>
          </p:nvSpPr>
          <p:spPr>
            <a:xfrm>
              <a:off x="304800" y="1524000"/>
              <a:ext cx="4876800" cy="733425"/>
            </a:xfrm>
            <a:prstGeom prst="roundRect">
              <a:avLst>
                <a:gd name="adj" fmla="val 21552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400" b="1" dirty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	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590674"/>
              <a:ext cx="4648200" cy="6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smtClean="0">
                  <a:latin typeface="+mn-lt"/>
                </a:rPr>
                <a:t>Use </a:t>
              </a:r>
              <a:r>
                <a:rPr lang="en-US" sz="2000" dirty="0" smtClean="0">
                  <a:latin typeface="+mn-lt"/>
                </a:rPr>
                <a:t>different properties of the </a:t>
              </a:r>
              <a:r>
                <a:rPr lang="en-US" sz="2000" b="1" dirty="0" smtClean="0">
                  <a:latin typeface="+mn-lt"/>
                </a:rPr>
                <a:t>Clock</a:t>
              </a:r>
              <a:r>
                <a:rPr lang="en-US" sz="2000" dirty="0" smtClean="0">
                  <a:latin typeface="+mn-lt"/>
                </a:rPr>
                <a:t> object.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7200" y="2438400"/>
            <a:ext cx="4572000" cy="838200"/>
            <a:chOff x="304800" y="2895600"/>
            <a:chExt cx="4876800" cy="838200"/>
          </a:xfrm>
        </p:grpSpPr>
        <p:sp>
          <p:nvSpPr>
            <p:cNvPr id="26" name="Rounded Rectangle 25"/>
            <p:cNvSpPr/>
            <p:nvPr/>
          </p:nvSpPr>
          <p:spPr>
            <a:xfrm>
              <a:off x="304800" y="2895600"/>
              <a:ext cx="4876800" cy="838200"/>
            </a:xfrm>
            <a:prstGeom prst="roundRect">
              <a:avLst>
                <a:gd name="adj" fmla="val 25431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400" b="1" dirty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	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2210" y="2971800"/>
              <a:ext cx="47993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smtClean="0">
                  <a:latin typeface="+mn-lt"/>
                </a:rPr>
                <a:t>Use </a:t>
              </a:r>
              <a:r>
                <a:rPr lang="en-US" sz="2000" dirty="0" smtClean="0">
                  <a:latin typeface="+mn-lt"/>
                </a:rPr>
                <a:t>different properties and operations of the </a:t>
              </a:r>
              <a:r>
                <a:rPr lang="en-US" sz="2000" b="1" dirty="0" smtClean="0">
                  <a:latin typeface="+mn-lt"/>
                </a:rPr>
                <a:t>Desktop</a:t>
              </a:r>
              <a:r>
                <a:rPr lang="en-US" sz="2000" dirty="0" smtClean="0">
                  <a:latin typeface="+mn-lt"/>
                </a:rPr>
                <a:t> object.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" y="3428999"/>
            <a:ext cx="4572000" cy="838200"/>
            <a:chOff x="304800" y="2895601"/>
            <a:chExt cx="4876800" cy="750656"/>
          </a:xfrm>
        </p:grpSpPr>
        <p:sp>
          <p:nvSpPr>
            <p:cNvPr id="16" name="Rounded Rectangle 15"/>
            <p:cNvSpPr/>
            <p:nvPr/>
          </p:nvSpPr>
          <p:spPr>
            <a:xfrm>
              <a:off x="304800" y="2895601"/>
              <a:ext cx="4876800" cy="750656"/>
            </a:xfrm>
            <a:prstGeom prst="roundRect">
              <a:avLst>
                <a:gd name="adj" fmla="val 25431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400" b="1" dirty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	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00" y="2963842"/>
              <a:ext cx="4799390" cy="633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smtClean="0">
                  <a:latin typeface="+mn-lt"/>
                </a:rPr>
                <a:t>Use </a:t>
              </a:r>
              <a:r>
                <a:rPr lang="en-US" sz="2000" dirty="0" smtClean="0">
                  <a:latin typeface="+mn-lt"/>
                </a:rPr>
                <a:t>different operations of the </a:t>
              </a:r>
              <a:r>
                <a:rPr lang="en-US" sz="2000" b="1" dirty="0" smtClean="0">
                  <a:latin typeface="+mn-lt"/>
                </a:rPr>
                <a:t>Dictionary</a:t>
              </a:r>
              <a:r>
                <a:rPr lang="en-US" sz="2000" dirty="0" smtClean="0">
                  <a:latin typeface="+mn-lt"/>
                </a:rPr>
                <a:t> object.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dirty="0" smtClean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The Clock Object</a:t>
            </a:r>
            <a:br>
              <a:rPr lang="en-US" sz="2700" b="1" dirty="0" smtClean="0">
                <a:latin typeface="+mj-lt"/>
              </a:rPr>
            </a:br>
            <a:endParaRPr lang="en-US" sz="2700" dirty="0" smtClean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600" y="1752600"/>
            <a:ext cx="4267200" cy="2286000"/>
            <a:chOff x="228600" y="1752600"/>
            <a:chExt cx="4267200" cy="22860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228600" y="1752600"/>
              <a:ext cx="4267200" cy="22860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20"/>
            <p:cNvSpPr txBox="1">
              <a:spLocks noChangeArrowheads="1"/>
            </p:cNvSpPr>
            <p:nvPr/>
          </p:nvSpPr>
          <p:spPr bwMode="auto">
            <a:xfrm>
              <a:off x="457200" y="1981200"/>
              <a:ext cx="3962400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By using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Clock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object, you can include this logic in your programs and write programs that use the system clock. This object’s properties include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Date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,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Hour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,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Time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, and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Year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8600" y="762001"/>
            <a:ext cx="8686800" cy="771386"/>
            <a:chOff x="5200261" y="3886200"/>
            <a:chExt cx="3486539" cy="1697049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5200261" y="3886200"/>
              <a:ext cx="3486539" cy="16764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5231115" y="4025900"/>
              <a:ext cx="3402555" cy="1557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As you program, you may encounter situations where you need to calculate time or perform certain actions based on the date and time.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4724400" y="5486400"/>
            <a:ext cx="4191000" cy="762000"/>
            <a:chOff x="389466" y="869373"/>
            <a:chExt cx="10278200" cy="762000"/>
          </a:xfrm>
        </p:grpSpPr>
        <p:sp>
          <p:nvSpPr>
            <p:cNvPr id="20" name="Rounded Rectangle 19"/>
            <p:cNvSpPr/>
            <p:nvPr/>
          </p:nvSpPr>
          <p:spPr>
            <a:xfrm>
              <a:off x="389466" y="869373"/>
              <a:ext cx="102782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576342" y="869373"/>
              <a:ext cx="990444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Let’s explore some properties of the </a:t>
              </a:r>
              <a:r>
                <a:rPr lang="en-US" sz="2000" b="1" dirty="0" smtClean="0">
                  <a:latin typeface="+mn-lt"/>
                </a:rPr>
                <a:t>Clock</a:t>
              </a:r>
              <a:r>
                <a:rPr lang="en-US" sz="2000" dirty="0" smtClean="0">
                  <a:latin typeface="+mn-lt"/>
                </a:rPr>
                <a:t> object…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32" name="Picture 31" descr="GraphicsWindowObjec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23278">
            <a:off x="6514140" y="1208683"/>
            <a:ext cx="1783630" cy="4280712"/>
          </a:xfrm>
          <a:prstGeom prst="roundRect">
            <a:avLst>
              <a:gd name="adj" fmla="val 2352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Date, Weekday, and Time</a:t>
            </a:r>
            <a:endParaRPr lang="en-US" sz="2400" b="1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11133" y="762001"/>
            <a:ext cx="8521735" cy="838199"/>
            <a:chOff x="152400" y="1342019"/>
            <a:chExt cx="8610598" cy="96818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52400" y="1342019"/>
              <a:ext cx="8610598" cy="968188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229395" y="1382360"/>
              <a:ext cx="8531921" cy="817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You can get the current system date, day of the week, and time by using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Date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property,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WeekDay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property, and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Time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property, respectively.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700" y="2743200"/>
            <a:ext cx="7848600" cy="1066800"/>
            <a:chOff x="304800" y="3276600"/>
            <a:chExt cx="7848600" cy="10668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04800" y="3276600"/>
              <a:ext cx="7848600" cy="1066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4098" name="Picture 2" descr="C:\Documents and Settings\priya.suri\My Documents\My Pictures\4444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429268" y="3331770"/>
              <a:ext cx="7647932" cy="101163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342900" y="1752599"/>
            <a:ext cx="8458200" cy="446905"/>
            <a:chOff x="304800" y="2895601"/>
            <a:chExt cx="4876800" cy="727686"/>
          </a:xfrm>
        </p:grpSpPr>
        <p:sp>
          <p:nvSpPr>
            <p:cNvPr id="17" name="Rounded Rectangle 16"/>
            <p:cNvSpPr/>
            <p:nvPr/>
          </p:nvSpPr>
          <p:spPr>
            <a:xfrm>
              <a:off x="304800" y="2895601"/>
              <a:ext cx="4876800" cy="727686"/>
            </a:xfrm>
            <a:prstGeom prst="roundRect">
              <a:avLst>
                <a:gd name="adj" fmla="val 25431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000" b="1" dirty="0">
                <a:solidFill>
                  <a:srgbClr val="C00000"/>
                </a:solidFill>
              </a:endParaRPr>
            </a:p>
            <a:p>
              <a:r>
                <a:rPr lang="en-US" sz="2000" b="1" dirty="0" smtClean="0">
                  <a:solidFill>
                    <a:srgbClr val="C00000"/>
                  </a:solidFill>
                </a:rPr>
                <a:t>	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4863" y="2971796"/>
              <a:ext cx="4846737" cy="651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Let’s look at an example that displays this information in the graphics window…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23" name="Picture 2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0" y="4724400"/>
            <a:ext cx="4191000" cy="1558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4" name="Group 23"/>
          <p:cNvGrpSpPr/>
          <p:nvPr/>
        </p:nvGrpSpPr>
        <p:grpSpPr>
          <a:xfrm>
            <a:off x="3848101" y="3962400"/>
            <a:ext cx="1447799" cy="685800"/>
            <a:chOff x="7631287" y="2514600"/>
            <a:chExt cx="979311" cy="762000"/>
          </a:xfrm>
        </p:grpSpPr>
        <p:sp>
          <p:nvSpPr>
            <p:cNvPr id="25" name="Rectangle 24"/>
            <p:cNvSpPr/>
            <p:nvPr/>
          </p:nvSpPr>
          <p:spPr>
            <a:xfrm>
              <a:off x="7679263" y="2514600"/>
              <a:ext cx="886821" cy="4445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26" name="Down Arrow Callout 25"/>
            <p:cNvSpPr/>
            <p:nvPr/>
          </p:nvSpPr>
          <p:spPr>
            <a:xfrm>
              <a:off x="7631287" y="2514600"/>
              <a:ext cx="979311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+mj-lt"/>
              </a:rPr>
              <a:t>The Year Property</a:t>
            </a:r>
            <a:endParaRPr lang="en-US" sz="2400" dirty="0">
              <a:latin typeface="+mj-lt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8600" y="685800"/>
            <a:ext cx="6629400" cy="914400"/>
            <a:chOff x="389466" y="793173"/>
            <a:chExt cx="18338802" cy="990600"/>
          </a:xfrm>
        </p:grpSpPr>
        <p:sp>
          <p:nvSpPr>
            <p:cNvPr id="5" name="Rounded Rectangle 4"/>
            <p:cNvSpPr/>
            <p:nvPr/>
          </p:nvSpPr>
          <p:spPr>
            <a:xfrm>
              <a:off x="389466" y="793173"/>
              <a:ext cx="18338802" cy="9906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683464" y="928255"/>
              <a:ext cx="17892970" cy="433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You can use the </a:t>
              </a:r>
              <a:r>
                <a:rPr lang="en-US" sz="2000" b="1" dirty="0" smtClean="0">
                  <a:latin typeface="+mn-lt"/>
                </a:rPr>
                <a:t>Year</a:t>
              </a:r>
              <a:r>
                <a:rPr lang="en-US" sz="2000" dirty="0" smtClean="0">
                  <a:latin typeface="+mn-lt"/>
                </a:rPr>
                <a:t> property of the </a:t>
              </a:r>
              <a:r>
                <a:rPr lang="en-US" sz="2000" b="1" dirty="0" smtClean="0">
                  <a:latin typeface="+mn-lt"/>
                </a:rPr>
                <a:t>Clock</a:t>
              </a:r>
              <a:r>
                <a:rPr lang="en-US" sz="2000" dirty="0" smtClean="0">
                  <a:latin typeface="+mn-lt"/>
                </a:rPr>
                <a:t> object to get the current system year.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1600200" y="1828801"/>
            <a:ext cx="7162800" cy="818960"/>
            <a:chOff x="-2324324" y="2513622"/>
            <a:chExt cx="8305800" cy="1260764"/>
          </a:xfrm>
        </p:grpSpPr>
        <p:sp>
          <p:nvSpPr>
            <p:cNvPr id="14" name="Rounded Rectangle 13"/>
            <p:cNvSpPr/>
            <p:nvPr/>
          </p:nvSpPr>
          <p:spPr>
            <a:xfrm>
              <a:off x="-2324324" y="2513622"/>
              <a:ext cx="8305800" cy="1260764"/>
            </a:xfrm>
            <a:prstGeom prst="roundRect">
              <a:avLst>
                <a:gd name="adj" fmla="val 23633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-2164190" y="2603675"/>
              <a:ext cx="8007125" cy="1089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Let’s take an example that uses this property to calculate the user’s age…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4800" y="3200400"/>
            <a:ext cx="4265613" cy="1613340"/>
            <a:chOff x="4572000" y="1828800"/>
            <a:chExt cx="4265613" cy="161334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0" y="1828800"/>
              <a:ext cx="4219902" cy="1589690"/>
            </a:xfrm>
            <a:prstGeom prst="roundRect">
              <a:avLst>
                <a:gd name="adj" fmla="val 15124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5122" name="Picture 2" descr="C:\Documents and Settings\priya.suri\My Documents\My Pictures\4444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4572000" y="1891862"/>
              <a:ext cx="4265613" cy="15502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4" name="Group 11"/>
          <p:cNvGrpSpPr/>
          <p:nvPr/>
        </p:nvGrpSpPr>
        <p:grpSpPr>
          <a:xfrm>
            <a:off x="304800" y="4572000"/>
            <a:ext cx="4343400" cy="838200"/>
            <a:chOff x="228600" y="4267200"/>
            <a:chExt cx="4343400" cy="838200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228600" y="4267200"/>
              <a:ext cx="4343400" cy="8382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228600" y="4546601"/>
              <a:ext cx="434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 </a:t>
              </a:r>
              <a:r>
                <a:rPr lang="en-US" sz="2000" b="1" smtClean="0">
                  <a:latin typeface="Calibri" pitchFamily="34" charset="0"/>
                </a:rPr>
                <a:t>Click              on </a:t>
              </a:r>
              <a:r>
                <a:rPr lang="en-US" sz="2000" b="1" dirty="0">
                  <a:latin typeface="Calibri" pitchFamily="34" charset="0"/>
                </a:rPr>
                <a:t>the </a:t>
              </a:r>
              <a:r>
                <a:rPr lang="en-US" sz="2000" b="1" dirty="0" smtClean="0">
                  <a:latin typeface="Calibri" pitchFamily="34" charset="0"/>
                </a:rPr>
                <a:t>toolbar.</a:t>
              </a:r>
              <a:endParaRPr lang="en-US" b="1" dirty="0">
                <a:latin typeface="Calibri" pitchFamily="34" charset="0"/>
              </a:endParaRPr>
            </a:p>
          </p:txBody>
        </p:sp>
        <p:pic>
          <p:nvPicPr>
            <p:cNvPr id="27" name="Picture 13" descr="Run butto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4400" y="4347043"/>
              <a:ext cx="714376" cy="6985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pic>
        <p:nvPicPr>
          <p:cNvPr id="30" name="Picture 2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3703" y="3925614"/>
            <a:ext cx="4003456" cy="24763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304800" y="762000"/>
            <a:ext cx="6781800" cy="990600"/>
            <a:chOff x="152400" y="762000"/>
            <a:chExt cx="8917811" cy="91440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152400" y="762000"/>
              <a:ext cx="8839200" cy="914400"/>
            </a:xfrm>
            <a:prstGeom prst="roundRect">
              <a:avLst>
                <a:gd name="adj" fmla="val 50000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31" name="TextBox 8"/>
            <p:cNvSpPr txBox="1">
              <a:spLocks noChangeArrowheads="1"/>
            </p:cNvSpPr>
            <p:nvPr/>
          </p:nvSpPr>
          <p:spPr bwMode="auto">
            <a:xfrm>
              <a:off x="352800" y="832338"/>
              <a:ext cx="8717411" cy="65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 You can use the </a:t>
              </a:r>
              <a:r>
                <a:rPr lang="en-US" sz="2000" b="1" dirty="0" smtClean="0">
                  <a:latin typeface="+mn-lt"/>
                </a:rPr>
                <a:t>Month</a:t>
              </a:r>
              <a:r>
                <a:rPr lang="en-US" sz="2000" dirty="0" smtClean="0">
                  <a:latin typeface="+mn-lt"/>
                </a:rPr>
                <a:t> and the </a:t>
              </a:r>
              <a:r>
                <a:rPr lang="en-US" sz="2000" b="1" dirty="0" smtClean="0">
                  <a:latin typeface="+mn-lt"/>
                </a:rPr>
                <a:t>Day</a:t>
              </a:r>
              <a:r>
                <a:rPr lang="en-US" sz="2000" dirty="0" smtClean="0">
                  <a:latin typeface="+mn-lt"/>
                </a:rPr>
                <a:t> property of the </a:t>
              </a:r>
              <a:r>
                <a:rPr lang="en-US" sz="2000" b="1" dirty="0" smtClean="0">
                  <a:latin typeface="+mn-lt"/>
                </a:rPr>
                <a:t>Clock </a:t>
              </a:r>
              <a:r>
                <a:rPr lang="en-US" sz="2000" dirty="0" smtClean="0">
                  <a:latin typeface="+mn-lt"/>
                </a:rPr>
                <a:t>object to get the current month and current day, respectively.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Month and Day</a:t>
            </a:r>
            <a:endParaRPr lang="en-US" sz="2400" b="1" dirty="0"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553200" y="3352800"/>
            <a:ext cx="1447799" cy="685800"/>
            <a:chOff x="7631287" y="2514600"/>
            <a:chExt cx="979311" cy="762000"/>
          </a:xfrm>
        </p:grpSpPr>
        <p:sp>
          <p:nvSpPr>
            <p:cNvPr id="16" name="Rectangle 15"/>
            <p:cNvSpPr/>
            <p:nvPr/>
          </p:nvSpPr>
          <p:spPr>
            <a:xfrm>
              <a:off x="7679263" y="2514600"/>
              <a:ext cx="886821" cy="4445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7631287" y="2514600"/>
              <a:ext cx="979311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8600" y="1905000"/>
            <a:ext cx="5197696" cy="2438400"/>
            <a:chOff x="258652" y="1905000"/>
            <a:chExt cx="5197696" cy="2667000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299546" y="1905000"/>
              <a:ext cx="5110654" cy="2667000"/>
            </a:xfrm>
            <a:prstGeom prst="roundRect">
              <a:avLst>
                <a:gd name="adj" fmla="val 12084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6146" name="Picture 2" descr="C:\Documents and Settings\priya.suri\My Documents\My Pictures\6666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258652" y="2024014"/>
              <a:ext cx="5197696" cy="2505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5105400" y="1524000"/>
            <a:ext cx="3810000" cy="990600"/>
            <a:chOff x="-2484051" y="2513622"/>
            <a:chExt cx="8305800" cy="990600"/>
          </a:xfrm>
        </p:grpSpPr>
        <p:sp>
          <p:nvSpPr>
            <p:cNvPr id="20" name="Rounded Rectangle 19"/>
            <p:cNvSpPr/>
            <p:nvPr/>
          </p:nvSpPr>
          <p:spPr>
            <a:xfrm>
              <a:off x="-2484051" y="2513622"/>
              <a:ext cx="8305800" cy="990600"/>
            </a:xfrm>
            <a:prstGeom prst="roundRect">
              <a:avLst>
                <a:gd name="adj" fmla="val 1920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5" name="TextBox 12"/>
            <p:cNvSpPr txBox="1">
              <a:spLocks noChangeArrowheads="1"/>
            </p:cNvSpPr>
            <p:nvPr/>
          </p:nvSpPr>
          <p:spPr bwMode="auto">
            <a:xfrm>
              <a:off x="-2324325" y="2596171"/>
              <a:ext cx="800712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How about writing a program that greets you on your birthday?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32" name="Picture 3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0786" y="4083269"/>
            <a:ext cx="4218262" cy="21440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3" name="Group 15"/>
          <p:cNvGrpSpPr>
            <a:grpSpLocks/>
          </p:cNvGrpSpPr>
          <p:nvPr/>
        </p:nvGrpSpPr>
        <p:grpSpPr bwMode="auto">
          <a:xfrm>
            <a:off x="228600" y="4572002"/>
            <a:ext cx="4191000" cy="1447799"/>
            <a:chOff x="389466" y="869374"/>
            <a:chExt cx="10278200" cy="767809"/>
          </a:xfrm>
        </p:grpSpPr>
        <p:sp>
          <p:nvSpPr>
            <p:cNvPr id="34" name="Rounded Rectangle 33"/>
            <p:cNvSpPr/>
            <p:nvPr/>
          </p:nvSpPr>
          <p:spPr>
            <a:xfrm>
              <a:off x="389466" y="869374"/>
              <a:ext cx="10278200" cy="767809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" name="TextBox 4"/>
            <p:cNvSpPr txBox="1">
              <a:spLocks noChangeArrowheads="1"/>
            </p:cNvSpPr>
            <p:nvPr/>
          </p:nvSpPr>
          <p:spPr bwMode="auto">
            <a:xfrm>
              <a:off x="763219" y="916998"/>
              <a:ext cx="9904447" cy="701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In this example, the text window displays birthday wishes only if user specifies the same month and day as the current system month and day.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" y="609600"/>
            <a:ext cx="5791200" cy="1631216"/>
            <a:chOff x="152400" y="609600"/>
            <a:chExt cx="8839200" cy="1631216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13716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385011" y="609600"/>
              <a:ext cx="8605839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 </a:t>
              </a:r>
            </a:p>
            <a:p>
              <a:r>
                <a:rPr lang="en-US" sz="2000" dirty="0" smtClean="0">
                  <a:latin typeface="+mn-lt"/>
                </a:rPr>
                <a:t>You can get the current hour, minute, and second of the </a:t>
              </a:r>
              <a:r>
                <a:rPr lang="en-US" sz="2000" smtClean="0">
                  <a:latin typeface="+mn-lt"/>
                </a:rPr>
                <a:t>day by using the </a:t>
              </a:r>
              <a:r>
                <a:rPr lang="en-US" sz="2000" b="1" dirty="0" smtClean="0">
                  <a:latin typeface="+mn-lt"/>
                </a:rPr>
                <a:t>Hour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smtClean="0">
                  <a:latin typeface="+mn-lt"/>
                </a:rPr>
                <a:t>Minute</a:t>
              </a:r>
              <a:r>
                <a:rPr lang="en-US" sz="2000" dirty="0" smtClean="0">
                  <a:latin typeface="+mn-lt"/>
                </a:rPr>
                <a:t>, and </a:t>
              </a:r>
              <a:r>
                <a:rPr lang="en-US" sz="2000" b="1" dirty="0" smtClean="0">
                  <a:latin typeface="+mn-lt"/>
                </a:rPr>
                <a:t>Second </a:t>
              </a:r>
              <a:r>
                <a:rPr lang="en-US" sz="2000" dirty="0" smtClean="0">
                  <a:latin typeface="+mn-lt"/>
                </a:rPr>
                <a:t>properties of the </a:t>
              </a:r>
              <a:r>
                <a:rPr lang="en-US" sz="2000" b="1" dirty="0" smtClean="0">
                  <a:latin typeface="+mn-lt"/>
                </a:rPr>
                <a:t>Clock</a:t>
              </a:r>
              <a:r>
                <a:rPr lang="en-US" sz="2000" dirty="0" smtClean="0">
                  <a:latin typeface="+mn-lt"/>
                </a:rPr>
                <a:t> object.</a:t>
              </a:r>
            </a:p>
            <a:p>
              <a:endParaRPr lang="en-US" sz="2000" dirty="0">
                <a:latin typeface="+mn-lt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+mj-ea"/>
                <a:cs typeface="Tahoma" pitchFamily="34" charset="0"/>
              </a:rPr>
              <a:t>Hour, Minute, and Second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209800"/>
            <a:ext cx="5665076" cy="2684424"/>
            <a:chOff x="3810000" y="1828800"/>
            <a:chExt cx="5029200" cy="277135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3810000" y="1828800"/>
              <a:ext cx="5029200" cy="2743200"/>
            </a:xfrm>
            <a:prstGeom prst="roundRect">
              <a:avLst>
                <a:gd name="adj" fmla="val 16613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026" name="Picture 2" descr="C:\Documents and Settings\priya.suri\My Documents\My Pictures\untitled1111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810000" y="1860479"/>
              <a:ext cx="5011917" cy="27396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6248400" y="1219201"/>
            <a:ext cx="2667000" cy="1524001"/>
            <a:chOff x="-2164597" y="2326105"/>
            <a:chExt cx="8305800" cy="608843"/>
          </a:xfrm>
        </p:grpSpPr>
        <p:sp>
          <p:nvSpPr>
            <p:cNvPr id="30" name="Rounded Rectangle 29"/>
            <p:cNvSpPr/>
            <p:nvPr/>
          </p:nvSpPr>
          <p:spPr>
            <a:xfrm>
              <a:off x="-2164597" y="2326105"/>
              <a:ext cx="8305800" cy="608843"/>
            </a:xfrm>
            <a:prstGeom prst="roundRect">
              <a:avLst>
                <a:gd name="adj" fmla="val 1725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31" name="TextBox 12"/>
            <p:cNvSpPr txBox="1">
              <a:spLocks noChangeArrowheads="1"/>
            </p:cNvSpPr>
            <p:nvPr/>
          </p:nvSpPr>
          <p:spPr bwMode="auto">
            <a:xfrm>
              <a:off x="-1927288" y="2357061"/>
              <a:ext cx="7908766" cy="528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Let’s combine these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properties to display a digital clock in the graphics window…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32" name="Picture 3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288222"/>
            <a:ext cx="3644462" cy="21125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6" name="Group 15"/>
          <p:cNvGrpSpPr/>
          <p:nvPr/>
        </p:nvGrpSpPr>
        <p:grpSpPr>
          <a:xfrm>
            <a:off x="2362200" y="5486400"/>
            <a:ext cx="1904999" cy="457200"/>
            <a:chOff x="2209800" y="5486400"/>
            <a:chExt cx="1904999" cy="457200"/>
          </a:xfrm>
        </p:grpSpPr>
        <p:sp>
          <p:nvSpPr>
            <p:cNvPr id="34" name="Rectangle 33"/>
            <p:cNvSpPr/>
            <p:nvPr/>
          </p:nvSpPr>
          <p:spPr>
            <a:xfrm>
              <a:off x="2209800" y="5486400"/>
              <a:ext cx="136899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35" name="Down Arrow Callout 34"/>
            <p:cNvSpPr/>
            <p:nvPr/>
          </p:nvSpPr>
          <p:spPr>
            <a:xfrm rot="16200000">
              <a:off x="2971801" y="4800601"/>
              <a:ext cx="457200" cy="1828797"/>
            </a:xfrm>
            <a:prstGeom prst="downArrowCallout">
              <a:avLst>
                <a:gd name="adj1" fmla="val 21807"/>
                <a:gd name="adj2" fmla="val 24697"/>
                <a:gd name="adj3" fmla="val 8707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+mj-lt"/>
              </a:rPr>
              <a:t>The Desktop Object</a:t>
            </a:r>
          </a:p>
        </p:txBody>
      </p: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228600" y="838200"/>
            <a:ext cx="4953000" cy="1101390"/>
            <a:chOff x="741947" y="3276600"/>
            <a:chExt cx="8305800" cy="550695"/>
          </a:xfrm>
        </p:grpSpPr>
        <p:sp>
          <p:nvSpPr>
            <p:cNvPr id="17" name="Rounded Rectangle 16"/>
            <p:cNvSpPr/>
            <p:nvPr/>
          </p:nvSpPr>
          <p:spPr>
            <a:xfrm>
              <a:off x="741947" y="3276600"/>
              <a:ext cx="8305800" cy="550695"/>
            </a:xfrm>
            <a:prstGeom prst="roundRect">
              <a:avLst>
                <a:gd name="adj" fmla="val 25719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887640" y="3319463"/>
              <a:ext cx="8087226" cy="507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You can set a desktop wallpaper of your choice by using the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SetWallPaper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operation of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Desktop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object.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2362200" y="2362200"/>
            <a:ext cx="6400800" cy="1219200"/>
            <a:chOff x="-2164597" y="2326106"/>
            <a:chExt cx="8305800" cy="1465672"/>
          </a:xfrm>
        </p:grpSpPr>
        <p:sp>
          <p:nvSpPr>
            <p:cNvPr id="26" name="Rounded Rectangle 25"/>
            <p:cNvSpPr/>
            <p:nvPr/>
          </p:nvSpPr>
          <p:spPr>
            <a:xfrm>
              <a:off x="-2164597" y="2326106"/>
              <a:ext cx="8305800" cy="1465672"/>
            </a:xfrm>
            <a:prstGeom prst="roundRect">
              <a:avLst>
                <a:gd name="adj" fmla="val 1725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-2004870" y="2389831"/>
              <a:ext cx="8007123" cy="122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You can also retrieve the size of your current desktop and use the information to specify the location of objects on the screen.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36095" y="4343625"/>
            <a:ext cx="4953000" cy="1158767"/>
            <a:chOff x="741947" y="3276600"/>
            <a:chExt cx="8305800" cy="510216"/>
          </a:xfrm>
        </p:grpSpPr>
        <p:sp>
          <p:nvSpPr>
            <p:cNvPr id="21" name="Rounded Rectangle 20"/>
            <p:cNvSpPr/>
            <p:nvPr/>
          </p:nvSpPr>
          <p:spPr>
            <a:xfrm>
              <a:off x="741947" y="3276600"/>
              <a:ext cx="8305800" cy="510216"/>
            </a:xfrm>
            <a:prstGeom prst="roundRect">
              <a:avLst>
                <a:gd name="adj" fmla="val 25719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887640" y="3319463"/>
              <a:ext cx="8087226" cy="44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When you use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SetWallPaper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operation, you can choose your wallpaper image from any local file, network file, or Internet URL.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05400" y="4648200"/>
            <a:ext cx="3657600" cy="1676400"/>
            <a:chOff x="4953000" y="762000"/>
            <a:chExt cx="3810000" cy="1828800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4953000" y="762000"/>
              <a:ext cx="3810000" cy="1828800"/>
            </a:xfrm>
            <a:prstGeom prst="roundRect">
              <a:avLst>
                <a:gd name="adj" fmla="val 19655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5" name="Picture 24" descr="8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0" y="1111708"/>
              <a:ext cx="3799217" cy="112938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The Desktop Object</a:t>
            </a:r>
            <a:endParaRPr lang="en-US" sz="2400" b="1" dirty="0"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200" y="3962400"/>
            <a:ext cx="4648200" cy="1828800"/>
            <a:chOff x="4953000" y="762000"/>
            <a:chExt cx="3810000" cy="18288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953000" y="762000"/>
              <a:ext cx="3810000" cy="1828800"/>
            </a:xfrm>
            <a:prstGeom prst="roundRect">
              <a:avLst>
                <a:gd name="adj" fmla="val 19655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Picture 13" descr="8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1" y="993228"/>
              <a:ext cx="3799218" cy="136634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Picture 29" descr="8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1" y="930166"/>
              <a:ext cx="3799218" cy="136634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228600" y="762001"/>
            <a:ext cx="7368361" cy="1142999"/>
            <a:chOff x="228600" y="838200"/>
            <a:chExt cx="8291945" cy="784225"/>
          </a:xfrm>
        </p:grpSpPr>
        <p:sp>
          <p:nvSpPr>
            <p:cNvPr id="21" name="Rounded Rectangle 20"/>
            <p:cNvSpPr/>
            <p:nvPr/>
          </p:nvSpPr>
          <p:spPr>
            <a:xfrm>
              <a:off x="228600" y="838200"/>
              <a:ext cx="8291945" cy="784225"/>
            </a:xfrm>
            <a:prstGeom prst="roundRect">
              <a:avLst>
                <a:gd name="adj" fmla="val 4195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3" name="TextBox 4"/>
            <p:cNvSpPr txBox="1">
              <a:spLocks noChangeArrowheads="1"/>
            </p:cNvSpPr>
            <p:nvPr/>
          </p:nvSpPr>
          <p:spPr bwMode="auto">
            <a:xfrm>
              <a:off x="541691" y="887250"/>
              <a:ext cx="7665762" cy="550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000">
                  <a:solidFill>
                    <a:prstClr val="black"/>
                  </a:solidFill>
                  <a:latin typeface="Calibri"/>
                </a:rPr>
                <a:t>You can get the screen height and width of the primary desktop by using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Height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and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Width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properties, respectively, of the </a:t>
              </a:r>
              <a:r>
                <a:rPr lang="en-US" sz="2000" b="1">
                  <a:solidFill>
                    <a:prstClr val="black"/>
                  </a:solidFill>
                  <a:latin typeface="Calibri"/>
                </a:rPr>
                <a:t>Desktop</a:t>
              </a:r>
              <a:r>
                <a:rPr lang="en-US" sz="2000">
                  <a:solidFill>
                    <a:prstClr val="black"/>
                  </a:solidFill>
                  <a:latin typeface="Calibri"/>
                </a:rPr>
                <a:t> object.</a:t>
              </a:r>
              <a:endParaRPr lang="en-US" sz="2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533400" y="2743200"/>
            <a:ext cx="4682181" cy="762000"/>
            <a:chOff x="-2324324" y="2513622"/>
            <a:chExt cx="7188137" cy="990600"/>
          </a:xfrm>
        </p:grpSpPr>
        <p:sp>
          <p:nvSpPr>
            <p:cNvPr id="33" name="Rounded Rectangle 32"/>
            <p:cNvSpPr/>
            <p:nvPr/>
          </p:nvSpPr>
          <p:spPr>
            <a:xfrm>
              <a:off x="-2324324" y="2513622"/>
              <a:ext cx="6551054" cy="990600"/>
            </a:xfrm>
            <a:prstGeom prst="roundRect">
              <a:avLst>
                <a:gd name="adj" fmla="val 23633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34" name="TextBox 12"/>
            <p:cNvSpPr txBox="1">
              <a:spLocks noChangeArrowheads="1"/>
            </p:cNvSpPr>
            <p:nvPr/>
          </p:nvSpPr>
          <p:spPr bwMode="auto">
            <a:xfrm>
              <a:off x="-2207341" y="2513622"/>
              <a:ext cx="7071154" cy="920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Let’s apply these </a:t>
              </a:r>
              <a:r>
                <a:rPr lang="en-US" sz="2000" smtClean="0">
                  <a:latin typeface="+mn-lt"/>
                </a:rPr>
                <a:t>properties to </a:t>
              </a:r>
              <a:r>
                <a:rPr lang="en-US" sz="2000" dirty="0" smtClean="0">
                  <a:latin typeface="+mn-lt"/>
                </a:rPr>
                <a:t>the graphics window.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31" name="Picture 3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962400"/>
            <a:ext cx="2573338" cy="22533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5" name="Group 34"/>
          <p:cNvGrpSpPr/>
          <p:nvPr/>
        </p:nvGrpSpPr>
        <p:grpSpPr>
          <a:xfrm rot="16200000">
            <a:off x="4953000" y="4495800"/>
            <a:ext cx="1447799" cy="685800"/>
            <a:chOff x="7631287" y="2514600"/>
            <a:chExt cx="979311" cy="762000"/>
          </a:xfrm>
        </p:grpSpPr>
        <p:sp>
          <p:nvSpPr>
            <p:cNvPr id="36" name="Rectangle 35"/>
            <p:cNvSpPr/>
            <p:nvPr/>
          </p:nvSpPr>
          <p:spPr>
            <a:xfrm>
              <a:off x="7679263" y="2514600"/>
              <a:ext cx="886821" cy="4445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37" name="Down Arrow Callout 36"/>
            <p:cNvSpPr/>
            <p:nvPr/>
          </p:nvSpPr>
          <p:spPr>
            <a:xfrm>
              <a:off x="7631287" y="2514600"/>
              <a:ext cx="979311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7EACEF7E09640B24069C83530AC56" ma:contentTypeVersion="0" ma:contentTypeDescription="Create a new document." ma:contentTypeScope="" ma:versionID="5eb776c71b7e70c547f495cfa60d5d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3D4052-270A-4722-86FD-4C5A3EE907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D33677-C03B-4C95-A47C-493B4655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CD1763-FC12-46E5-92E8-846AF01EB9F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1138</Words>
  <Application>Microsoft Office PowerPoint</Application>
  <PresentationFormat>On-screen Show (4:3)</PresentationFormat>
  <Paragraphs>146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Verdana</vt:lpstr>
      <vt:lpstr>Wingdings</vt:lpstr>
      <vt:lpstr>Office Theme</vt:lpstr>
      <vt:lpstr>PowerPoint Presentation</vt:lpstr>
      <vt:lpstr>PowerPoint Presentation</vt:lpstr>
      <vt:lpstr>  The Clock Object </vt:lpstr>
      <vt:lpstr>Date, Weekday, and Time</vt:lpstr>
      <vt:lpstr>The Year Property</vt:lpstr>
      <vt:lpstr>Month and Day</vt:lpstr>
      <vt:lpstr>PowerPoint Presentation</vt:lpstr>
      <vt:lpstr>The Desktop Object</vt:lpstr>
      <vt:lpstr>The Desktop Object</vt:lpstr>
      <vt:lpstr>PowerPoint Presentation</vt:lpstr>
      <vt:lpstr>The Dictionary Object</vt:lpstr>
      <vt:lpstr>Let’s Summarize…</vt:lpstr>
      <vt:lpstr>Challenge 12:  Alarm and Wallpaper.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2010-10-01T14:36:46Z</dcterms:created>
  <dcterms:modified xsi:type="dcterms:W3CDTF">2015-07-09T23:48:05Z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0x010100CDE7EACEF7E09640B24069C83530AC56</vt:lpwstr>
  </property>
</Properties>
</file>