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62" r:id="rId7"/>
    <p:sldId id="275" r:id="rId8"/>
    <p:sldId id="276" r:id="rId9"/>
    <p:sldId id="265" r:id="rId10"/>
    <p:sldId id="258" r:id="rId11"/>
    <p:sldId id="264" r:id="rId12"/>
    <p:sldId id="267" r:id="rId13"/>
    <p:sldId id="268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C33"/>
    <a:srgbClr val="B4A4C8"/>
    <a:srgbClr val="FFD597"/>
    <a:srgbClr val="FFE2B7"/>
    <a:srgbClr val="FFBD5D"/>
    <a:srgbClr val="E0A928"/>
    <a:srgbClr val="FFF0D9"/>
    <a:srgbClr val="CCB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18" autoAdjust="0"/>
  </p:normalViewPr>
  <p:slideViewPr>
    <p:cSldViewPr>
      <p:cViewPr varScale="1">
        <p:scale>
          <a:sx n="61" d="100"/>
          <a:sy n="61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E0F6C8B-71CF-48D2-B377-D3EAA4821AA5}" type="datetimeFigureOut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B204FE-5EB2-4A02-8B16-85316B6DE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361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204FE-5EB2-4A02-8B16-85316B6DEC1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33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Code:</a:t>
            </a:r>
          </a:p>
          <a:p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FilePath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"http://www.microsoft.com/"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WebPageContent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Network.GetWebPageContents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FilePath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TextWindow.WriteLine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("Page Content: ")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TextWindow.WriteLine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WebPageContent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6E4985-7C49-4C43-933B-F10D3D19C6B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71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204FE-5EB2-4A02-8B16-85316B6DEC1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52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204FE-5EB2-4A02-8B16-85316B6DEC1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2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EC411D-C483-4DCC-9CE6-23BC676CA4D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50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use the </a:t>
            </a:r>
            <a: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Flickr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 in Small Basic, you must be connected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the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Internet.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7364D5-8D52-4E68-A740-DBE6205A5BF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3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use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Flickr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 in Small Basic, you must be connected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Internet.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Code:</a:t>
            </a:r>
          </a:p>
          <a:p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GraphicsWindow.BackgroundColor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"Black"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Flickr.GetPictureOfMoment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GraphicsWindow.DrawResizedImage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0, 0, 600, 400)</a:t>
            </a:r>
            <a:endParaRPr lang="en-US" sz="1200" u="sng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204FE-5EB2-4A02-8B16-85316B6DEC1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3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use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Flickr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 in Small Basic, you must be connected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Internet.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Code:</a:t>
            </a:r>
          </a:p>
          <a:p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image = 1 to 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Flickr.GetRandomPicture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("landscape")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Desktop.SetWallPaper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Program.Delay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(10000)</a:t>
            </a:r>
          </a:p>
          <a:p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EndFor</a:t>
            </a:r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204FE-5EB2-4A02-8B16-85316B6DEC1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223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000" u="sng" dirty="0" smtClean="0"/>
              <a:t>Code:</a:t>
            </a:r>
          </a:p>
          <a:p>
            <a:pPr>
              <a:lnSpc>
                <a:spcPct val="90000"/>
              </a:lnSpc>
            </a:pPr>
            <a:endParaRPr lang="en-US" sz="1000" u="sng" dirty="0" smtClean="0"/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ImagePath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"C:\Microsoft Small Basic\Sunset.jpg"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ImageList.LoadImage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ImagePath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ImageList.GetWidthOfImage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ImagePath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ImageList.GetHeightOfImage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ImagePath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GraphicsWindow.Width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Width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GraphicsWindow.Height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Height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GraphicsWindow.DrawImage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(Image, 0, 0)</a:t>
            </a:r>
            <a:endParaRPr lang="en-US" sz="1000" u="sng" dirty="0" smtClean="0"/>
          </a:p>
        </p:txBody>
      </p:sp>
    </p:spTree>
    <p:extLst>
      <p:ext uri="{BB962C8B-B14F-4D97-AF65-F5344CB8AC3E}">
        <p14:creationId xmlns:p14="http://schemas.microsoft.com/office/powerpoint/2010/main" val="1084761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7725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u="sng" dirty="0" smtClean="0"/>
              <a:t>Code:</a:t>
            </a:r>
          </a:p>
          <a:p>
            <a:endParaRPr lang="en-US" u="sng" dirty="0" smtClean="0"/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FilePath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="http://www.microsoft.com/"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DownloadFile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Network.DownloadFile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FilePath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TextWindow.WriteLine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("Downloaded File:"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DownloadFile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4097503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AE693-3821-4C6F-94C1-A9D9B4184AC6}" type="datetimeFigureOut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983C0-1503-41F0-ACB6-3CEC177DB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F288E-E737-4884-B953-F70AE6B9344E}" type="datetimeFigureOut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7CD28-DB56-4A62-B2B8-0078F14D0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30AB2-D613-4471-8D49-22BDD0528E3E}" type="datetimeFigureOut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7B53D-D021-49E6-9560-BED1EF26A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A30E7-2C74-457C-B2BB-65F41C87F69B}" type="datetimeFigureOut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47923-A4B4-4DC0-9BCC-41EE3FF47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B2B45-5E71-429B-BABF-08666D508B21}" type="datetimeFigureOut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F905E-6F90-43A5-B4E9-A4CB4C923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0A970-E7DC-4038-9069-91858D648BDF}" type="datetimeFigureOut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D0A86-63F7-4A09-A3BB-4FEF6E1CA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B5EC0-D7C5-48CF-B776-E6D248544D38}" type="datetimeFigureOut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D531A-C242-4D36-840F-DB2719B7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BED35-003C-4A58-B1E5-829F85A8243A}" type="datetimeFigureOut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55FB8-A7C1-412A-B91E-469A65B27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81C31-4FEF-4A7C-AD58-36F796D68FEE}" type="datetimeFigureOut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4AFA8-A904-43C3-BBCD-8CA4EFD09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AF47B-2750-4EC9-9010-ACB665A03744}" type="datetimeFigureOut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F09D4-991E-476F-8D16-084841D0C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9D0E9-0297-4C39-A884-53F2147ABE11}" type="datetimeFigureOut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59162-F0EC-429E-B952-23CB5876E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60397C0-55EF-4EAC-8889-593472E51D6D}" type="datetimeFigureOut">
              <a:rPr lang="en-US"/>
              <a:pPr>
                <a:defRPr/>
              </a:pPr>
              <a:t>7/9/2015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TUTORIAUX | STBI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EBCE1EC-0DFD-4A1B-8518-0C3C9BCFCD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6" descr="innernew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Verdana" pitchFamily="34" charset="0"/>
          <a:ea typeface="+mj-ea"/>
          <a:cs typeface="Tahom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  <a:cs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  <a:cs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  <a:cs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bgne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5" name="Group 17"/>
          <p:cNvGrpSpPr>
            <a:grpSpLocks/>
          </p:cNvGrpSpPr>
          <p:nvPr/>
        </p:nvGrpSpPr>
        <p:grpSpPr bwMode="auto">
          <a:xfrm>
            <a:off x="762000" y="685800"/>
            <a:ext cx="7772400" cy="1255713"/>
            <a:chOff x="838200" y="1143000"/>
            <a:chExt cx="7772400" cy="1255931"/>
          </a:xfrm>
        </p:grpSpPr>
        <p:sp>
          <p:nvSpPr>
            <p:cNvPr id="7" name="Rounded Rectangle 6"/>
            <p:cNvSpPr/>
            <p:nvPr/>
          </p:nvSpPr>
          <p:spPr>
            <a:xfrm>
              <a:off x="838200" y="1143000"/>
              <a:ext cx="7772400" cy="106698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4000" y="1371640"/>
              <a:ext cx="6553200" cy="64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3600" b="1" dirty="0">
                  <a:latin typeface="+mj-lt"/>
                  <a:cs typeface="Tahoma" pitchFamily="34" charset="0"/>
                </a:rPr>
                <a:t>Microsoft</a:t>
              </a:r>
              <a:r>
                <a:rPr lang="en-US" sz="3600" b="1" dirty="0">
                  <a:latin typeface="+mj-lt"/>
                  <a:cs typeface="Tahoma" pitchFamily="34" charset="0"/>
                </a:rPr>
                <a:t>®</a:t>
              </a:r>
              <a:r>
                <a:rPr lang="fr-FR" sz="3600" b="1" dirty="0">
                  <a:latin typeface="+mj-lt"/>
                  <a:cs typeface="Tahoma" pitchFamily="34" charset="0"/>
                </a:rPr>
                <a:t> Small Basic</a:t>
              </a:r>
              <a:endParaRPr lang="en-US" sz="3600" b="1" dirty="0">
                <a:latin typeface="+mj-lt"/>
                <a:cs typeface="Tahom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4000" y="1752706"/>
              <a:ext cx="6553200" cy="64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Tahoma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447800" y="1752600"/>
            <a:ext cx="6400800" cy="838200"/>
          </a:xfrm>
          <a:prstGeom prst="round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0">
                <a:schemeClr val="bg1"/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Flickr, ImageList, and Network Objects</a:t>
            </a:r>
            <a:endParaRPr lang="en-US" sz="2800" dirty="0">
              <a:solidFill>
                <a:schemeClr val="accent4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81200" y="2590800"/>
            <a:ext cx="5334000" cy="658813"/>
          </a:xfrm>
          <a:prstGeom prst="roundRect">
            <a:avLst/>
          </a:prstGeom>
          <a:gradFill>
            <a:gsLst>
              <a:gs pos="0">
                <a:srgbClr val="FFE2B7"/>
              </a:gs>
              <a:gs pos="50000">
                <a:srgbClr val="FFC000"/>
              </a:gs>
            </a:gsLst>
            <a:lin ang="16200000" scaled="1"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205D0B"/>
                </a:solidFill>
              </a:rPr>
              <a:t>Estimated </a:t>
            </a:r>
            <a:r>
              <a:rPr lang="en-US" b="1" dirty="0" smtClean="0">
                <a:solidFill>
                  <a:srgbClr val="205D0B"/>
                </a:solidFill>
              </a:rPr>
              <a:t>time </a:t>
            </a:r>
            <a:r>
              <a:rPr lang="en-US" b="1" dirty="0">
                <a:solidFill>
                  <a:srgbClr val="205D0B"/>
                </a:solidFill>
              </a:rPr>
              <a:t>to </a:t>
            </a:r>
            <a:r>
              <a:rPr lang="en-US" b="1" dirty="0" smtClean="0">
                <a:solidFill>
                  <a:srgbClr val="205D0B"/>
                </a:solidFill>
              </a:rPr>
              <a:t>complete this lesson: 1 hour</a:t>
            </a:r>
            <a:endParaRPr lang="en-US" dirty="0">
              <a:solidFill>
                <a:srgbClr val="205D0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76200" y="0"/>
            <a:ext cx="6477000" cy="563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ea typeface="+mj-ea"/>
                <a:cs typeface="Tahoma" pitchFamily="34" charset="0"/>
              </a:rPr>
              <a:t>The Network Object</a:t>
            </a:r>
            <a:endParaRPr lang="en-US" sz="2400" b="1" dirty="0">
              <a:solidFill>
                <a:schemeClr val="bg1"/>
              </a:solidFill>
              <a:latin typeface="+mj-lt"/>
              <a:ea typeface="+mj-ea"/>
              <a:cs typeface="Tahoma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934200" y="2590800"/>
            <a:ext cx="1371600" cy="685800"/>
            <a:chOff x="7391400" y="2514600"/>
            <a:chExt cx="1295400" cy="762000"/>
          </a:xfrm>
        </p:grpSpPr>
        <p:sp>
          <p:nvSpPr>
            <p:cNvPr id="22" name="Rectangle 21"/>
            <p:cNvSpPr/>
            <p:nvPr/>
          </p:nvSpPr>
          <p:spPr>
            <a:xfrm>
              <a:off x="7391400" y="2571690"/>
              <a:ext cx="129540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20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output</a:t>
              </a:r>
              <a:endParaRPr lang="en-US" sz="2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23" name="Down Arrow Callout 22"/>
            <p:cNvSpPr/>
            <p:nvPr/>
          </p:nvSpPr>
          <p:spPr>
            <a:xfrm>
              <a:off x="7391400" y="2514600"/>
              <a:ext cx="1219200" cy="762000"/>
            </a:xfrm>
            <a:prstGeom prst="downArrowCallout">
              <a:avLst>
                <a:gd name="adj1" fmla="val 10600"/>
                <a:gd name="adj2" fmla="val 17800"/>
                <a:gd name="adj3" fmla="val 25000"/>
                <a:gd name="adj4" fmla="val 64977"/>
              </a:avLst>
            </a:prstGeom>
            <a:noFill/>
            <a:ln w="38100">
              <a:solidFill>
                <a:srgbClr val="FFA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4800" y="1676400"/>
            <a:ext cx="6553200" cy="1905000"/>
            <a:chOff x="304800" y="1828800"/>
            <a:chExt cx="5503829" cy="1828800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304800" y="1828800"/>
              <a:ext cx="5486400" cy="1828800"/>
            </a:xfrm>
            <a:prstGeom prst="roundRect">
              <a:avLst>
                <a:gd name="adj" fmla="val 30000"/>
              </a:avLst>
            </a:prstGeom>
            <a:gradFill>
              <a:gsLst>
                <a:gs pos="0">
                  <a:srgbClr val="FFC000"/>
                </a:gs>
                <a:gs pos="35000">
                  <a:srgbClr val="FFC000"/>
                </a:gs>
                <a:gs pos="100000">
                  <a:srgbClr val="FFFFD5"/>
                </a:gs>
              </a:gsLst>
            </a:gradFill>
            <a:ln>
              <a:solidFill>
                <a:srgbClr val="205D0B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3" name="Picture 12" descr="9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2061656"/>
              <a:ext cx="5427629" cy="140401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304800" y="762000"/>
            <a:ext cx="8534400" cy="762000"/>
            <a:chOff x="228600" y="838200"/>
            <a:chExt cx="8686800" cy="1238250"/>
          </a:xfrm>
        </p:grpSpPr>
        <p:sp>
          <p:nvSpPr>
            <p:cNvPr id="15" name="Rounded Rectangle 14"/>
            <p:cNvSpPr/>
            <p:nvPr/>
          </p:nvSpPr>
          <p:spPr>
            <a:xfrm>
              <a:off x="228600" y="838200"/>
              <a:ext cx="8686800" cy="1238250"/>
            </a:xfrm>
            <a:prstGeom prst="roundRect">
              <a:avLst>
                <a:gd name="adj" fmla="val 41954"/>
              </a:avLst>
            </a:prstGeom>
            <a:solidFill>
              <a:srgbClr val="9BBB5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/>
            </a:p>
          </p:txBody>
        </p:sp>
        <p:sp>
          <p:nvSpPr>
            <p:cNvPr id="17" name="TextBox 4"/>
            <p:cNvSpPr txBox="1">
              <a:spLocks noChangeArrowheads="1"/>
            </p:cNvSpPr>
            <p:nvPr/>
          </p:nvSpPr>
          <p:spPr bwMode="auto">
            <a:xfrm>
              <a:off x="383721" y="838200"/>
              <a:ext cx="8365725" cy="1150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2000">
                  <a:solidFill>
                    <a:prstClr val="black"/>
                  </a:solidFill>
                  <a:latin typeface="Calibri"/>
                </a:rPr>
                <a:t>You can get the contents of a webpage that you specify by using the </a:t>
              </a:r>
              <a:r>
                <a:rPr lang="en-US" sz="2000" b="1">
                  <a:solidFill>
                    <a:prstClr val="black"/>
                  </a:solidFill>
                  <a:latin typeface="Calibri"/>
                </a:rPr>
                <a:t>GetWebPageContents </a:t>
              </a:r>
              <a:r>
                <a:rPr lang="en-US" sz="2000">
                  <a:solidFill>
                    <a:prstClr val="black"/>
                  </a:solidFill>
                  <a:latin typeface="Calibri"/>
                </a:rPr>
                <a:t>operation of the </a:t>
              </a:r>
              <a:r>
                <a:rPr lang="en-US" sz="2000" b="1">
                  <a:solidFill>
                    <a:prstClr val="black"/>
                  </a:solidFill>
                  <a:latin typeface="Calibri"/>
                </a:rPr>
                <a:t>Network</a:t>
              </a:r>
              <a:r>
                <a:rPr lang="en-US" sz="2000">
                  <a:solidFill>
                    <a:prstClr val="black"/>
                  </a:solidFill>
                  <a:latin typeface="Calibri"/>
                </a:rPr>
                <a:t> object.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4" name="Picture 2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4616" y="3342290"/>
            <a:ext cx="5068384" cy="2842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5" name="Group 7"/>
          <p:cNvGrpSpPr>
            <a:grpSpLocks/>
          </p:cNvGrpSpPr>
          <p:nvPr/>
        </p:nvGrpSpPr>
        <p:grpSpPr bwMode="auto">
          <a:xfrm>
            <a:off x="304800" y="4038601"/>
            <a:ext cx="3200400" cy="1905000"/>
            <a:chOff x="-2324324" y="2333515"/>
            <a:chExt cx="5439197" cy="2251364"/>
          </a:xfrm>
        </p:grpSpPr>
        <p:sp>
          <p:nvSpPr>
            <p:cNvPr id="26" name="Rounded Rectangle 25"/>
            <p:cNvSpPr/>
            <p:nvPr/>
          </p:nvSpPr>
          <p:spPr>
            <a:xfrm>
              <a:off x="-2324324" y="2333515"/>
              <a:ext cx="5439197" cy="2251364"/>
            </a:xfrm>
            <a:prstGeom prst="roundRect">
              <a:avLst>
                <a:gd name="adj" fmla="val 23633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7" name="TextBox 12"/>
            <p:cNvSpPr txBox="1">
              <a:spLocks noChangeArrowheads="1"/>
            </p:cNvSpPr>
            <p:nvPr/>
          </p:nvSpPr>
          <p:spPr bwMode="auto">
            <a:xfrm>
              <a:off x="-1935810" y="2513624"/>
              <a:ext cx="4662169" cy="1927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2000">
                  <a:solidFill>
                    <a:prstClr val="black"/>
                  </a:solidFill>
                  <a:latin typeface="Calibri"/>
                </a:rPr>
                <a:t>In this case, the text window displays the HTML code of the Web page, “http: //www.microsoft.com/”.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latin typeface="+mj-lt"/>
              </a:rPr>
              <a:t>Let’s Summarize…</a:t>
            </a:r>
            <a:endParaRPr lang="en-US" sz="2400" b="1" dirty="0">
              <a:latin typeface="+mj-lt"/>
            </a:endParaRPr>
          </a:p>
        </p:txBody>
      </p:sp>
      <p:pic>
        <p:nvPicPr>
          <p:cNvPr id="22530" name="Picture 2" descr="\\10.3.80.148\New Folder\Small Basic\sm\EDU_UK_cc_321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10303" y="708086"/>
            <a:ext cx="2275490" cy="2930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5604" name="Group 10"/>
          <p:cNvGrpSpPr>
            <a:grpSpLocks/>
          </p:cNvGrpSpPr>
          <p:nvPr/>
        </p:nvGrpSpPr>
        <p:grpSpPr bwMode="auto">
          <a:xfrm>
            <a:off x="457200" y="3733800"/>
            <a:ext cx="5029200" cy="762000"/>
            <a:chOff x="457200" y="3505200"/>
            <a:chExt cx="5486400" cy="762000"/>
          </a:xfrm>
        </p:grpSpPr>
        <p:sp>
          <p:nvSpPr>
            <p:cNvPr id="9" name="Rounded Rectangle 8"/>
            <p:cNvSpPr/>
            <p:nvPr/>
          </p:nvSpPr>
          <p:spPr>
            <a:xfrm>
              <a:off x="457200" y="3505200"/>
              <a:ext cx="5486400" cy="762000"/>
            </a:xfrm>
            <a:prstGeom prst="roundRect">
              <a:avLst/>
            </a:prstGeom>
            <a:solidFill>
              <a:srgbClr val="9BBB5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607" name="TextBox 9"/>
            <p:cNvSpPr txBox="1">
              <a:spLocks noChangeArrowheads="1"/>
            </p:cNvSpPr>
            <p:nvPr/>
          </p:nvSpPr>
          <p:spPr bwMode="auto">
            <a:xfrm>
              <a:off x="533400" y="3657600"/>
              <a:ext cx="5334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b="1" dirty="0">
                  <a:latin typeface="Calibri" pitchFamily="34" charset="0"/>
                </a:rPr>
                <a:t>Congratulations! Now you know how to: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81000" y="4343400"/>
            <a:ext cx="8305800" cy="1752600"/>
          </a:xfrm>
          <a:prstGeom prst="roundRect">
            <a:avLst>
              <a:gd name="adj" fmla="val 1885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346075" lvl="1" indent="-346075" fontAlgn="auto">
              <a:spcBef>
                <a:spcPts val="36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sz="2000" dirty="0" smtClean="0"/>
              <a:t>Use different operations of the </a:t>
            </a:r>
            <a:r>
              <a:rPr lang="en-US" sz="2000" b="1" dirty="0" smtClean="0"/>
              <a:t>Flickr </a:t>
            </a:r>
            <a:r>
              <a:rPr lang="en-US" sz="2000" dirty="0" smtClean="0"/>
              <a:t>object.</a:t>
            </a:r>
          </a:p>
          <a:p>
            <a:pPr marL="346075" lvl="1" indent="-346075" fontAlgn="auto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sz="2000" dirty="0" smtClean="0"/>
              <a:t>Use different operations of the </a:t>
            </a:r>
            <a:r>
              <a:rPr lang="en-US" sz="2000" b="1" dirty="0" smtClean="0"/>
              <a:t>ImageList</a:t>
            </a:r>
            <a:r>
              <a:rPr lang="en-US" sz="2000" dirty="0" smtClean="0"/>
              <a:t> object.</a:t>
            </a:r>
          </a:p>
          <a:p>
            <a:pPr marL="346075" lvl="1" indent="-346075" fontAlgn="auto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sz="2000" dirty="0" smtClean="0"/>
              <a:t>Use different operations of the </a:t>
            </a:r>
            <a:r>
              <a:rPr lang="en-US" sz="2000" b="1" dirty="0" smtClean="0"/>
              <a:t>Network</a:t>
            </a:r>
            <a:r>
              <a:rPr lang="en-US" sz="2000" dirty="0" smtClean="0"/>
              <a:t> object.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Calibri"/>
              </a:rPr>
              <a:t>Challenge 12:  Online Images</a:t>
            </a:r>
            <a:endParaRPr lang="en-US" sz="2400" b="1" dirty="0">
              <a:latin typeface="+mj-lt"/>
            </a:endParaRPr>
          </a:p>
        </p:txBody>
      </p:sp>
      <p:pic>
        <p:nvPicPr>
          <p:cNvPr id="1027" name="Picture 3" descr="\\10.3.80.148\New Folder\Small Basic\sm\edu_sing3_897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657066" y="2017986"/>
            <a:ext cx="3318020" cy="1944414"/>
          </a:xfrm>
          <a:prstGeom prst="roundRect">
            <a:avLst>
              <a:gd name="adj" fmla="val 3636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1" name="Group 10"/>
          <p:cNvGrpSpPr/>
          <p:nvPr/>
        </p:nvGrpSpPr>
        <p:grpSpPr>
          <a:xfrm>
            <a:off x="304800" y="914400"/>
            <a:ext cx="5715000" cy="1056391"/>
            <a:chOff x="381000" y="685800"/>
            <a:chExt cx="8153400" cy="1055076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381000" y="685800"/>
              <a:ext cx="8153400" cy="1055076"/>
            </a:xfrm>
            <a:prstGeom prst="roundRect">
              <a:avLst/>
            </a:prstGeom>
            <a:solidFill>
              <a:srgbClr val="9BBB5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TextBox 9"/>
            <p:cNvSpPr txBox="1">
              <a:spLocks noChangeArrowheads="1"/>
            </p:cNvSpPr>
            <p:nvPr/>
          </p:nvSpPr>
          <p:spPr bwMode="auto">
            <a:xfrm>
              <a:off x="570964" y="761998"/>
              <a:ext cx="7848601" cy="768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200" b="1" dirty="0" smtClean="0">
                  <a:latin typeface="+mj-lt"/>
                </a:rPr>
                <a:t>Write a program that performs the following operations:</a:t>
              </a:r>
              <a:endParaRPr lang="en-US" sz="2200" dirty="0">
                <a:latin typeface="+mj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7200" y="1752600"/>
            <a:ext cx="4876800" cy="3154907"/>
            <a:chOff x="381000" y="2196084"/>
            <a:chExt cx="4953000" cy="2186940"/>
          </a:xfrm>
        </p:grpSpPr>
        <p:sp>
          <p:nvSpPr>
            <p:cNvPr id="17" name="Rounded Rectangle 16"/>
            <p:cNvSpPr/>
            <p:nvPr/>
          </p:nvSpPr>
          <p:spPr>
            <a:xfrm>
              <a:off x="381000" y="2196084"/>
              <a:ext cx="4953000" cy="2186940"/>
            </a:xfrm>
            <a:prstGeom prst="roundRect">
              <a:avLst>
                <a:gd name="adj" fmla="val 10525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C00000"/>
                  </a:solidFill>
                </a:rPr>
                <a:t>	</a:t>
              </a:r>
            </a:p>
          </p:txBody>
        </p:sp>
        <p:sp>
          <p:nvSpPr>
            <p:cNvPr id="18" name="TextBox 15"/>
            <p:cNvSpPr txBox="1">
              <a:spLocks noChangeArrowheads="1"/>
            </p:cNvSpPr>
            <p:nvPr/>
          </p:nvSpPr>
          <p:spPr bwMode="auto">
            <a:xfrm flipH="1">
              <a:off x="453838" y="2354547"/>
              <a:ext cx="4731125" cy="1237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- In your program Load and Display an image </a:t>
              </a:r>
              <a:r>
                <a:rPr lang="en-US" sz="2000" smtClean="0">
                  <a:solidFill>
                    <a:prstClr val="black"/>
                  </a:solidFill>
                  <a:latin typeface="Calibri"/>
                </a:rPr>
                <a:t>from the 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C: drive(save any image you wish to the C</a:t>
              </a:r>
              <a:r>
                <a:rPr lang="en-US" sz="2000" smtClean="0">
                  <a:solidFill>
                    <a:prstClr val="black"/>
                  </a:solidFill>
                  <a:latin typeface="Calibri"/>
                </a:rPr>
                <a:t>: drive to start). </a:t>
              </a:r>
              <a:endParaRPr lang="en-US" sz="2000" dirty="0" smtClean="0">
                <a:solidFill>
                  <a:prstClr val="black"/>
                </a:solidFill>
                <a:latin typeface="Calibri"/>
              </a:endParaRPr>
            </a:p>
            <a:p>
              <a:pPr lvl="0"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Paste your code in a Word Document and hand it in to the hand in folder.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49818" y="4343400"/>
            <a:ext cx="2883854" cy="1688702"/>
            <a:chOff x="228600" y="1676400"/>
            <a:chExt cx="5029200" cy="4785426"/>
          </a:xfrm>
        </p:grpSpPr>
        <p:sp>
          <p:nvSpPr>
            <p:cNvPr id="13" name="Rounded Rectangle 12"/>
            <p:cNvSpPr/>
            <p:nvPr/>
          </p:nvSpPr>
          <p:spPr>
            <a:xfrm>
              <a:off x="228600" y="1676400"/>
              <a:ext cx="5029200" cy="4785426"/>
            </a:xfrm>
            <a:prstGeom prst="roundRect">
              <a:avLst>
                <a:gd name="adj" fmla="val 10525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C00000"/>
                  </a:solidFill>
                </a:rPr>
                <a:t>	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 flipH="1">
              <a:off x="381000" y="1810482"/>
              <a:ext cx="4724400" cy="373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4163" indent="-284163">
                <a:spcBef>
                  <a:spcPts val="600"/>
                </a:spcBef>
                <a:spcAft>
                  <a:spcPts val="600"/>
                </a:spcAft>
                <a:buFont typeface="Wingdings" pitchFamily="2" charset="2"/>
                <a:buChar char="v"/>
              </a:pPr>
              <a:endParaRPr lang="en-US" sz="1600" dirty="0">
                <a:latin typeface="+mn-lt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6009936" y="4335742"/>
            <a:ext cx="26772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Essential </a:t>
            </a:r>
            <a:r>
              <a:rPr lang="en-US" u="sng" dirty="0" smtClean="0"/>
              <a:t>Question(s):</a:t>
            </a:r>
          </a:p>
          <a:p>
            <a:r>
              <a:rPr lang="en-US" dirty="0" smtClean="0"/>
              <a:t>How are local and network files accessed </a:t>
            </a:r>
            <a:r>
              <a:rPr lang="en-US" smtClean="0"/>
              <a:t>and displayed </a:t>
            </a:r>
            <a:r>
              <a:rPr lang="en-US" dirty="0" smtClean="0"/>
              <a:t>by a </a:t>
            </a:r>
            <a:r>
              <a:rPr lang="en-US" smtClean="0"/>
              <a:t>computer program?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76200" y="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ahoma" pitchFamily="34" charset="0"/>
              </a:rPr>
              <a:t>Flickr, ImageList,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ahoma" pitchFamily="34" charset="0"/>
              </a:rPr>
              <a:t> and Network Objects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Tahoma" pitchFamily="34" charset="0"/>
            </a:endParaRPr>
          </a:p>
        </p:txBody>
      </p:sp>
      <p:pic>
        <p:nvPicPr>
          <p:cNvPr id="13" name="Picture 12" descr="edu_colo3_7393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4325" y="1864853"/>
            <a:ext cx="3371075" cy="2864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4" name="Group 13"/>
          <p:cNvGrpSpPr/>
          <p:nvPr/>
        </p:nvGrpSpPr>
        <p:grpSpPr>
          <a:xfrm>
            <a:off x="228600" y="762000"/>
            <a:ext cx="5334000" cy="914400"/>
            <a:chOff x="304800" y="762000"/>
            <a:chExt cx="5334000" cy="762000"/>
          </a:xfrm>
        </p:grpSpPr>
        <p:sp>
          <p:nvSpPr>
            <p:cNvPr id="20" name="Rounded Rectangle 19"/>
            <p:cNvSpPr/>
            <p:nvPr/>
          </p:nvSpPr>
          <p:spPr>
            <a:xfrm>
              <a:off x="304800" y="762000"/>
              <a:ext cx="5334000" cy="762000"/>
            </a:xfrm>
            <a:prstGeom prst="roundRect">
              <a:avLst/>
            </a:prstGeom>
            <a:solidFill>
              <a:srgbClr val="9BBB5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1000" y="914400"/>
              <a:ext cx="5107546" cy="3590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latin typeface="+mj-lt"/>
                </a:rPr>
                <a:t>In this lesson, you will </a:t>
              </a:r>
              <a:r>
                <a:rPr lang="en-US" sz="2200" b="1">
                  <a:latin typeface="+mj-lt"/>
                </a:rPr>
                <a:t>learn </a:t>
              </a:r>
              <a:r>
                <a:rPr lang="en-US" sz="2200" b="1" smtClean="0">
                  <a:latin typeface="+mj-lt"/>
                </a:rPr>
                <a:t>how to:</a:t>
              </a:r>
              <a:endParaRPr lang="en-US" sz="2200" b="1" dirty="0">
                <a:latin typeface="+mj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7200" y="1447800"/>
            <a:ext cx="4953000" cy="762000"/>
            <a:chOff x="304800" y="1524000"/>
            <a:chExt cx="4953000" cy="1066800"/>
          </a:xfrm>
        </p:grpSpPr>
        <p:sp>
          <p:nvSpPr>
            <p:cNvPr id="16" name="Rounded Rectangle 15"/>
            <p:cNvSpPr/>
            <p:nvPr/>
          </p:nvSpPr>
          <p:spPr>
            <a:xfrm>
              <a:off x="304800" y="1524000"/>
              <a:ext cx="4876800" cy="1066800"/>
            </a:xfrm>
            <a:prstGeom prst="roundRect">
              <a:avLst>
                <a:gd name="adj" fmla="val 21552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en-US" sz="2400" b="1" dirty="0">
                <a:solidFill>
                  <a:srgbClr val="C00000"/>
                </a:solidFill>
              </a:endParaRPr>
            </a:p>
            <a:p>
              <a:r>
                <a:rPr lang="en-US" sz="2400" b="1" dirty="0" smtClean="0">
                  <a:solidFill>
                    <a:srgbClr val="C00000"/>
                  </a:solidFill>
                </a:rPr>
                <a:t>	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4800" y="1737360"/>
              <a:ext cx="4953000" cy="560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smtClean="0">
                  <a:latin typeface="+mn-lt"/>
                </a:rPr>
                <a:t>Use </a:t>
              </a:r>
              <a:r>
                <a:rPr lang="en-US" sz="2000" dirty="0" smtClean="0">
                  <a:latin typeface="+mn-lt"/>
                </a:rPr>
                <a:t>different operations of the </a:t>
              </a:r>
              <a:r>
                <a:rPr lang="en-US" sz="2000" b="1" dirty="0" smtClean="0">
                  <a:latin typeface="+mn-lt"/>
                </a:rPr>
                <a:t>Flickr</a:t>
              </a:r>
              <a:r>
                <a:rPr lang="en-US" sz="2000" dirty="0" smtClean="0">
                  <a:latin typeface="+mn-lt"/>
                </a:rPr>
                <a:t> object.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200" y="2286000"/>
            <a:ext cx="5029200" cy="784086"/>
            <a:chOff x="304800" y="1524000"/>
            <a:chExt cx="5029200" cy="1097720"/>
          </a:xfrm>
        </p:grpSpPr>
        <p:sp>
          <p:nvSpPr>
            <p:cNvPr id="19" name="Rounded Rectangle 18"/>
            <p:cNvSpPr/>
            <p:nvPr/>
          </p:nvSpPr>
          <p:spPr>
            <a:xfrm>
              <a:off x="304800" y="1524000"/>
              <a:ext cx="4876800" cy="1066800"/>
            </a:xfrm>
            <a:prstGeom prst="roundRect">
              <a:avLst>
                <a:gd name="adj" fmla="val 21552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en-US" sz="2400" b="1" dirty="0">
                <a:solidFill>
                  <a:srgbClr val="C00000"/>
                </a:solidFill>
              </a:endParaRPr>
            </a:p>
            <a:p>
              <a:r>
                <a:rPr lang="en-US" sz="2400" b="1" dirty="0" smtClean="0">
                  <a:solidFill>
                    <a:srgbClr val="C00000"/>
                  </a:solidFill>
                </a:rPr>
                <a:t>	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1000" y="1630680"/>
              <a:ext cx="4953000" cy="991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smtClean="0">
                  <a:latin typeface="+mn-lt"/>
                </a:rPr>
                <a:t>Use </a:t>
              </a:r>
              <a:r>
                <a:rPr lang="en-US" sz="2000" dirty="0" smtClean="0">
                  <a:latin typeface="+mn-lt"/>
                </a:rPr>
                <a:t>different operations of the </a:t>
              </a:r>
              <a:r>
                <a:rPr lang="en-US" sz="2000" b="1" dirty="0" smtClean="0">
                  <a:latin typeface="+mn-lt"/>
                </a:rPr>
                <a:t>ImageList</a:t>
              </a:r>
              <a:r>
                <a:rPr lang="en-US" sz="2000" dirty="0" smtClean="0">
                  <a:latin typeface="+mn-lt"/>
                </a:rPr>
                <a:t> object.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7200" y="3124200"/>
            <a:ext cx="4953000" cy="784086"/>
            <a:chOff x="304800" y="1524000"/>
            <a:chExt cx="4953000" cy="1097720"/>
          </a:xfrm>
        </p:grpSpPr>
        <p:sp>
          <p:nvSpPr>
            <p:cNvPr id="30" name="Rounded Rectangle 29"/>
            <p:cNvSpPr/>
            <p:nvPr/>
          </p:nvSpPr>
          <p:spPr>
            <a:xfrm>
              <a:off x="304800" y="1524000"/>
              <a:ext cx="4876800" cy="1066800"/>
            </a:xfrm>
            <a:prstGeom prst="roundRect">
              <a:avLst>
                <a:gd name="adj" fmla="val 21552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en-US" sz="2400" b="1" dirty="0">
                <a:solidFill>
                  <a:srgbClr val="C00000"/>
                </a:solidFill>
              </a:endParaRPr>
            </a:p>
            <a:p>
              <a:r>
                <a:rPr lang="en-US" sz="2400" b="1" dirty="0" smtClean="0">
                  <a:solidFill>
                    <a:srgbClr val="C00000"/>
                  </a:solidFill>
                </a:rPr>
                <a:t>	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4800" y="1630680"/>
              <a:ext cx="4953000" cy="991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smtClean="0">
                  <a:latin typeface="+mn-lt"/>
                </a:rPr>
                <a:t>Use </a:t>
              </a:r>
              <a:r>
                <a:rPr lang="en-US" sz="2000" dirty="0" smtClean="0">
                  <a:latin typeface="+mn-lt"/>
                </a:rPr>
                <a:t>different operations of the </a:t>
              </a:r>
              <a:r>
                <a:rPr lang="en-US" sz="2000" b="1" dirty="0" smtClean="0">
                  <a:latin typeface="+mn-lt"/>
                </a:rPr>
                <a:t>Network</a:t>
              </a:r>
              <a:r>
                <a:rPr lang="en-US" sz="2000" dirty="0" smtClean="0">
                  <a:latin typeface="+mn-lt"/>
                </a:rPr>
                <a:t> object.</a:t>
              </a:r>
              <a:endParaRPr lang="en-US" sz="20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700" dirty="0" smtClean="0">
                <a:latin typeface="+mj-lt"/>
              </a:rPr>
              <a:t> </a:t>
            </a:r>
            <a:r>
              <a:rPr lang="en-US" sz="2700" b="1" dirty="0" smtClean="0">
                <a:latin typeface="+mj-lt"/>
              </a:rPr>
              <a:t>The Flickr Object</a:t>
            </a:r>
            <a:br>
              <a:rPr lang="en-US" sz="2700" b="1" dirty="0" smtClean="0">
                <a:latin typeface="+mj-lt"/>
              </a:rPr>
            </a:br>
            <a:endParaRPr lang="en-US" sz="2700" dirty="0" smtClean="0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8600" y="1828800"/>
            <a:ext cx="4114800" cy="1676400"/>
            <a:chOff x="228600" y="1828800"/>
            <a:chExt cx="3962400" cy="1676400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228600" y="1828800"/>
              <a:ext cx="3962400" cy="1676400"/>
            </a:xfrm>
            <a:prstGeom prst="roundRect">
              <a:avLst>
                <a:gd name="adj" fmla="val 30000"/>
              </a:avLst>
            </a:prstGeom>
            <a:gradFill>
              <a:gsLst>
                <a:gs pos="0">
                  <a:srgbClr val="FFC000"/>
                </a:gs>
                <a:gs pos="35000">
                  <a:srgbClr val="FFC000"/>
                </a:gs>
                <a:gs pos="100000">
                  <a:srgbClr val="FFFFD5"/>
                </a:gs>
              </a:gsLst>
            </a:gradFill>
            <a:ln>
              <a:solidFill>
                <a:srgbClr val="205D0B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TextBox 20"/>
            <p:cNvSpPr txBox="1">
              <a:spLocks noChangeArrowheads="1"/>
            </p:cNvSpPr>
            <p:nvPr/>
          </p:nvSpPr>
          <p:spPr bwMode="auto">
            <a:xfrm>
              <a:off x="304800" y="1981200"/>
              <a:ext cx="38862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Small Basic provides the </a:t>
              </a:r>
              <a:r>
                <a:rPr lang="en-US" sz="2000" b="1" dirty="0" smtClean="0">
                  <a:latin typeface="+mn-lt"/>
                </a:rPr>
                <a:t>Flickr</a:t>
              </a:r>
              <a:r>
                <a:rPr lang="en-US" sz="2000" dirty="0" smtClean="0">
                  <a:latin typeface="+mn-lt"/>
                </a:rPr>
                <a:t> object with two operations–  </a:t>
              </a:r>
              <a:r>
                <a:rPr lang="en-US" sz="2000" b="1" dirty="0" err="1" smtClean="0">
                  <a:latin typeface="+mn-lt"/>
                </a:rPr>
                <a:t>GetPictureOfMoment</a:t>
              </a:r>
              <a:r>
                <a:rPr lang="en-US" sz="2000" dirty="0" smtClean="0">
                  <a:latin typeface="+mn-lt"/>
                </a:rPr>
                <a:t> and </a:t>
              </a:r>
              <a:r>
                <a:rPr lang="en-US" sz="2000" b="1" dirty="0" err="1" smtClean="0">
                  <a:latin typeface="+mn-lt"/>
                </a:rPr>
                <a:t>GetRandomPicture</a:t>
              </a:r>
              <a:r>
                <a:rPr lang="en-US" sz="2000" dirty="0" smtClean="0">
                  <a:latin typeface="+mn-lt"/>
                </a:rPr>
                <a:t>.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8600" y="762000"/>
            <a:ext cx="8686800" cy="771386"/>
            <a:chOff x="5200261" y="3886200"/>
            <a:chExt cx="3486539" cy="1697049"/>
          </a:xfrm>
        </p:grpSpPr>
        <p:sp>
          <p:nvSpPr>
            <p:cNvPr id="24" name="Rounded Rectangle 23"/>
            <p:cNvSpPr/>
            <p:nvPr/>
          </p:nvSpPr>
          <p:spPr bwMode="auto">
            <a:xfrm>
              <a:off x="5200261" y="3886200"/>
              <a:ext cx="3486539" cy="1676400"/>
            </a:xfrm>
            <a:prstGeom prst="roundRect">
              <a:avLst/>
            </a:prstGeom>
            <a:solidFill>
              <a:srgbClr val="9BBB5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/>
            </a:p>
          </p:txBody>
        </p:sp>
        <p:sp>
          <p:nvSpPr>
            <p:cNvPr id="25" name="TextBox 4"/>
            <p:cNvSpPr txBox="1">
              <a:spLocks noChangeArrowheads="1"/>
            </p:cNvSpPr>
            <p:nvPr/>
          </p:nvSpPr>
          <p:spPr bwMode="auto">
            <a:xfrm>
              <a:off x="5231115" y="4025900"/>
              <a:ext cx="3402555" cy="1557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Flickr! You can access this online image-hosting Web site right from within your Small Basic program.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09800" y="2128345"/>
            <a:ext cx="5909441" cy="3532541"/>
            <a:chOff x="2209800" y="2128345"/>
            <a:chExt cx="5909441" cy="3532541"/>
          </a:xfrm>
        </p:grpSpPr>
        <p:grpSp>
          <p:nvGrpSpPr>
            <p:cNvPr id="19" name="Group 18"/>
            <p:cNvGrpSpPr/>
            <p:nvPr/>
          </p:nvGrpSpPr>
          <p:grpSpPr>
            <a:xfrm>
              <a:off x="2209800" y="4876799"/>
              <a:ext cx="3859004" cy="784087"/>
              <a:chOff x="152402" y="1342018"/>
              <a:chExt cx="8531925" cy="415105"/>
            </a:xfrm>
          </p:grpSpPr>
          <p:sp>
            <p:nvSpPr>
              <p:cNvPr id="20" name="Rounded Rectangle 19"/>
              <p:cNvSpPr/>
              <p:nvPr/>
            </p:nvSpPr>
            <p:spPr bwMode="auto">
              <a:xfrm>
                <a:off x="152402" y="1342018"/>
                <a:ext cx="7918166" cy="403412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1" name="TextBox 4"/>
              <p:cNvSpPr txBox="1">
                <a:spLocks noChangeArrowheads="1"/>
              </p:cNvSpPr>
              <p:nvPr/>
            </p:nvSpPr>
            <p:spPr bwMode="auto">
              <a:xfrm>
                <a:off x="320874" y="1382360"/>
                <a:ext cx="8363453" cy="374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Let’s explore each of these operations…</a:t>
                </a:r>
                <a:endParaRPr lang="en-US" sz="2000" dirty="0">
                  <a:latin typeface="+mn-lt"/>
                </a:endParaRPr>
              </a:p>
            </p:txBody>
          </p:sp>
        </p:grpSp>
        <p:pic>
          <p:nvPicPr>
            <p:cNvPr id="32" name="Picture 31" descr="flickr.JPG"/>
            <p:cNvPicPr/>
            <p:nvPr/>
          </p:nvPicPr>
          <p:blipFill>
            <a:blip r:embed="rId3"/>
            <a:srcRect b="24138"/>
            <a:stretch>
              <a:fillRect/>
            </a:stretch>
          </p:blipFill>
          <p:spPr>
            <a:xfrm>
              <a:off x="6225409" y="2128345"/>
              <a:ext cx="1893832" cy="3515710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  <a:softEdge rad="127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latin typeface="+mj-lt"/>
              </a:rPr>
              <a:t>The Flickr Object</a:t>
            </a:r>
            <a:endParaRPr lang="en-US" sz="2400" b="1" dirty="0"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1" y="762002"/>
            <a:ext cx="6857999" cy="990600"/>
            <a:chOff x="152400" y="1342018"/>
            <a:chExt cx="13579388" cy="699247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152400" y="1342018"/>
              <a:ext cx="13579388" cy="699247"/>
            </a:xfrm>
            <a:prstGeom prst="roundRect">
              <a:avLst/>
            </a:prstGeom>
            <a:solidFill>
              <a:srgbClr val="9BBB5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303280" y="1449594"/>
              <a:ext cx="13091403" cy="49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You can use the </a:t>
              </a:r>
              <a:r>
                <a:rPr lang="en-US" sz="2000" b="1" dirty="0" smtClean="0">
                  <a:latin typeface="+mn-lt"/>
                </a:rPr>
                <a:t>GetPictureOfMoment</a:t>
              </a:r>
              <a:r>
                <a:rPr lang="en-US" sz="2000" dirty="0" smtClean="0">
                  <a:latin typeface="+mn-lt"/>
                </a:rPr>
                <a:t> operation of the </a:t>
              </a:r>
              <a:r>
                <a:rPr lang="en-US" sz="2000" b="1" dirty="0" smtClean="0">
                  <a:latin typeface="+mn-lt"/>
                </a:rPr>
                <a:t>Flickr</a:t>
              </a:r>
              <a:r>
                <a:rPr lang="en-US" sz="2000" dirty="0" smtClean="0">
                  <a:latin typeface="+mn-lt"/>
                </a:rPr>
                <a:t> object to get the URL for Flickr’s picture of the moment.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67200" y="2057400"/>
            <a:ext cx="4572000" cy="1371601"/>
            <a:chOff x="4419600" y="929639"/>
            <a:chExt cx="4572000" cy="1645921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4419600" y="929639"/>
              <a:ext cx="4495800" cy="1645921"/>
            </a:xfrm>
            <a:prstGeom prst="roundRect">
              <a:avLst>
                <a:gd name="adj" fmla="val 30000"/>
              </a:avLst>
            </a:prstGeom>
            <a:gradFill>
              <a:gsLst>
                <a:gs pos="0">
                  <a:srgbClr val="FFC000"/>
                </a:gs>
                <a:gs pos="35000">
                  <a:srgbClr val="FFC000"/>
                </a:gs>
                <a:gs pos="100000">
                  <a:srgbClr val="FFFFD5"/>
                </a:gs>
              </a:gsLst>
            </a:gradFill>
            <a:ln>
              <a:solidFill>
                <a:srgbClr val="205D0B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098" name="Picture 2" descr="C:\Documents and Settings\priya.suri\My Documents\My Pictures\4444.PNG"/>
            <p:cNvPicPr>
              <a:picLocks noChangeAspect="1" noChangeArrowheads="1"/>
            </p:cNvPicPr>
            <p:nvPr/>
          </p:nvPicPr>
          <p:blipFill>
            <a:blip r:embed="rId3"/>
            <a:srcRect l="1710" t="-1429" r="1710"/>
            <a:stretch>
              <a:fillRect/>
            </a:stretch>
          </p:blipFill>
          <p:spPr bwMode="auto">
            <a:xfrm>
              <a:off x="4419600" y="1097279"/>
              <a:ext cx="4572000" cy="12954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228600" y="2743200"/>
            <a:ext cx="3771219" cy="1828800"/>
            <a:chOff x="551161" y="2895600"/>
            <a:chExt cx="4064218" cy="2183716"/>
          </a:xfrm>
        </p:grpSpPr>
        <p:sp>
          <p:nvSpPr>
            <p:cNvPr id="17" name="Rounded Rectangle 16"/>
            <p:cNvSpPr/>
            <p:nvPr/>
          </p:nvSpPr>
          <p:spPr>
            <a:xfrm>
              <a:off x="551161" y="2895600"/>
              <a:ext cx="4023892" cy="2183716"/>
            </a:xfrm>
            <a:prstGeom prst="roundRect">
              <a:avLst>
                <a:gd name="adj" fmla="val 25431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en-US" sz="2000" b="1" dirty="0">
                <a:solidFill>
                  <a:srgbClr val="C00000"/>
                </a:solidFill>
              </a:endParaRPr>
            </a:p>
            <a:p>
              <a:r>
                <a:rPr lang="en-US" sz="2000" b="1" dirty="0" smtClean="0">
                  <a:solidFill>
                    <a:srgbClr val="C00000"/>
                  </a:solidFill>
                </a:rPr>
                <a:t>	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3281" y="2986588"/>
              <a:ext cx="3982098" cy="194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You can then retrieve and display that image in your program by using the </a:t>
              </a:r>
              <a:r>
                <a:rPr lang="en-US" sz="2000" b="1" dirty="0" smtClean="0">
                  <a:latin typeface="+mn-lt"/>
                </a:rPr>
                <a:t>DrawImage</a:t>
              </a:r>
              <a:r>
                <a:rPr lang="en-US" sz="2000" dirty="0" smtClean="0">
                  <a:latin typeface="+mn-lt"/>
                </a:rPr>
                <a:t> or </a:t>
              </a:r>
              <a:r>
                <a:rPr lang="en-US" sz="2000" b="1" dirty="0" smtClean="0">
                  <a:latin typeface="+mn-lt"/>
                </a:rPr>
                <a:t>DrawResizedImage</a:t>
              </a:r>
              <a:r>
                <a:rPr lang="en-US" sz="2000" dirty="0" smtClean="0">
                  <a:latin typeface="+mn-lt"/>
                </a:rPr>
                <a:t> operations of the </a:t>
              </a:r>
              <a:r>
                <a:rPr lang="en-US" sz="2000" b="1" dirty="0" smtClean="0">
                  <a:latin typeface="+mn-lt"/>
                </a:rPr>
                <a:t>GraphicsWindow</a:t>
              </a:r>
              <a:r>
                <a:rPr lang="en-US" sz="2000" dirty="0" smtClean="0">
                  <a:latin typeface="+mn-lt"/>
                </a:rPr>
                <a:t> object.</a:t>
              </a:r>
              <a:endParaRPr lang="en-US" sz="2000" dirty="0">
                <a:latin typeface="+mn-lt"/>
              </a:endParaRPr>
            </a:p>
          </p:txBody>
        </p:sp>
      </p:grpSp>
      <p:pic>
        <p:nvPicPr>
          <p:cNvPr id="22" name="Picture 21" descr="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733799"/>
            <a:ext cx="3948822" cy="2438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latin typeface="+mj-lt"/>
              </a:rPr>
              <a:t>The Flickr Object</a:t>
            </a:r>
            <a:endParaRPr lang="en-US" sz="2400" dirty="0">
              <a:latin typeface="+mj-lt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52400" y="685800"/>
            <a:ext cx="8763000" cy="914400"/>
            <a:chOff x="389466" y="793173"/>
            <a:chExt cx="18338802" cy="990600"/>
          </a:xfrm>
        </p:grpSpPr>
        <p:sp>
          <p:nvSpPr>
            <p:cNvPr id="5" name="Rounded Rectangle 4"/>
            <p:cNvSpPr/>
            <p:nvPr/>
          </p:nvSpPr>
          <p:spPr>
            <a:xfrm>
              <a:off x="389466" y="793173"/>
              <a:ext cx="18338802" cy="990600"/>
            </a:xfrm>
            <a:prstGeom prst="roundRect">
              <a:avLst/>
            </a:prstGeom>
            <a:solidFill>
              <a:srgbClr val="9BBB5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683464" y="928255"/>
              <a:ext cx="17892970" cy="766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2000">
                  <a:solidFill>
                    <a:prstClr val="black"/>
                  </a:solidFill>
                  <a:latin typeface="Calibri"/>
                </a:rPr>
                <a:t>You can use the </a:t>
              </a:r>
              <a:r>
                <a:rPr lang="en-US" sz="2000" b="1">
                  <a:solidFill>
                    <a:prstClr val="black"/>
                  </a:solidFill>
                  <a:latin typeface="Calibri"/>
                </a:rPr>
                <a:t>GetRandomPicture</a:t>
              </a:r>
              <a:r>
                <a:rPr lang="en-US" sz="2000">
                  <a:solidFill>
                    <a:prstClr val="black"/>
                  </a:solidFill>
                  <a:latin typeface="Calibri"/>
                </a:rPr>
                <a:t> operation of the </a:t>
              </a:r>
              <a:r>
                <a:rPr lang="en-US" sz="2000" b="1">
                  <a:solidFill>
                    <a:prstClr val="black"/>
                  </a:solidFill>
                  <a:latin typeface="Calibri"/>
                </a:rPr>
                <a:t>Flickr</a:t>
              </a:r>
              <a:r>
                <a:rPr lang="en-US" sz="2000">
                  <a:solidFill>
                    <a:prstClr val="black"/>
                  </a:solidFill>
                  <a:latin typeface="Calibri"/>
                </a:rPr>
                <a:t> object to get the URL of a picture that has a tag in Flickr that you specify. 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52400" y="1752601"/>
            <a:ext cx="6858000" cy="1091862"/>
            <a:chOff x="-2164597" y="2326105"/>
            <a:chExt cx="9179487" cy="913105"/>
          </a:xfrm>
        </p:grpSpPr>
        <p:sp>
          <p:nvSpPr>
            <p:cNvPr id="8" name="Rounded Rectangle 7"/>
            <p:cNvSpPr/>
            <p:nvPr/>
          </p:nvSpPr>
          <p:spPr>
            <a:xfrm>
              <a:off x="-2164597" y="2326105"/>
              <a:ext cx="9179487" cy="913105"/>
            </a:xfrm>
            <a:prstGeom prst="roundRect">
              <a:avLst>
                <a:gd name="adj" fmla="val 17255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-2004870" y="2389829"/>
              <a:ext cx="8815772" cy="849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2000">
                  <a:solidFill>
                    <a:prstClr val="black"/>
                  </a:solidFill>
                  <a:latin typeface="Calibri"/>
                </a:rPr>
                <a:t>For example, you can show five landscape photos on your desktop by using the </a:t>
              </a:r>
              <a:r>
                <a:rPr lang="en-US" sz="2000" b="1">
                  <a:solidFill>
                    <a:prstClr val="black"/>
                  </a:solidFill>
                  <a:latin typeface="Calibri"/>
                </a:rPr>
                <a:t>GetRandomPicture</a:t>
              </a:r>
              <a:r>
                <a:rPr lang="en-US" sz="2000">
                  <a:solidFill>
                    <a:prstClr val="black"/>
                  </a:solidFill>
                  <a:latin typeface="Calibri"/>
                </a:rPr>
                <a:t> operation and specifying the tag as “</a:t>
              </a:r>
              <a:r>
                <a:rPr lang="en-US" sz="2000" smtClean="0">
                  <a:solidFill>
                    <a:prstClr val="black"/>
                  </a:solidFill>
                  <a:latin typeface="Calibri"/>
                </a:rPr>
                <a:t>landscape,” </a:t>
              </a:r>
              <a:r>
                <a:rPr lang="en-US" sz="2000">
                  <a:solidFill>
                    <a:prstClr val="black"/>
                  </a:solidFill>
                  <a:latin typeface="Calibri"/>
                </a:rPr>
                <a:t>as the example shows.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228600" y="4495800"/>
            <a:ext cx="3952323" cy="1399638"/>
            <a:chOff x="-2324324" y="2333513"/>
            <a:chExt cx="8305800" cy="2071255"/>
          </a:xfrm>
        </p:grpSpPr>
        <p:sp>
          <p:nvSpPr>
            <p:cNvPr id="14" name="Rounded Rectangle 13"/>
            <p:cNvSpPr/>
            <p:nvPr/>
          </p:nvSpPr>
          <p:spPr>
            <a:xfrm>
              <a:off x="-2324324" y="2333513"/>
              <a:ext cx="8305800" cy="2071255"/>
            </a:xfrm>
            <a:prstGeom prst="roundRect">
              <a:avLst>
                <a:gd name="adj" fmla="val 23633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5" name="TextBox 12"/>
            <p:cNvSpPr txBox="1">
              <a:spLocks noChangeArrowheads="1"/>
            </p:cNvSpPr>
            <p:nvPr/>
          </p:nvSpPr>
          <p:spPr bwMode="auto">
            <a:xfrm>
              <a:off x="-2004056" y="2423568"/>
              <a:ext cx="7846574" cy="1564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2000">
                  <a:solidFill>
                    <a:prstClr val="black"/>
                  </a:solidFill>
                  <a:latin typeface="Calibri"/>
                </a:rPr>
                <a:t>After you run the program, your desktop wallpaper changes to one of five landscape images every 10 seconds.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30900" y="3505199"/>
            <a:ext cx="4327778" cy="1524001"/>
            <a:chOff x="4554700" y="1956605"/>
            <a:chExt cx="4327778" cy="1278060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4572000" y="1956605"/>
              <a:ext cx="4219902" cy="1278060"/>
            </a:xfrm>
            <a:prstGeom prst="roundRect">
              <a:avLst>
                <a:gd name="adj" fmla="val 15124"/>
              </a:avLst>
            </a:prstGeom>
            <a:gradFill>
              <a:gsLst>
                <a:gs pos="0">
                  <a:srgbClr val="FFC000"/>
                </a:gs>
                <a:gs pos="35000">
                  <a:srgbClr val="FFC000"/>
                </a:gs>
                <a:gs pos="100000">
                  <a:srgbClr val="FFFFD5"/>
                </a:gs>
              </a:gsLst>
            </a:gradFill>
            <a:ln>
              <a:solidFill>
                <a:srgbClr val="205D0B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122" name="Picture 2" descr="C:\Documents and Settings\priya.suri\My Documents\My Pictures\4444.PN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4554700" y="2084412"/>
              <a:ext cx="4327778" cy="10824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228600" y="685800"/>
            <a:ext cx="6324600" cy="873482"/>
            <a:chOff x="152400" y="762000"/>
            <a:chExt cx="10189634" cy="1714725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152400" y="762000"/>
              <a:ext cx="10189634" cy="1714725"/>
            </a:xfrm>
            <a:prstGeom prst="roundRect">
              <a:avLst>
                <a:gd name="adj" fmla="val 50000"/>
              </a:avLst>
            </a:prstGeom>
            <a:solidFill>
              <a:srgbClr val="9BBB5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/>
            </a:p>
          </p:txBody>
        </p:sp>
        <p:sp>
          <p:nvSpPr>
            <p:cNvPr id="31" name="TextBox 8"/>
            <p:cNvSpPr txBox="1">
              <a:spLocks noChangeArrowheads="1"/>
            </p:cNvSpPr>
            <p:nvPr/>
          </p:nvSpPr>
          <p:spPr bwMode="auto">
            <a:xfrm>
              <a:off x="643467" y="876300"/>
              <a:ext cx="9453034" cy="1523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2000" smtClean="0">
                  <a:solidFill>
                    <a:prstClr val="black"/>
                  </a:solidFill>
                  <a:latin typeface="Calibri"/>
                </a:rPr>
                <a:t>Let’s </a:t>
              </a:r>
              <a:r>
                <a:rPr lang="en-US" sz="2000">
                  <a:solidFill>
                    <a:prstClr val="black"/>
                  </a:solidFill>
                  <a:latin typeface="Calibri"/>
                </a:rPr>
                <a:t>look at another object that you can use to add specific images to your Small Basic program.</a:t>
              </a:r>
            </a:p>
            <a:p>
              <a:endParaRPr lang="en-US" sz="2000" dirty="0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latin typeface="+mj-lt"/>
              </a:rPr>
              <a:t>The ImageList Object</a:t>
            </a:r>
            <a:endParaRPr lang="en-US" sz="2400" b="1" dirty="0">
              <a:latin typeface="+mj-lt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038600" y="696314"/>
            <a:ext cx="4803228" cy="2580286"/>
            <a:chOff x="4038600" y="685800"/>
            <a:chExt cx="4803228" cy="2580286"/>
          </a:xfrm>
        </p:grpSpPr>
        <p:pic>
          <p:nvPicPr>
            <p:cNvPr id="35" name="Picture 34" descr="flickr.JPG"/>
            <p:cNvPicPr/>
            <p:nvPr/>
          </p:nvPicPr>
          <p:blipFill>
            <a:blip r:embed="rId3"/>
            <a:srcRect r="13506" b="27328"/>
            <a:stretch>
              <a:fillRect/>
            </a:stretch>
          </p:blipFill>
          <p:spPr>
            <a:xfrm>
              <a:off x="7239000" y="685800"/>
              <a:ext cx="1602828" cy="2580286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  <a:softEdge rad="127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grpSp>
          <p:nvGrpSpPr>
            <p:cNvPr id="42" name="Group 41"/>
            <p:cNvGrpSpPr/>
            <p:nvPr/>
          </p:nvGrpSpPr>
          <p:grpSpPr>
            <a:xfrm>
              <a:off x="4038600" y="1981200"/>
              <a:ext cx="4114800" cy="533400"/>
              <a:chOff x="228600" y="1905000"/>
              <a:chExt cx="4114800" cy="533400"/>
            </a:xfrm>
          </p:grpSpPr>
          <p:sp>
            <p:nvSpPr>
              <p:cNvPr id="43" name="Rounded Rectangle 42"/>
              <p:cNvSpPr/>
              <p:nvPr/>
            </p:nvSpPr>
            <p:spPr bwMode="auto">
              <a:xfrm>
                <a:off x="228600" y="1905000"/>
                <a:ext cx="3124200" cy="533400"/>
              </a:xfrm>
              <a:prstGeom prst="roundRect">
                <a:avLst>
                  <a:gd name="adj" fmla="val 30000"/>
                </a:avLst>
              </a:prstGeom>
              <a:gradFill>
                <a:gsLst>
                  <a:gs pos="0">
                    <a:srgbClr val="FFC000"/>
                  </a:gs>
                  <a:gs pos="35000">
                    <a:srgbClr val="FFC000"/>
                  </a:gs>
                  <a:gs pos="100000">
                    <a:srgbClr val="FFFFD5"/>
                  </a:gs>
                </a:gsLst>
              </a:gradFill>
              <a:ln>
                <a:solidFill>
                  <a:srgbClr val="205D0B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4" name="TextBox 20"/>
              <p:cNvSpPr txBox="1">
                <a:spLocks noChangeArrowheads="1"/>
              </p:cNvSpPr>
              <p:nvPr/>
            </p:nvSpPr>
            <p:spPr bwMode="auto">
              <a:xfrm>
                <a:off x="228600" y="1981200"/>
                <a:ext cx="41148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This is the </a:t>
                </a:r>
                <a:r>
                  <a:rPr lang="en-US" sz="2000" b="1" dirty="0" smtClean="0">
                    <a:latin typeface="+mn-lt"/>
                  </a:rPr>
                  <a:t>ImageList</a:t>
                </a:r>
                <a:r>
                  <a:rPr lang="en-US" sz="2000" dirty="0" smtClean="0">
                    <a:latin typeface="+mn-lt"/>
                  </a:rPr>
                  <a:t> object.</a:t>
                </a:r>
                <a:endParaRPr lang="en-US" sz="2000" dirty="0">
                  <a:latin typeface="+mn-lt"/>
                </a:endParaRPr>
              </a:p>
            </p:txBody>
          </p:sp>
        </p:grpSp>
      </p:grpSp>
      <p:grpSp>
        <p:nvGrpSpPr>
          <p:cNvPr id="39" name="Group 7"/>
          <p:cNvGrpSpPr>
            <a:grpSpLocks/>
          </p:cNvGrpSpPr>
          <p:nvPr/>
        </p:nvGrpSpPr>
        <p:grpSpPr bwMode="auto">
          <a:xfrm>
            <a:off x="170985" y="2819400"/>
            <a:ext cx="8763000" cy="4787608"/>
            <a:chOff x="-2164597" y="2262381"/>
            <a:chExt cx="11350978" cy="3880213"/>
          </a:xfrm>
        </p:grpSpPr>
        <p:sp>
          <p:nvSpPr>
            <p:cNvPr id="40" name="Rounded Rectangle 39"/>
            <p:cNvSpPr/>
            <p:nvPr/>
          </p:nvSpPr>
          <p:spPr>
            <a:xfrm>
              <a:off x="-2164597" y="2262381"/>
              <a:ext cx="11350978" cy="2593828"/>
            </a:xfrm>
            <a:prstGeom prst="roundRect">
              <a:avLst>
                <a:gd name="adj" fmla="val 8152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41" name="TextBox 12"/>
            <p:cNvSpPr txBox="1">
              <a:spLocks noChangeArrowheads="1"/>
            </p:cNvSpPr>
            <p:nvPr/>
          </p:nvSpPr>
          <p:spPr bwMode="auto">
            <a:xfrm>
              <a:off x="-1967189" y="2326106"/>
              <a:ext cx="11153570" cy="3816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2000">
                  <a:solidFill>
                    <a:prstClr val="black"/>
                  </a:solidFill>
                  <a:latin typeface="Calibri"/>
                </a:rPr>
                <a:t>You can use this object to load images from a specific location and store them in memory. The </a:t>
              </a:r>
              <a:r>
                <a:rPr lang="en-US" sz="2000" b="1">
                  <a:solidFill>
                    <a:prstClr val="black"/>
                  </a:solidFill>
                  <a:latin typeface="Calibri"/>
                </a:rPr>
                <a:t>ImageList</a:t>
              </a:r>
              <a:r>
                <a:rPr lang="en-US" sz="2000">
                  <a:solidFill>
                    <a:prstClr val="black"/>
                  </a:solidFill>
                  <a:latin typeface="Calibri"/>
                </a:rPr>
                <a:t> object provides the following operations:</a:t>
              </a:r>
            </a:p>
            <a:p>
              <a:pPr lvl="0"/>
              <a:endParaRPr lang="en-US" sz="2000">
                <a:solidFill>
                  <a:prstClr val="black"/>
                </a:solidFill>
                <a:latin typeface="Calibri"/>
              </a:endParaRPr>
            </a:p>
            <a:p>
              <a:pPr lvl="0"/>
              <a:r>
                <a:rPr lang="en-US" sz="2000" b="1">
                  <a:solidFill>
                    <a:prstClr val="black"/>
                  </a:solidFill>
                  <a:latin typeface="Calibri"/>
                </a:rPr>
                <a:t>LoadImage</a:t>
              </a:r>
              <a:r>
                <a:rPr lang="en-US" sz="2000">
                  <a:solidFill>
                    <a:prstClr val="black"/>
                  </a:solidFill>
                  <a:latin typeface="Calibri"/>
                </a:rPr>
                <a:t>—This operation loads the stored image from a local file or the Internet into the memory of your computer. You must specify the name or the URL of the file that you want to load.</a:t>
              </a:r>
            </a:p>
            <a:p>
              <a:pPr lvl="0"/>
              <a:endParaRPr lang="en-US" sz="2000">
                <a:solidFill>
                  <a:prstClr val="black"/>
                </a:solidFill>
                <a:latin typeface="Calibri"/>
              </a:endParaRPr>
            </a:p>
            <a:p>
              <a:pPr lvl="0"/>
              <a:r>
                <a:rPr lang="en-US" sz="2000" b="1">
                  <a:solidFill>
                    <a:prstClr val="black"/>
                  </a:solidFill>
                  <a:latin typeface="Calibri"/>
                </a:rPr>
                <a:t>GetHeightOfImage </a:t>
              </a:r>
              <a:r>
                <a:rPr lang="en-US" sz="2000">
                  <a:solidFill>
                    <a:prstClr val="black"/>
                  </a:solidFill>
                  <a:latin typeface="Calibri"/>
                </a:rPr>
                <a:t>and </a:t>
              </a:r>
              <a:r>
                <a:rPr lang="en-US" sz="2000" b="1">
                  <a:solidFill>
                    <a:prstClr val="black"/>
                  </a:solidFill>
                  <a:latin typeface="Calibri"/>
                </a:rPr>
                <a:t>GetWidthOfImage</a:t>
              </a:r>
              <a:r>
                <a:rPr lang="en-US" sz="2000">
                  <a:solidFill>
                    <a:prstClr val="black"/>
                  </a:solidFill>
                  <a:latin typeface="Calibri"/>
                </a:rPr>
                <a:t>—These operations retrieve the height and width of the stored image. When you use this operation, you must specify the name of the image file.</a:t>
              </a:r>
            </a:p>
            <a:p>
              <a:pPr lvl="0"/>
              <a:endParaRPr lang="en-US" sz="2000" dirty="0" smtClean="0">
                <a:latin typeface="+mn-lt"/>
              </a:endParaRPr>
            </a:p>
            <a:p>
              <a:pPr lvl="0"/>
              <a:endParaRPr lang="en-US" sz="2000" dirty="0" smtClean="0">
                <a:latin typeface="+mn-lt"/>
              </a:endParaRPr>
            </a:p>
            <a:p>
              <a:pPr lvl="0"/>
              <a:endParaRPr lang="en-US" sz="2000" dirty="0" smtClean="0">
                <a:latin typeface="+mn-lt"/>
              </a:endParaRPr>
            </a:p>
            <a:p>
              <a:endParaRPr lang="en-US" sz="2000" dirty="0" smtClean="0">
                <a:latin typeface="+mn-lt"/>
              </a:endParaRPr>
            </a:p>
            <a:p>
              <a:endParaRPr lang="en-US" sz="20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2400" y="762000"/>
            <a:ext cx="5566131" cy="762000"/>
            <a:chOff x="152400" y="762000"/>
            <a:chExt cx="8725287" cy="5080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152400" y="762000"/>
              <a:ext cx="8719751" cy="508000"/>
            </a:xfrm>
            <a:prstGeom prst="roundRect">
              <a:avLst/>
            </a:prstGeom>
            <a:solidFill>
              <a:srgbClr val="9BBB5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397" name="TextBox 8"/>
            <p:cNvSpPr txBox="1">
              <a:spLocks noChangeArrowheads="1"/>
            </p:cNvSpPr>
            <p:nvPr/>
          </p:nvSpPr>
          <p:spPr bwMode="auto">
            <a:xfrm>
              <a:off x="271849" y="762000"/>
              <a:ext cx="860583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Let’s see how you can use the various operations of the </a:t>
              </a:r>
              <a:r>
                <a:rPr lang="en-US" sz="2000" b="1" dirty="0" smtClean="0">
                  <a:latin typeface="+mn-lt"/>
                </a:rPr>
                <a:t>ImageList </a:t>
              </a:r>
              <a:r>
                <a:rPr lang="en-US" sz="2000" dirty="0" smtClean="0">
                  <a:latin typeface="+mn-lt"/>
                </a:rPr>
                <a:t>object…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76200" y="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ahoma" pitchFamily="34" charset="0"/>
              </a:rPr>
              <a:t>The ImageList Object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Tahoma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7200" y="2057400"/>
            <a:ext cx="3962399" cy="533400"/>
            <a:chOff x="304800" y="1905000"/>
            <a:chExt cx="3214776" cy="762000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304800" y="1905000"/>
              <a:ext cx="3200400" cy="762000"/>
            </a:xfrm>
            <a:prstGeom prst="roundRect">
              <a:avLst>
                <a:gd name="adj" fmla="val 30000"/>
              </a:avLst>
            </a:prstGeom>
            <a:gradFill>
              <a:gsLst>
                <a:gs pos="0">
                  <a:srgbClr val="FFC000"/>
                </a:gs>
                <a:gs pos="35000">
                  <a:srgbClr val="FFC000"/>
                </a:gs>
                <a:gs pos="100000">
                  <a:srgbClr val="FFFFD5"/>
                </a:gs>
              </a:gsLst>
            </a:gradFill>
            <a:ln>
              <a:solidFill>
                <a:srgbClr val="205D0B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9177" y="2013857"/>
              <a:ext cx="3200399" cy="571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Let’s look at this with an example…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18" name="Group 7"/>
          <p:cNvGrpSpPr>
            <a:grpSpLocks/>
          </p:cNvGrpSpPr>
          <p:nvPr/>
        </p:nvGrpSpPr>
        <p:grpSpPr bwMode="auto">
          <a:xfrm>
            <a:off x="228600" y="2895601"/>
            <a:ext cx="4566920" cy="3207834"/>
            <a:chOff x="-2484051" y="2442864"/>
            <a:chExt cx="9652278" cy="992901"/>
          </a:xfrm>
        </p:grpSpPr>
        <p:sp>
          <p:nvSpPr>
            <p:cNvPr id="19" name="Rounded Rectangle 18"/>
            <p:cNvSpPr/>
            <p:nvPr/>
          </p:nvSpPr>
          <p:spPr>
            <a:xfrm>
              <a:off x="-2484051" y="2442864"/>
              <a:ext cx="9652278" cy="990600"/>
            </a:xfrm>
            <a:prstGeom prst="roundRect">
              <a:avLst>
                <a:gd name="adj" fmla="val 12004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-2328369" y="2454544"/>
              <a:ext cx="9496596" cy="98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You retrieve the height and width of the image by using the </a:t>
              </a:r>
              <a:r>
                <a:rPr lang="en-US" sz="2000" b="1" dirty="0" err="1">
                  <a:solidFill>
                    <a:prstClr val="black"/>
                  </a:solidFill>
                  <a:latin typeface="Calibri"/>
                </a:rPr>
                <a:t>GetHeightOfImage</a:t>
              </a:r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 and </a:t>
              </a:r>
              <a:r>
                <a:rPr lang="en-US" sz="2000" b="1" dirty="0" err="1">
                  <a:solidFill>
                    <a:prstClr val="black"/>
                  </a:solidFill>
                  <a:latin typeface="Calibri"/>
                </a:rPr>
                <a:t>GetWidthOfImage</a:t>
              </a:r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 operations. </a:t>
              </a:r>
            </a:p>
            <a:p>
              <a:pPr lvl="0"/>
              <a:endParaRPr lang="en-US" sz="2000" dirty="0">
                <a:solidFill>
                  <a:prstClr val="black"/>
                </a:solidFill>
                <a:latin typeface="Calibri"/>
              </a:endParaRPr>
            </a:p>
            <a:p>
              <a:pPr lvl="0"/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You then set the size of the </a:t>
              </a:r>
              <a:r>
                <a:rPr lang="en-US" sz="2000" b="1" dirty="0" err="1">
                  <a:solidFill>
                    <a:prstClr val="black"/>
                  </a:solidFill>
                  <a:latin typeface="Calibri"/>
                </a:rPr>
                <a:t>GraphicsWindow</a:t>
              </a:r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 object to the same size as the image.</a:t>
              </a:r>
            </a:p>
            <a:p>
              <a:pPr lvl="0"/>
              <a:endParaRPr lang="en-US" sz="2000" dirty="0">
                <a:solidFill>
                  <a:prstClr val="black"/>
                </a:solidFill>
                <a:latin typeface="Calibri"/>
              </a:endParaRPr>
            </a:p>
            <a:p>
              <a:pPr lvl="0"/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Now, you show image in the graphics window.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16416" y="1676401"/>
            <a:ext cx="4275184" cy="1676400"/>
            <a:chOff x="4572000" y="1892704"/>
            <a:chExt cx="4275184" cy="1405865"/>
          </a:xfrm>
        </p:grpSpPr>
        <p:sp>
          <p:nvSpPr>
            <p:cNvPr id="24" name="Rounded Rectangle 23"/>
            <p:cNvSpPr/>
            <p:nvPr/>
          </p:nvSpPr>
          <p:spPr bwMode="auto">
            <a:xfrm>
              <a:off x="4572000" y="1892704"/>
              <a:ext cx="4275184" cy="1405865"/>
            </a:xfrm>
            <a:prstGeom prst="roundRect">
              <a:avLst>
                <a:gd name="adj" fmla="val 15124"/>
              </a:avLst>
            </a:prstGeom>
            <a:gradFill>
              <a:gsLst>
                <a:gs pos="0">
                  <a:srgbClr val="FFC000"/>
                </a:gs>
                <a:gs pos="35000">
                  <a:srgbClr val="FFC000"/>
                </a:gs>
                <a:gs pos="100000">
                  <a:srgbClr val="FFFFD5"/>
                </a:gs>
              </a:gsLst>
            </a:gradFill>
            <a:ln>
              <a:solidFill>
                <a:srgbClr val="205D0B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5" name="Picture 2" descr="C:\Documents and Settings\priya.suri\My Documents\My Pictures\4444.PN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4602900" y="1956606"/>
              <a:ext cx="4229924" cy="13116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6" name="Picture 2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5800" y="4285238"/>
            <a:ext cx="3753400" cy="2039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7" name="Group 26"/>
          <p:cNvGrpSpPr/>
          <p:nvPr/>
        </p:nvGrpSpPr>
        <p:grpSpPr>
          <a:xfrm>
            <a:off x="6324600" y="3581400"/>
            <a:ext cx="1447800" cy="609600"/>
            <a:chOff x="7391400" y="2514600"/>
            <a:chExt cx="1295400" cy="762000"/>
          </a:xfrm>
        </p:grpSpPr>
        <p:sp>
          <p:nvSpPr>
            <p:cNvPr id="28" name="Rectangle 27"/>
            <p:cNvSpPr/>
            <p:nvPr/>
          </p:nvSpPr>
          <p:spPr>
            <a:xfrm>
              <a:off x="7391400" y="2514600"/>
              <a:ext cx="129540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20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output</a:t>
              </a:r>
              <a:endParaRPr lang="en-US" sz="2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29" name="Down Arrow Callout 28"/>
            <p:cNvSpPr/>
            <p:nvPr/>
          </p:nvSpPr>
          <p:spPr>
            <a:xfrm>
              <a:off x="7391400" y="2514600"/>
              <a:ext cx="1219200" cy="762000"/>
            </a:xfrm>
            <a:prstGeom prst="downArrowCallout">
              <a:avLst>
                <a:gd name="adj1" fmla="val 10600"/>
                <a:gd name="adj2" fmla="val 17800"/>
                <a:gd name="adj3" fmla="val 25000"/>
                <a:gd name="adj4" fmla="val 64977"/>
              </a:avLst>
            </a:prstGeom>
            <a:noFill/>
            <a:ln w="38100">
              <a:solidFill>
                <a:srgbClr val="FFA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+mj-lt"/>
              </a:rPr>
              <a:t>The Network Object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8600" y="3733800"/>
            <a:ext cx="4724400" cy="1219200"/>
            <a:chOff x="3657600" y="5486399"/>
            <a:chExt cx="5002307" cy="1354666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3657600" y="5486399"/>
              <a:ext cx="4840942" cy="1354666"/>
            </a:xfrm>
            <a:prstGeom prst="roundRect">
              <a:avLst>
                <a:gd name="adj" fmla="val 30000"/>
              </a:avLst>
            </a:prstGeom>
            <a:gradFill>
              <a:gsLst>
                <a:gs pos="0">
                  <a:srgbClr val="FFC000"/>
                </a:gs>
                <a:gs pos="35000">
                  <a:srgbClr val="FFC000"/>
                </a:gs>
                <a:gs pos="100000">
                  <a:srgbClr val="FFFFD5"/>
                </a:gs>
              </a:gsLst>
            </a:gradFill>
            <a:ln>
              <a:solidFill>
                <a:srgbClr val="205D0B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439" name="TextBox 7"/>
            <p:cNvSpPr txBox="1">
              <a:spLocks noChangeArrowheads="1"/>
            </p:cNvSpPr>
            <p:nvPr/>
          </p:nvSpPr>
          <p:spPr bwMode="auto">
            <a:xfrm>
              <a:off x="3786692" y="5571068"/>
              <a:ext cx="4873215" cy="1128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As you see, the </a:t>
              </a:r>
              <a:r>
                <a:rPr lang="en-US" sz="2000" b="1" dirty="0" smtClean="0">
                  <a:latin typeface="+mn-lt"/>
                </a:rPr>
                <a:t>Network</a:t>
              </a:r>
              <a:r>
                <a:rPr lang="en-US" sz="2000" dirty="0" smtClean="0">
                  <a:latin typeface="+mn-lt"/>
                </a:rPr>
                <a:t> object provides two operations</a:t>
              </a:r>
              <a:r>
                <a:rPr lang="en-US" sz="2000" dirty="0" smtClean="0">
                  <a:latin typeface="+mn-lt"/>
                  <a:sym typeface="Symbol"/>
                </a:rPr>
                <a:t></a:t>
              </a:r>
              <a:r>
                <a:rPr lang="en-US" sz="2000" b="1" dirty="0" smtClean="0">
                  <a:latin typeface="+mn-lt"/>
                </a:rPr>
                <a:t>DownloadFile</a:t>
              </a:r>
              <a:r>
                <a:rPr lang="en-US" sz="2000" dirty="0" smtClean="0">
                  <a:latin typeface="+mn-lt"/>
                </a:rPr>
                <a:t> and </a:t>
              </a:r>
              <a:r>
                <a:rPr lang="en-US" sz="2000" b="1" dirty="0" smtClean="0">
                  <a:latin typeface="+mn-lt"/>
                </a:rPr>
                <a:t>GetWebPageContents</a:t>
              </a:r>
              <a:r>
                <a:rPr lang="en-US" sz="2000" dirty="0" smtClean="0">
                  <a:latin typeface="+mn-lt"/>
                </a:rPr>
                <a:t>.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16" name="Group 10"/>
          <p:cNvGrpSpPr>
            <a:grpSpLocks/>
          </p:cNvGrpSpPr>
          <p:nvPr/>
        </p:nvGrpSpPr>
        <p:grpSpPr bwMode="auto">
          <a:xfrm>
            <a:off x="228600" y="762000"/>
            <a:ext cx="5943600" cy="1447800"/>
            <a:chOff x="741947" y="3238500"/>
            <a:chExt cx="11997267" cy="723900"/>
          </a:xfrm>
        </p:grpSpPr>
        <p:sp>
          <p:nvSpPr>
            <p:cNvPr id="17" name="Rounded Rectangle 16"/>
            <p:cNvSpPr/>
            <p:nvPr/>
          </p:nvSpPr>
          <p:spPr>
            <a:xfrm>
              <a:off x="741947" y="3238500"/>
              <a:ext cx="11997267" cy="723900"/>
            </a:xfrm>
            <a:prstGeom prst="roundRect">
              <a:avLst>
                <a:gd name="adj" fmla="val 25719"/>
              </a:avLst>
            </a:prstGeom>
            <a:solidFill>
              <a:srgbClr val="9BBB5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/>
            </a:p>
          </p:txBody>
        </p:sp>
        <p:sp>
          <p:nvSpPr>
            <p:cNvPr id="18" name="TextBox 4"/>
            <p:cNvSpPr txBox="1">
              <a:spLocks noChangeArrowheads="1"/>
            </p:cNvSpPr>
            <p:nvPr/>
          </p:nvSpPr>
          <p:spPr bwMode="auto">
            <a:xfrm>
              <a:off x="895758" y="3276600"/>
              <a:ext cx="11543952" cy="66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You may sometimes want to include a certain file in your Small Basic program. This file may be available on your local network or as </a:t>
              </a:r>
              <a:r>
                <a:rPr lang="en-US" sz="2000" smtClean="0">
                  <a:latin typeface="+mn-lt"/>
                </a:rPr>
                <a:t>a webpage </a:t>
              </a:r>
              <a:r>
                <a:rPr lang="en-US" sz="2000" dirty="0" smtClean="0">
                  <a:latin typeface="+mn-lt"/>
                </a:rPr>
                <a:t>on the Internet.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24200" y="709448"/>
            <a:ext cx="5578366" cy="2795752"/>
            <a:chOff x="3124200" y="709448"/>
            <a:chExt cx="5578366" cy="2795752"/>
          </a:xfrm>
        </p:grpSpPr>
        <p:grpSp>
          <p:nvGrpSpPr>
            <p:cNvPr id="28" name="Group 7"/>
            <p:cNvGrpSpPr>
              <a:grpSpLocks/>
            </p:cNvGrpSpPr>
            <p:nvPr/>
          </p:nvGrpSpPr>
          <p:grpSpPr bwMode="auto">
            <a:xfrm>
              <a:off x="3124200" y="2133600"/>
              <a:ext cx="4343400" cy="1371600"/>
              <a:chOff x="-2164597" y="2228562"/>
              <a:chExt cx="9104434" cy="979325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-2164597" y="2391782"/>
                <a:ext cx="8465527" cy="816105"/>
              </a:xfrm>
              <a:prstGeom prst="roundRect">
                <a:avLst>
                  <a:gd name="adj" fmla="val 17255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TextBox 12"/>
              <p:cNvSpPr txBox="1">
                <a:spLocks noChangeArrowheads="1"/>
              </p:cNvSpPr>
              <p:nvPr/>
            </p:nvSpPr>
            <p:spPr bwMode="auto">
              <a:xfrm>
                <a:off x="-2164597" y="2228562"/>
                <a:ext cx="9104434" cy="944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 </a:t>
                </a:r>
              </a:p>
              <a:p>
                <a:pPr lvl="0"/>
                <a:r>
                  <a:rPr lang="en-US" sz="2000">
                    <a:solidFill>
                      <a:prstClr val="black"/>
                    </a:solidFill>
                    <a:latin typeface="Calibri"/>
                  </a:rPr>
                  <a:t>You can retrieve the required file from the network by using the </a:t>
                </a:r>
                <a:r>
                  <a:rPr lang="en-US" sz="2000" b="1">
                    <a:solidFill>
                      <a:prstClr val="black"/>
                    </a:solidFill>
                    <a:latin typeface="Calibri"/>
                  </a:rPr>
                  <a:t>Network</a:t>
                </a:r>
                <a:r>
                  <a:rPr lang="en-US" sz="2000">
                    <a:solidFill>
                      <a:prstClr val="black"/>
                    </a:solidFill>
                    <a:latin typeface="Calibri"/>
                  </a:rPr>
                  <a:t> object in Small Basic.</a:t>
                </a:r>
                <a:endParaRPr lang="en-US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20" name="Picture 19" descr="flickr.JPG"/>
            <p:cNvPicPr/>
            <p:nvPr/>
          </p:nvPicPr>
          <p:blipFill>
            <a:blip r:embed="rId3"/>
            <a:srcRect b="19394"/>
            <a:stretch>
              <a:fillRect/>
            </a:stretch>
          </p:blipFill>
          <p:spPr>
            <a:xfrm>
              <a:off x="7212066" y="709448"/>
              <a:ext cx="1490500" cy="2795752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  <a:softEdge rad="127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25" name="Group 24"/>
          <p:cNvGrpSpPr/>
          <p:nvPr/>
        </p:nvGrpSpPr>
        <p:grpSpPr>
          <a:xfrm>
            <a:off x="4114800" y="5159512"/>
            <a:ext cx="4800600" cy="1012687"/>
            <a:chOff x="990600" y="4876798"/>
            <a:chExt cx="4800600" cy="1012687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990600" y="4876798"/>
              <a:ext cx="4800600" cy="1012687"/>
            </a:xfrm>
            <a:prstGeom prst="roundRect">
              <a:avLst/>
            </a:prstGeom>
            <a:solidFill>
              <a:srgbClr val="9BBB5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TextBox 4"/>
            <p:cNvSpPr txBox="1">
              <a:spLocks noChangeArrowheads="1"/>
            </p:cNvSpPr>
            <p:nvPr/>
          </p:nvSpPr>
          <p:spPr bwMode="auto">
            <a:xfrm>
              <a:off x="1066800" y="4975086"/>
              <a:ext cx="4495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Let’s learn more about these operations and how to use them…</a:t>
              </a:r>
              <a:endParaRPr lang="en-US" sz="20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latin typeface="+mj-lt"/>
              </a:rPr>
              <a:t>The Network Object</a:t>
            </a:r>
            <a:endParaRPr lang="en-US" sz="2400" b="1" dirty="0">
              <a:latin typeface="+mj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195989" y="2819400"/>
            <a:ext cx="5334000" cy="1447800"/>
            <a:chOff x="4191000" y="1023257"/>
            <a:chExt cx="5334000" cy="1240970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4191000" y="1023257"/>
              <a:ext cx="5334000" cy="1240970"/>
            </a:xfrm>
            <a:prstGeom prst="roundRect">
              <a:avLst>
                <a:gd name="adj" fmla="val 19655"/>
              </a:avLst>
            </a:prstGeom>
            <a:gradFill>
              <a:gsLst>
                <a:gs pos="0">
                  <a:srgbClr val="FFC000"/>
                </a:gs>
                <a:gs pos="35000">
                  <a:srgbClr val="FFC000"/>
                </a:gs>
                <a:gs pos="100000">
                  <a:srgbClr val="FFFFD5"/>
                </a:gs>
              </a:gsLst>
            </a:gradFill>
            <a:ln>
              <a:solidFill>
                <a:srgbClr val="205D0B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4" name="Picture 13" descr="8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20270" y="1172199"/>
              <a:ext cx="5303886" cy="9611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0" name="Group 15"/>
          <p:cNvGrpSpPr>
            <a:grpSpLocks/>
          </p:cNvGrpSpPr>
          <p:nvPr/>
        </p:nvGrpSpPr>
        <p:grpSpPr bwMode="auto">
          <a:xfrm>
            <a:off x="304800" y="762000"/>
            <a:ext cx="8458200" cy="1600200"/>
            <a:chOff x="31173" y="838200"/>
            <a:chExt cx="8884227" cy="2925037"/>
          </a:xfrm>
        </p:grpSpPr>
        <p:sp>
          <p:nvSpPr>
            <p:cNvPr id="21" name="Rounded Rectangle 20"/>
            <p:cNvSpPr/>
            <p:nvPr/>
          </p:nvSpPr>
          <p:spPr>
            <a:xfrm>
              <a:off x="31173" y="838200"/>
              <a:ext cx="8884227" cy="2600324"/>
            </a:xfrm>
            <a:prstGeom prst="roundRect">
              <a:avLst>
                <a:gd name="adj" fmla="val 41954"/>
              </a:avLst>
            </a:prstGeom>
            <a:solidFill>
              <a:srgbClr val="9BBB5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/>
            </a:p>
          </p:txBody>
        </p:sp>
        <p:sp>
          <p:nvSpPr>
            <p:cNvPr id="23" name="TextBox 4"/>
            <p:cNvSpPr txBox="1">
              <a:spLocks noChangeArrowheads="1"/>
            </p:cNvSpPr>
            <p:nvPr/>
          </p:nvSpPr>
          <p:spPr bwMode="auto">
            <a:xfrm>
              <a:off x="330305" y="997447"/>
              <a:ext cx="8365725" cy="2765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2000">
                  <a:solidFill>
                    <a:prstClr val="black"/>
                  </a:solidFill>
                  <a:latin typeface="Calibri"/>
                </a:rPr>
                <a:t>You can use the </a:t>
              </a:r>
              <a:r>
                <a:rPr lang="en-US" sz="2000" b="1">
                  <a:solidFill>
                    <a:prstClr val="black"/>
                  </a:solidFill>
                  <a:latin typeface="Calibri"/>
                </a:rPr>
                <a:t>DownloadFile</a:t>
              </a:r>
              <a:r>
                <a:rPr lang="en-US" sz="2000">
                  <a:solidFill>
                    <a:prstClr val="black"/>
                  </a:solidFill>
                  <a:latin typeface="Calibri"/>
                </a:rPr>
                <a:t> operation of the </a:t>
              </a:r>
              <a:r>
                <a:rPr lang="en-US" sz="2000" b="1">
                  <a:solidFill>
                    <a:prstClr val="black"/>
                  </a:solidFill>
                  <a:latin typeface="Calibri"/>
                </a:rPr>
                <a:t>Network </a:t>
              </a:r>
              <a:r>
                <a:rPr lang="en-US" sz="2000">
                  <a:solidFill>
                    <a:prstClr val="black"/>
                  </a:solidFill>
                  <a:latin typeface="Calibri"/>
                </a:rPr>
                <a:t>object to download a file from the network to a temporary file on your local computer. To use this operation, you must specify the location of the file on the network.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7"/>
          <p:cNvGrpSpPr>
            <a:grpSpLocks/>
          </p:cNvGrpSpPr>
          <p:nvPr/>
        </p:nvGrpSpPr>
        <p:grpSpPr bwMode="auto">
          <a:xfrm>
            <a:off x="381000" y="5029200"/>
            <a:ext cx="5638800" cy="1219200"/>
            <a:chOff x="-2324324" y="2513623"/>
            <a:chExt cx="5439197" cy="1440873"/>
          </a:xfrm>
        </p:grpSpPr>
        <p:sp>
          <p:nvSpPr>
            <p:cNvPr id="33" name="Rounded Rectangle 32"/>
            <p:cNvSpPr/>
            <p:nvPr/>
          </p:nvSpPr>
          <p:spPr>
            <a:xfrm>
              <a:off x="-2324324" y="2513623"/>
              <a:ext cx="5439197" cy="1440873"/>
            </a:xfrm>
            <a:prstGeom prst="roundRect">
              <a:avLst>
                <a:gd name="adj" fmla="val 23633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4" name="TextBox 12"/>
            <p:cNvSpPr txBox="1">
              <a:spLocks noChangeArrowheads="1"/>
            </p:cNvSpPr>
            <p:nvPr/>
          </p:nvSpPr>
          <p:spPr bwMode="auto">
            <a:xfrm>
              <a:off x="-2103816" y="2783787"/>
              <a:ext cx="5135086" cy="836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smtClean="0">
                  <a:latin typeface="+mn-lt"/>
                </a:rPr>
                <a:t>The text </a:t>
              </a:r>
              <a:r>
                <a:rPr lang="en-US" sz="2000" dirty="0" smtClean="0">
                  <a:latin typeface="+mn-lt"/>
                </a:rPr>
                <a:t>window displays the location of the downloaded file on your computer.</a:t>
              </a:r>
              <a:endParaRPr lang="en-US" sz="20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E7EACEF7E09640B24069C83530AC56" ma:contentTypeVersion="0" ma:contentTypeDescription="Create a new document." ma:contentTypeScope="" ma:versionID="5eb776c71b7e70c547f495cfa60d5d5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95979A-3CFE-4DB1-A313-595F3ABC35A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8BD17A6-EF63-4E21-8068-93CFAC5842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2F620F-0A8E-43E0-B0FD-96901D2BD2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874</Words>
  <Application>Microsoft Office PowerPoint</Application>
  <PresentationFormat>On-screen Show (4:3)</PresentationFormat>
  <Paragraphs>118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Symbol</vt:lpstr>
      <vt:lpstr>Tahoma</vt:lpstr>
      <vt:lpstr>Verdana</vt:lpstr>
      <vt:lpstr>Wingdings</vt:lpstr>
      <vt:lpstr>Office Theme</vt:lpstr>
      <vt:lpstr>PowerPoint Presentation</vt:lpstr>
      <vt:lpstr>PowerPoint Presentation</vt:lpstr>
      <vt:lpstr>  The Flickr Object </vt:lpstr>
      <vt:lpstr>The Flickr Object</vt:lpstr>
      <vt:lpstr>The Flickr Object</vt:lpstr>
      <vt:lpstr>The ImageList Object</vt:lpstr>
      <vt:lpstr>PowerPoint Presentation</vt:lpstr>
      <vt:lpstr>The Network Object</vt:lpstr>
      <vt:lpstr>The Network Object</vt:lpstr>
      <vt:lpstr>PowerPoint Presentation</vt:lpstr>
      <vt:lpstr>Let’s Summarize…</vt:lpstr>
      <vt:lpstr>Challenge 12:  Online Images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2010-10-01T14:36:17Z</dcterms:created>
  <dcterms:modified xsi:type="dcterms:W3CDTF">2015-07-09T23:49:18Z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0x010100CDE7EACEF7E09640B24069C83530AC56</vt:lpwstr>
  </property>
</Properties>
</file>