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7"/>
  </p:notesMasterIdLst>
  <p:sldIdLst>
    <p:sldId id="256" r:id="rId5"/>
    <p:sldId id="257" r:id="rId6"/>
    <p:sldId id="281" r:id="rId7"/>
    <p:sldId id="277" r:id="rId8"/>
    <p:sldId id="278" r:id="rId9"/>
    <p:sldId id="279" r:id="rId10"/>
    <p:sldId id="280" r:id="rId11"/>
    <p:sldId id="262" r:id="rId12"/>
    <p:sldId id="275" r:id="rId13"/>
    <p:sldId id="276" r:id="rId14"/>
    <p:sldId id="273" r:id="rId15"/>
    <p:sldId id="274"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C33"/>
    <a:srgbClr val="B4A4C8"/>
    <a:srgbClr val="FFD597"/>
    <a:srgbClr val="FFE2B7"/>
    <a:srgbClr val="FFBD5D"/>
    <a:srgbClr val="E0A928"/>
    <a:srgbClr val="FFF0D9"/>
    <a:srgbClr val="CCB8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759" autoAdjust="0"/>
  </p:normalViewPr>
  <p:slideViewPr>
    <p:cSldViewPr>
      <p:cViewPr varScale="1">
        <p:scale>
          <a:sx n="76" d="100"/>
          <a:sy n="76" d="100"/>
        </p:scale>
        <p:origin x="1824"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E0F6C8B-71CF-48D2-B377-D3EAA4821AA5}" type="datetimeFigureOut">
              <a:rPr lang="en-US"/>
              <a:pPr>
                <a:defRPr/>
              </a:pPr>
              <a:t>6/24/2016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4B204FE-5EB2-4A02-8B16-85316B6DEC1E}" type="slidenum">
              <a:rPr lang="en-US"/>
              <a:pPr>
                <a:defRPr/>
              </a:pPr>
              <a:t>‹#›</a:t>
            </a:fld>
            <a:endParaRPr lang="en-US"/>
          </a:p>
        </p:txBody>
      </p:sp>
    </p:spTree>
    <p:extLst>
      <p:ext uri="{BB962C8B-B14F-4D97-AF65-F5344CB8AC3E}">
        <p14:creationId xmlns:p14="http://schemas.microsoft.com/office/powerpoint/2010/main" val="265173610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a:t>
            </a:fld>
            <a:endParaRPr lang="en-US" dirty="0"/>
          </a:p>
        </p:txBody>
      </p:sp>
    </p:spTree>
    <p:extLst>
      <p:ext uri="{BB962C8B-B14F-4D97-AF65-F5344CB8AC3E}">
        <p14:creationId xmlns:p14="http://schemas.microsoft.com/office/powerpoint/2010/main" val="16067743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12</a:t>
            </a:fld>
            <a:endParaRPr lang="en-US"/>
          </a:p>
        </p:txBody>
      </p:sp>
    </p:spTree>
    <p:extLst>
      <p:ext uri="{BB962C8B-B14F-4D97-AF65-F5344CB8AC3E}">
        <p14:creationId xmlns:p14="http://schemas.microsoft.com/office/powerpoint/2010/main" val="446498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2EC411D-C483-4DCC-9CE6-23BC676CA4D5}" type="slidenum">
              <a:rPr lang="en-US"/>
              <a:pPr fontAlgn="base">
                <a:spcBef>
                  <a:spcPct val="0"/>
                </a:spcBef>
                <a:spcAft>
                  <a:spcPct val="0"/>
                </a:spcAft>
              </a:pPr>
              <a:t>2</a:t>
            </a:fld>
            <a:endParaRPr lang="en-US" dirty="0"/>
          </a:p>
        </p:txBody>
      </p:sp>
    </p:spTree>
    <p:extLst>
      <p:ext uri="{BB962C8B-B14F-4D97-AF65-F5344CB8AC3E}">
        <p14:creationId xmlns:p14="http://schemas.microsoft.com/office/powerpoint/2010/main" val="1042487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smtClean="0">
                <a:solidFill>
                  <a:schemeClr val="tx1"/>
                </a:solidFill>
                <a:latin typeface="+mn-lt"/>
                <a:ea typeface="+mn-ea"/>
                <a:cs typeface="+mn-cs"/>
              </a:rPr>
              <a:t>If any</a:t>
            </a:r>
            <a:r>
              <a:rPr lang="en-US" sz="1200" kern="1200" baseline="0" smtClean="0">
                <a:solidFill>
                  <a:schemeClr val="tx1"/>
                </a:solidFill>
                <a:latin typeface="+mn-lt"/>
                <a:ea typeface="+mn-ea"/>
                <a:cs typeface="+mn-cs"/>
              </a:rPr>
              <a:t> of these</a:t>
            </a:r>
            <a:r>
              <a:rPr lang="en-US" sz="1200" b="1" kern="1200" smtClean="0">
                <a:solidFill>
                  <a:schemeClr val="tx1"/>
                </a:solidFill>
                <a:latin typeface="+mn-lt"/>
                <a:ea typeface="+mn-ea"/>
                <a:cs typeface="+mn-cs"/>
              </a:rPr>
              <a:t> </a:t>
            </a:r>
            <a:r>
              <a:rPr lang="en-US" sz="1200" kern="1200" smtClean="0">
                <a:solidFill>
                  <a:schemeClr val="tx1"/>
                </a:solidFill>
                <a:latin typeface="+mn-lt"/>
                <a:ea typeface="+mn-ea"/>
                <a:cs typeface="+mn-cs"/>
              </a:rPr>
              <a:t>operations succeeds, “TRUE” appears in the text window. Otherwise, “FALSE” appears.</a:t>
            </a:r>
          </a:p>
          <a:p>
            <a:r>
              <a:rPr lang="en-US" sz="1200" kern="1200" smtClean="0">
                <a:solidFill>
                  <a:schemeClr val="tx1"/>
                </a:solidFill>
                <a:latin typeface="+mn-lt"/>
                <a:ea typeface="+mn-ea"/>
                <a:cs typeface="+mn-cs"/>
              </a:rPr>
              <a:t> </a:t>
            </a:r>
          </a:p>
          <a:p>
            <a:endParaRPr lang="en-US" sz="1200" kern="1200" dirty="0">
              <a:solidFill>
                <a:schemeClr val="tx1"/>
              </a:solidFill>
              <a:latin typeface="+mn-lt"/>
              <a:ea typeface="+mn-ea"/>
              <a:cs typeface="+mn-cs"/>
            </a:endParaRPr>
          </a:p>
        </p:txBody>
      </p:sp>
    </p:spTree>
    <p:extLst>
      <p:ext uri="{BB962C8B-B14F-4D97-AF65-F5344CB8AC3E}">
        <p14:creationId xmlns:p14="http://schemas.microsoft.com/office/powerpoint/2010/main" val="12543957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Code:</a:t>
            </a:r>
          </a:p>
          <a:p>
            <a:endParaRPr lang="en-US" u="sng" dirty="0" smtClean="0"/>
          </a:p>
          <a:p>
            <a:r>
              <a:rPr lang="en-US" sz="1200" kern="1200" dirty="0" smtClean="0">
                <a:solidFill>
                  <a:schemeClr val="tx1"/>
                </a:solidFill>
                <a:latin typeface="+mn-lt"/>
                <a:ea typeface="+mn-ea"/>
                <a:cs typeface="+mn-cs"/>
              </a:rPr>
              <a:t>Subjects[1] = "English"</a:t>
            </a:r>
          </a:p>
          <a:p>
            <a:r>
              <a:rPr lang="en-US" sz="1200" kern="1200" dirty="0" smtClean="0">
                <a:solidFill>
                  <a:schemeClr val="tx1"/>
                </a:solidFill>
                <a:latin typeface="+mn-lt"/>
                <a:ea typeface="+mn-ea"/>
                <a:cs typeface="+mn-cs"/>
              </a:rPr>
              <a:t>Subjects[2] = "History"</a:t>
            </a:r>
          </a:p>
          <a:p>
            <a:r>
              <a:rPr lang="en-US" sz="1200" kern="1200" dirty="0" smtClean="0">
                <a:solidFill>
                  <a:schemeClr val="tx1"/>
                </a:solidFill>
                <a:latin typeface="+mn-lt"/>
                <a:ea typeface="+mn-ea"/>
                <a:cs typeface="+mn-cs"/>
              </a:rPr>
              <a:t>Subjects[3] = "Computers"</a:t>
            </a:r>
          </a:p>
          <a:p>
            <a:r>
              <a:rPr lang="en-US" sz="1200" kern="1200" dirty="0" smtClean="0">
                <a:solidFill>
                  <a:schemeClr val="tx1"/>
                </a:solidFill>
                <a:latin typeface="+mn-lt"/>
                <a:ea typeface="+mn-ea"/>
                <a:cs typeface="+mn-cs"/>
              </a:rPr>
              <a:t>Subjects[4] = "Science"</a:t>
            </a:r>
          </a:p>
          <a:p>
            <a:r>
              <a:rPr lang="en-US" sz="1200" kern="1200" dirty="0" smtClean="0">
                <a:solidFill>
                  <a:schemeClr val="tx1"/>
                </a:solidFill>
                <a:latin typeface="+mn-lt"/>
                <a:ea typeface="+mn-ea"/>
                <a:cs typeface="+mn-cs"/>
              </a:rPr>
              <a:t>Subjects[5] = "Math“</a:t>
            </a: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("Subjects is an array: " + </a:t>
            </a:r>
            <a:r>
              <a:rPr lang="en-US" sz="1200" kern="1200" dirty="0" err="1" smtClean="0">
                <a:solidFill>
                  <a:schemeClr val="tx1"/>
                </a:solidFill>
                <a:latin typeface="+mn-lt"/>
                <a:ea typeface="+mn-ea"/>
                <a:cs typeface="+mn-cs"/>
              </a:rPr>
              <a:t>Array.IsArray</a:t>
            </a:r>
            <a:r>
              <a:rPr lang="en-US" sz="1200" kern="1200" dirty="0" smtClean="0">
                <a:solidFill>
                  <a:schemeClr val="tx1"/>
                </a:solidFill>
                <a:latin typeface="+mn-lt"/>
                <a:ea typeface="+mn-ea"/>
                <a:cs typeface="+mn-cs"/>
              </a:rPr>
              <a:t>(Subjects))</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("Subjects[4] is available: " + </a:t>
            </a:r>
            <a:r>
              <a:rPr lang="en-US" sz="1200" kern="1200" dirty="0" err="1" smtClean="0">
                <a:solidFill>
                  <a:schemeClr val="tx1"/>
                </a:solidFill>
                <a:latin typeface="+mn-lt"/>
                <a:ea typeface="+mn-ea"/>
                <a:cs typeface="+mn-cs"/>
              </a:rPr>
              <a:t>Array.ContainsIndex</a:t>
            </a:r>
            <a:r>
              <a:rPr lang="en-US" sz="1200" kern="1200" dirty="0" smtClean="0">
                <a:solidFill>
                  <a:schemeClr val="tx1"/>
                </a:solidFill>
                <a:latin typeface="+mn-lt"/>
                <a:ea typeface="+mn-ea"/>
                <a:cs typeface="+mn-cs"/>
              </a:rPr>
              <a:t>(Subjects, 4))</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("Math is available: " + </a:t>
            </a:r>
            <a:r>
              <a:rPr lang="en-US" sz="1200" kern="1200" dirty="0" err="1" smtClean="0">
                <a:solidFill>
                  <a:schemeClr val="tx1"/>
                </a:solidFill>
                <a:latin typeface="+mn-lt"/>
                <a:ea typeface="+mn-ea"/>
                <a:cs typeface="+mn-cs"/>
              </a:rPr>
              <a:t>Array.ContainsValue</a:t>
            </a:r>
            <a:r>
              <a:rPr lang="en-US" sz="1200" kern="1200" dirty="0" smtClean="0">
                <a:solidFill>
                  <a:schemeClr val="tx1"/>
                </a:solidFill>
                <a:latin typeface="+mn-lt"/>
                <a:ea typeface="+mn-ea"/>
                <a:cs typeface="+mn-cs"/>
              </a:rPr>
              <a:t>(Subjects, "Math"))</a:t>
            </a:r>
          </a:p>
          <a:p>
            <a:r>
              <a:rPr lang="en-US" sz="1200" kern="1200" dirty="0" err="1" smtClean="0">
                <a:solidFill>
                  <a:schemeClr val="tx1"/>
                </a:solidFill>
                <a:latin typeface="+mn-lt"/>
                <a:ea typeface="+mn-ea"/>
                <a:cs typeface="+mn-cs"/>
              </a:rPr>
              <a:t>Array.GetItemCount</a:t>
            </a:r>
            <a:r>
              <a:rPr lang="en-US" sz="1200" kern="1200" dirty="0" smtClean="0">
                <a:solidFill>
                  <a:schemeClr val="tx1"/>
                </a:solidFill>
                <a:latin typeface="+mn-lt"/>
                <a:ea typeface="+mn-ea"/>
                <a:cs typeface="+mn-cs"/>
              </a:rPr>
              <a:t>(Subjects)</a:t>
            </a:r>
            <a:endParaRPr lang="en-US" u="sng"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6</a:t>
            </a:fld>
            <a:endParaRPr lang="en-US"/>
          </a:p>
        </p:txBody>
      </p:sp>
    </p:spTree>
    <p:extLst>
      <p:ext uri="{BB962C8B-B14F-4D97-AF65-F5344CB8AC3E}">
        <p14:creationId xmlns:p14="http://schemas.microsoft.com/office/powerpoint/2010/main" val="32645792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noFill/>
          <a:ln>
            <a:solidFill>
              <a:srgbClr val="000000"/>
            </a:solidFill>
            <a:miter lim="800000"/>
            <a:headEnd/>
            <a:tailEnd/>
          </a:ln>
        </p:spPr>
      </p:sp>
      <p:sp>
        <p:nvSpPr>
          <p:cNvPr id="48131" name="Rectangle 3"/>
          <p:cNvSpPr>
            <a:spLocks noGrp="1"/>
          </p:cNvSpPr>
          <p:nvPr>
            <p:ph type="body" idx="1"/>
          </p:nvPr>
        </p:nvSpPr>
        <p:spPr bwMode="auto">
          <a:noFill/>
        </p:spPr>
        <p:txBody>
          <a:bodyPr wrap="square" numCol="1" anchor="t" anchorCtr="0" compatLnSpc="1">
            <a:prstTxWarp prst="textNoShape">
              <a:avLst/>
            </a:prstTxWarp>
            <a:normAutofit lnSpcReduction="10000"/>
          </a:bodyPr>
          <a:lstStyle/>
          <a:p>
            <a:r>
              <a:rPr lang="en-US" sz="1200" kern="1200" dirty="0" smtClean="0">
                <a:solidFill>
                  <a:schemeClr val="tx1"/>
                </a:solidFill>
                <a:latin typeface="+mn-lt"/>
                <a:ea typeface="+mn-ea"/>
                <a:cs typeface="+mn-cs"/>
              </a:rPr>
              <a:t>You can use the </a:t>
            </a:r>
            <a:r>
              <a:rPr lang="en-US" sz="1200" b="1" kern="1200" dirty="0" err="1" smtClean="0">
                <a:solidFill>
                  <a:schemeClr val="tx1"/>
                </a:solidFill>
                <a:latin typeface="+mn-lt"/>
                <a:ea typeface="+mn-ea"/>
                <a:cs typeface="+mn-cs"/>
              </a:rPr>
              <a:t>GetAllIndices</a:t>
            </a:r>
            <a:r>
              <a:rPr lang="en-US" sz="1200" kern="1200" dirty="0" smtClean="0">
                <a:solidFill>
                  <a:schemeClr val="tx1"/>
                </a:solidFill>
                <a:latin typeface="+mn-lt"/>
                <a:ea typeface="+mn-ea"/>
                <a:cs typeface="+mn-cs"/>
              </a:rPr>
              <a:t> operation to get all the indices for the array, in the form of another array. This operation</a:t>
            </a:r>
            <a:r>
              <a:rPr lang="en-US" sz="1200" kern="1200" baseline="0" dirty="0" smtClean="0">
                <a:solidFill>
                  <a:schemeClr val="tx1"/>
                </a:solidFill>
                <a:latin typeface="+mn-lt"/>
                <a:ea typeface="+mn-ea"/>
                <a:cs typeface="+mn-cs"/>
              </a:rPr>
              <a:t> is especially useful</a:t>
            </a:r>
            <a:r>
              <a:rPr lang="en-US" sz="1200" kern="1200" dirty="0" smtClean="0">
                <a:solidFill>
                  <a:schemeClr val="tx1"/>
                </a:solidFill>
                <a:latin typeface="+mn-lt"/>
                <a:ea typeface="+mn-ea"/>
                <a:cs typeface="+mn-cs"/>
              </a:rPr>
              <a:t> when you don’t know the indices</a:t>
            </a:r>
            <a:r>
              <a:rPr lang="en-US" sz="1200" kern="1200" baseline="0" dirty="0" smtClean="0">
                <a:solidFill>
                  <a:schemeClr val="tx1"/>
                </a:solidFill>
                <a:latin typeface="+mn-lt"/>
                <a:ea typeface="+mn-ea"/>
                <a:cs typeface="+mn-cs"/>
              </a:rPr>
              <a:t> of an array. </a:t>
            </a:r>
            <a:r>
              <a:rPr lang="en-US" sz="1200" kern="1200" dirty="0" smtClean="0">
                <a:solidFill>
                  <a:schemeClr val="tx1"/>
                </a:solidFill>
                <a:latin typeface="+mn-lt"/>
                <a:ea typeface="+mn-ea"/>
                <a:cs typeface="+mn-cs"/>
              </a:rPr>
              <a:t>This operation displays an array along with all indices of the specified array. The index of the displayed array starts at 1.</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You can use the </a:t>
            </a:r>
            <a:r>
              <a:rPr lang="en-US" sz="1200" b="1" kern="1200" dirty="0" err="1" smtClean="0">
                <a:solidFill>
                  <a:schemeClr val="tx1"/>
                </a:solidFill>
                <a:latin typeface="+mn-lt"/>
                <a:ea typeface="+mn-ea"/>
                <a:cs typeface="+mn-cs"/>
              </a:rPr>
              <a:t>GetItemCount</a:t>
            </a:r>
            <a:r>
              <a:rPr lang="en-US" sz="1200" kern="1200" dirty="0" smtClean="0">
                <a:solidFill>
                  <a:schemeClr val="tx1"/>
                </a:solidFill>
                <a:latin typeface="+mn-lt"/>
                <a:ea typeface="+mn-ea"/>
                <a:cs typeface="+mn-cs"/>
              </a:rPr>
              <a:t> operation to get the total number of items that are stored in the specified array. This operation displays the number of items in the specified array.  </a:t>
            </a:r>
          </a:p>
          <a:p>
            <a:endParaRPr lang="en-US" dirty="0" smtClean="0"/>
          </a:p>
          <a:p>
            <a:r>
              <a:rPr lang="en-US" u="sng" dirty="0" smtClean="0"/>
              <a:t>Code:</a:t>
            </a:r>
          </a:p>
          <a:p>
            <a:endParaRPr lang="en-US" u="sng" dirty="0" smtClean="0"/>
          </a:p>
          <a:p>
            <a:r>
              <a:rPr lang="en-US" sz="1200" kern="1200" dirty="0" smtClean="0">
                <a:solidFill>
                  <a:schemeClr val="tx1"/>
                </a:solidFill>
                <a:latin typeface="+mn-lt"/>
                <a:ea typeface="+mn-ea"/>
                <a:cs typeface="+mn-cs"/>
              </a:rPr>
              <a:t>Employee["Name"] = "John"</a:t>
            </a:r>
          </a:p>
          <a:p>
            <a:r>
              <a:rPr lang="en-US" sz="1200" kern="1200" dirty="0" smtClean="0">
                <a:solidFill>
                  <a:schemeClr val="tx1"/>
                </a:solidFill>
                <a:latin typeface="+mn-lt"/>
                <a:ea typeface="+mn-ea"/>
                <a:cs typeface="+mn-cs"/>
              </a:rPr>
              <a:t>Employee["City"] = "New York"</a:t>
            </a:r>
          </a:p>
          <a:p>
            <a:r>
              <a:rPr lang="en-US" sz="1200" kern="1200" dirty="0" smtClean="0">
                <a:solidFill>
                  <a:schemeClr val="tx1"/>
                </a:solidFill>
                <a:latin typeface="+mn-lt"/>
                <a:ea typeface="+mn-ea"/>
                <a:cs typeface="+mn-cs"/>
              </a:rPr>
              <a:t>Employee["Email-ID"] = "John@example.com"</a:t>
            </a:r>
          </a:p>
          <a:p>
            <a:r>
              <a:rPr lang="en-US" sz="1200" kern="1200" dirty="0" smtClean="0">
                <a:solidFill>
                  <a:schemeClr val="tx1"/>
                </a:solidFill>
                <a:latin typeface="+mn-lt"/>
                <a:ea typeface="+mn-ea"/>
                <a:cs typeface="+mn-cs"/>
              </a:rPr>
              <a:t>Employee["Mobile"] = "06482624"</a:t>
            </a:r>
          </a:p>
          <a:p>
            <a:r>
              <a:rPr lang="en-US" sz="1200" kern="1200" dirty="0" err="1" smtClean="0">
                <a:solidFill>
                  <a:schemeClr val="tx1"/>
                </a:solidFill>
                <a:latin typeface="+mn-lt"/>
                <a:ea typeface="+mn-ea"/>
                <a:cs typeface="+mn-cs"/>
              </a:rPr>
              <a:t>Emplist</a:t>
            </a:r>
            <a:r>
              <a:rPr lang="en-US" sz="1200" kern="1200" dirty="0" smtClean="0">
                <a:solidFill>
                  <a:schemeClr val="tx1"/>
                </a:solidFill>
                <a:latin typeface="+mn-lt"/>
                <a:ea typeface="+mn-ea"/>
                <a:cs typeface="+mn-cs"/>
              </a:rPr>
              <a:t> = </a:t>
            </a:r>
            <a:r>
              <a:rPr lang="en-US" sz="1200" kern="1200" dirty="0" err="1" smtClean="0">
                <a:solidFill>
                  <a:schemeClr val="tx1"/>
                </a:solidFill>
                <a:latin typeface="+mn-lt"/>
                <a:ea typeface="+mn-ea"/>
                <a:cs typeface="+mn-cs"/>
              </a:rPr>
              <a:t>Array.GetAllIndices</a:t>
            </a:r>
            <a:r>
              <a:rPr lang="en-US" sz="1200" kern="1200" dirty="0" smtClean="0">
                <a:solidFill>
                  <a:schemeClr val="tx1"/>
                </a:solidFill>
                <a:latin typeface="+mn-lt"/>
                <a:ea typeface="+mn-ea"/>
                <a:cs typeface="+mn-cs"/>
              </a:rPr>
              <a:t>(Employee)</a:t>
            </a:r>
          </a:p>
          <a:p>
            <a:r>
              <a:rPr lang="en-US" sz="1200" b="1" kern="1200" dirty="0" smtClean="0">
                <a:solidFill>
                  <a:schemeClr val="tx1"/>
                </a:solidFill>
                <a:latin typeface="+mn-lt"/>
                <a:ea typeface="+mn-ea"/>
                <a:cs typeface="+mn-cs"/>
              </a:rPr>
              <a:t>For </a:t>
            </a:r>
            <a:r>
              <a:rPr lang="en-US" sz="1200" b="1" kern="1200" dirty="0" err="1" smtClean="0">
                <a:solidFill>
                  <a:schemeClr val="tx1"/>
                </a:solidFill>
                <a:latin typeface="+mn-lt"/>
                <a:ea typeface="+mn-ea"/>
                <a:cs typeface="+mn-cs"/>
              </a:rPr>
              <a:t>i</a:t>
            </a:r>
            <a:r>
              <a:rPr lang="en-US" sz="1200" b="1" kern="1200" dirty="0" smtClean="0">
                <a:solidFill>
                  <a:schemeClr val="tx1"/>
                </a:solidFill>
                <a:latin typeface="+mn-lt"/>
                <a:ea typeface="+mn-ea"/>
                <a:cs typeface="+mn-cs"/>
              </a:rPr>
              <a:t> = 1 To </a:t>
            </a:r>
            <a:r>
              <a:rPr lang="en-US" sz="1200" b="1" kern="1200" dirty="0" err="1" smtClean="0">
                <a:solidFill>
                  <a:schemeClr val="tx1"/>
                </a:solidFill>
                <a:latin typeface="+mn-lt"/>
                <a:ea typeface="+mn-ea"/>
                <a:cs typeface="+mn-cs"/>
              </a:rPr>
              <a:t>Array.GetItemCount</a:t>
            </a:r>
            <a:r>
              <a:rPr lang="en-US" sz="1200" b="1" kern="1200" dirty="0" smtClean="0">
                <a:solidFill>
                  <a:schemeClr val="tx1"/>
                </a:solidFill>
                <a:latin typeface="+mn-lt"/>
                <a:ea typeface="+mn-ea"/>
                <a:cs typeface="+mn-cs"/>
              </a:rPr>
              <a:t>(Employee)</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Emplist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 + ":" + Employee[</a:t>
            </a:r>
            <a:r>
              <a:rPr lang="en-US" sz="1200" kern="1200" dirty="0" err="1" smtClean="0">
                <a:solidFill>
                  <a:schemeClr val="tx1"/>
                </a:solidFill>
                <a:latin typeface="+mn-lt"/>
                <a:ea typeface="+mn-ea"/>
                <a:cs typeface="+mn-cs"/>
              </a:rPr>
              <a:t>Emplist</a:t>
            </a:r>
            <a:r>
              <a:rPr lang="en-US" sz="1200" kern="1200" dirty="0" smtClean="0">
                <a:solidFill>
                  <a:schemeClr val="tx1"/>
                </a:solidFill>
                <a:latin typeface="+mn-lt"/>
                <a:ea typeface="+mn-ea"/>
                <a:cs typeface="+mn-cs"/>
              </a:rPr>
              <a:t>[</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a:t>
            </a:r>
          </a:p>
          <a:p>
            <a:r>
              <a:rPr lang="en-US" sz="1200" b="1" kern="1200" dirty="0" err="1" smtClean="0">
                <a:solidFill>
                  <a:schemeClr val="tx1"/>
                </a:solidFill>
                <a:latin typeface="+mn-lt"/>
                <a:ea typeface="+mn-ea"/>
                <a:cs typeface="+mn-cs"/>
              </a:rPr>
              <a:t>EndFor</a:t>
            </a:r>
            <a:endParaRPr lang="en-US" u="none" dirty="0" smtClean="0"/>
          </a:p>
        </p:txBody>
      </p:sp>
    </p:spTree>
    <p:extLst>
      <p:ext uri="{BB962C8B-B14F-4D97-AF65-F5344CB8AC3E}">
        <p14:creationId xmlns:p14="http://schemas.microsoft.com/office/powerpoint/2010/main" val="32755146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200" kern="1200" dirty="0">
              <a:solidFill>
                <a:schemeClr val="tx1"/>
              </a:solidFill>
              <a:latin typeface="+mn-lt"/>
              <a:ea typeface="+mn-ea"/>
              <a:cs typeface="+mn-cs"/>
            </a:endParaRPr>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7364D5-8D52-4E68-A740-DBE6205A5BF7}" type="slidenum">
              <a:rPr lang="en-US"/>
              <a:pPr fontAlgn="base">
                <a:spcBef>
                  <a:spcPct val="0"/>
                </a:spcBef>
                <a:spcAft>
                  <a:spcPct val="0"/>
                </a:spcAft>
              </a:pPr>
              <a:t>8</a:t>
            </a:fld>
            <a:endParaRPr lang="en-US" dirty="0"/>
          </a:p>
        </p:txBody>
      </p:sp>
    </p:spTree>
    <p:extLst>
      <p:ext uri="{BB962C8B-B14F-4D97-AF65-F5344CB8AC3E}">
        <p14:creationId xmlns:p14="http://schemas.microsoft.com/office/powerpoint/2010/main" val="3875980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smtClean="0">
                <a:solidFill>
                  <a:schemeClr val="tx1"/>
                </a:solidFill>
                <a:latin typeface="+mn-lt"/>
                <a:ea typeface="+mn-ea"/>
                <a:cs typeface="+mn-cs"/>
              </a:rPr>
              <a:t>The</a:t>
            </a:r>
            <a:r>
              <a:rPr lang="en-US" sz="1200" b="1" kern="1200" smtClean="0">
                <a:solidFill>
                  <a:schemeClr val="tx1"/>
                </a:solidFill>
                <a:latin typeface="+mn-lt"/>
                <a:ea typeface="+mn-ea"/>
                <a:cs typeface="+mn-cs"/>
              </a:rPr>
              <a:t> PushValue</a:t>
            </a:r>
            <a:r>
              <a:rPr lang="en-US" sz="1200" kern="1200" smtClean="0">
                <a:solidFill>
                  <a:schemeClr val="tx1"/>
                </a:solidFill>
                <a:latin typeface="+mn-lt"/>
                <a:ea typeface="+mn-ea"/>
                <a:cs typeface="+mn-cs"/>
              </a:rPr>
              <a:t> operation does not return anything.</a:t>
            </a:r>
          </a:p>
          <a:p>
            <a:r>
              <a:rPr lang="en-US" sz="1200" kern="1200" smtClean="0">
                <a:solidFill>
                  <a:schemeClr val="tx1"/>
                </a:solidFill>
                <a:latin typeface="+mn-lt"/>
                <a:ea typeface="+mn-ea"/>
                <a:cs typeface="+mn-cs"/>
              </a:rPr>
              <a:t>The </a:t>
            </a:r>
            <a:r>
              <a:rPr lang="en-US" sz="1200" b="1" kern="1200" smtClean="0">
                <a:solidFill>
                  <a:schemeClr val="tx1"/>
                </a:solidFill>
                <a:latin typeface="+mn-lt"/>
                <a:ea typeface="+mn-ea"/>
                <a:cs typeface="+mn-cs"/>
              </a:rPr>
              <a:t>PopValue</a:t>
            </a:r>
            <a:r>
              <a:rPr lang="en-US" sz="1200" kern="1200" smtClean="0">
                <a:solidFill>
                  <a:schemeClr val="tx1"/>
                </a:solidFill>
                <a:latin typeface="+mn-lt"/>
                <a:ea typeface="+mn-ea"/>
                <a:cs typeface="+mn-cs"/>
              </a:rPr>
              <a:t> operation returns the value from the stack.</a:t>
            </a:r>
          </a:p>
          <a:p>
            <a:r>
              <a:rPr lang="en-US" sz="1200" kern="1200" smtClean="0">
                <a:solidFill>
                  <a:schemeClr val="tx1"/>
                </a:solidFill>
                <a:latin typeface="+mn-lt"/>
                <a:ea typeface="+mn-ea"/>
                <a:cs typeface="+mn-cs"/>
              </a:rPr>
              <a:t>The </a:t>
            </a:r>
            <a:r>
              <a:rPr lang="en-US" sz="1200" b="1" kern="1200" smtClean="0">
                <a:solidFill>
                  <a:schemeClr val="tx1"/>
                </a:solidFill>
                <a:latin typeface="+mn-lt"/>
                <a:ea typeface="+mn-ea"/>
                <a:cs typeface="+mn-cs"/>
              </a:rPr>
              <a:t>GetCount</a:t>
            </a:r>
            <a:r>
              <a:rPr lang="en-US" sz="1200" kern="1200" smtClean="0">
                <a:solidFill>
                  <a:schemeClr val="tx1"/>
                </a:solidFill>
                <a:latin typeface="+mn-lt"/>
                <a:ea typeface="+mn-ea"/>
                <a:cs typeface="+mn-cs"/>
              </a:rPr>
              <a:t> operation returns the number of items in a specified stack.</a:t>
            </a:r>
            <a:endParaRPr lang="en-US" sz="1200" u="sng" kern="1200" smtClean="0">
              <a:solidFill>
                <a:schemeClr val="tx1"/>
              </a:solidFill>
              <a:latin typeface="+mn-lt"/>
              <a:ea typeface="+mn-ea"/>
              <a:cs typeface="+mn-cs"/>
            </a:endParaRPr>
          </a:p>
          <a:p>
            <a:endParaRPr lang="en-US" sz="1200" u="sng"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9</a:t>
            </a:fld>
            <a:endParaRPr lang="en-US" dirty="0"/>
          </a:p>
        </p:txBody>
      </p:sp>
    </p:spTree>
    <p:extLst>
      <p:ext uri="{BB962C8B-B14F-4D97-AF65-F5344CB8AC3E}">
        <p14:creationId xmlns:p14="http://schemas.microsoft.com/office/powerpoint/2010/main" val="13710810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u="sng" kern="1200" dirty="0" smtClean="0">
                <a:solidFill>
                  <a:schemeClr val="tx1"/>
                </a:solidFill>
                <a:latin typeface="+mn-lt"/>
                <a:ea typeface="+mn-ea"/>
                <a:cs typeface="+mn-cs"/>
              </a:rPr>
              <a:t>Code:</a:t>
            </a:r>
          </a:p>
          <a:p>
            <a:endParaRPr lang="en-US" sz="1200" u="sng"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container = "empty"</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For </a:t>
            </a:r>
            <a:r>
              <a:rPr lang="en-US" sz="1200" b="1" kern="1200" dirty="0" err="1" smtClean="0">
                <a:solidFill>
                  <a:schemeClr val="tx1"/>
                </a:solidFill>
                <a:latin typeface="+mn-lt"/>
                <a:ea typeface="+mn-ea"/>
                <a:cs typeface="+mn-cs"/>
              </a:rPr>
              <a:t>i</a:t>
            </a:r>
            <a:r>
              <a:rPr lang="en-US" sz="1200" b="1" kern="1200" dirty="0" smtClean="0">
                <a:solidFill>
                  <a:schemeClr val="tx1"/>
                </a:solidFill>
                <a:latin typeface="+mn-lt"/>
                <a:ea typeface="+mn-ea"/>
                <a:cs typeface="+mn-cs"/>
              </a:rPr>
              <a:t> = 0 To 50    </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Stack.PushValue</a:t>
            </a:r>
            <a:r>
              <a:rPr lang="en-US" sz="1200" kern="1200" dirty="0" smtClean="0">
                <a:solidFill>
                  <a:schemeClr val="tx1"/>
                </a:solidFill>
                <a:latin typeface="+mn-lt"/>
                <a:ea typeface="+mn-ea"/>
                <a:cs typeface="+mn-cs"/>
              </a:rPr>
              <a:t>(container , "plate number " + </a:t>
            </a:r>
            <a:r>
              <a:rPr lang="en-US" sz="1200" kern="1200" dirty="0" err="1" smtClean="0">
                <a:solidFill>
                  <a:schemeClr val="tx1"/>
                </a:solidFill>
                <a:latin typeface="+mn-lt"/>
                <a:ea typeface="+mn-ea"/>
                <a:cs typeface="+mn-cs"/>
              </a:rPr>
              <a:t>i</a:t>
            </a:r>
            <a:r>
              <a:rPr lang="en-US" sz="1200" kern="1200" dirty="0" smtClean="0">
                <a:solidFill>
                  <a:schemeClr val="tx1"/>
                </a:solidFill>
                <a:latin typeface="+mn-lt"/>
                <a:ea typeface="+mn-ea"/>
                <a:cs typeface="+mn-cs"/>
              </a:rPr>
              <a:t>)       </a:t>
            </a:r>
          </a:p>
          <a:p>
            <a:r>
              <a:rPr lang="en-US" sz="1200" b="1" kern="1200" dirty="0" err="1" smtClean="0">
                <a:solidFill>
                  <a:schemeClr val="tx1"/>
                </a:solidFill>
                <a:latin typeface="+mn-lt"/>
                <a:ea typeface="+mn-ea"/>
                <a:cs typeface="+mn-cs"/>
              </a:rPr>
              <a:t>EndFor</a:t>
            </a:r>
            <a:endParaRPr lang="en-US" sz="1200" b="1"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("The number of plates in the container is " + </a:t>
            </a:r>
            <a:r>
              <a:rPr lang="en-US" sz="1200" kern="1200" dirty="0" err="1" smtClean="0">
                <a:solidFill>
                  <a:schemeClr val="tx1"/>
                </a:solidFill>
                <a:latin typeface="+mn-lt"/>
                <a:ea typeface="+mn-ea"/>
                <a:cs typeface="+mn-cs"/>
              </a:rPr>
              <a:t>Stack.GetCount</a:t>
            </a:r>
            <a:r>
              <a:rPr lang="en-US" sz="1200" kern="1200" dirty="0" smtClean="0">
                <a:solidFill>
                  <a:schemeClr val="tx1"/>
                </a:solidFill>
                <a:latin typeface="+mn-lt"/>
                <a:ea typeface="+mn-ea"/>
                <a:cs typeface="+mn-cs"/>
              </a:rPr>
              <a:t>(container))</a:t>
            </a:r>
          </a:p>
          <a:p>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For </a:t>
            </a:r>
            <a:r>
              <a:rPr lang="en-US" sz="1200" b="1" kern="1200" dirty="0" err="1" smtClean="0">
                <a:solidFill>
                  <a:schemeClr val="tx1"/>
                </a:solidFill>
                <a:latin typeface="+mn-lt"/>
                <a:ea typeface="+mn-ea"/>
                <a:cs typeface="+mn-cs"/>
              </a:rPr>
              <a:t>i</a:t>
            </a:r>
            <a:r>
              <a:rPr lang="en-US" sz="1200" b="1" kern="1200" dirty="0" smtClean="0">
                <a:solidFill>
                  <a:schemeClr val="tx1"/>
                </a:solidFill>
                <a:latin typeface="+mn-lt"/>
                <a:ea typeface="+mn-ea"/>
                <a:cs typeface="+mn-cs"/>
              </a:rPr>
              <a:t> = 0 To 8</a:t>
            </a:r>
          </a:p>
          <a:p>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Stack.PopValue</a:t>
            </a:r>
            <a:r>
              <a:rPr lang="en-US" sz="1200" kern="1200" dirty="0" smtClean="0">
                <a:solidFill>
                  <a:schemeClr val="tx1"/>
                </a:solidFill>
                <a:latin typeface="+mn-lt"/>
                <a:ea typeface="+mn-ea"/>
                <a:cs typeface="+mn-cs"/>
              </a:rPr>
              <a:t>(container)        </a:t>
            </a:r>
          </a:p>
          <a:p>
            <a:r>
              <a:rPr lang="en-US" sz="1200" b="1" kern="1200" dirty="0" err="1" smtClean="0">
                <a:solidFill>
                  <a:schemeClr val="tx1"/>
                </a:solidFill>
                <a:latin typeface="+mn-lt"/>
                <a:ea typeface="+mn-ea"/>
                <a:cs typeface="+mn-cs"/>
              </a:rPr>
              <a:t>EndFor</a:t>
            </a:r>
            <a:endParaRPr lang="en-US" sz="1200" b="1" kern="1200" dirty="0" smtClean="0">
              <a:solidFill>
                <a:schemeClr val="tx1"/>
              </a:solidFill>
              <a:latin typeface="+mn-lt"/>
              <a:ea typeface="+mn-ea"/>
              <a:cs typeface="+mn-cs"/>
            </a:endParaRPr>
          </a:p>
          <a:p>
            <a:endParaRPr lang="en-US" sz="1200" kern="1200" dirty="0" smtClean="0">
              <a:solidFill>
                <a:schemeClr val="tx1"/>
              </a:solidFill>
              <a:latin typeface="+mn-lt"/>
              <a:ea typeface="+mn-ea"/>
              <a:cs typeface="+mn-cs"/>
            </a:endParaRP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("After taking away 8 plates, the total number of plates is " + </a:t>
            </a:r>
            <a:r>
              <a:rPr lang="en-US" sz="1200" kern="1200" dirty="0" err="1" smtClean="0">
                <a:solidFill>
                  <a:schemeClr val="tx1"/>
                </a:solidFill>
                <a:latin typeface="+mn-lt"/>
                <a:ea typeface="+mn-ea"/>
                <a:cs typeface="+mn-cs"/>
              </a:rPr>
              <a:t>Stack.GetCount</a:t>
            </a:r>
            <a:r>
              <a:rPr lang="en-US" sz="1200" kern="1200" dirty="0" smtClean="0">
                <a:solidFill>
                  <a:schemeClr val="tx1"/>
                </a:solidFill>
                <a:latin typeface="+mn-lt"/>
                <a:ea typeface="+mn-ea"/>
                <a:cs typeface="+mn-cs"/>
              </a:rPr>
              <a:t>(container))</a:t>
            </a:r>
          </a:p>
          <a:p>
            <a:r>
              <a:rPr lang="en-US" sz="1200" kern="1200" dirty="0" err="1" smtClean="0">
                <a:solidFill>
                  <a:schemeClr val="tx1"/>
                </a:solidFill>
                <a:latin typeface="+mn-lt"/>
                <a:ea typeface="+mn-ea"/>
                <a:cs typeface="+mn-cs"/>
              </a:rPr>
              <a:t>TextWindow.WriteLine</a:t>
            </a:r>
            <a:r>
              <a:rPr lang="en-US" sz="1200" kern="1200" dirty="0" smtClean="0">
                <a:solidFill>
                  <a:schemeClr val="tx1"/>
                </a:solidFill>
                <a:latin typeface="+mn-lt"/>
                <a:ea typeface="+mn-ea"/>
                <a:cs typeface="+mn-cs"/>
              </a:rPr>
              <a:t>("The top most plate in the container is " + </a:t>
            </a:r>
            <a:r>
              <a:rPr lang="en-US" sz="1200" kern="1200" dirty="0" err="1" smtClean="0">
                <a:solidFill>
                  <a:schemeClr val="tx1"/>
                </a:solidFill>
                <a:latin typeface="+mn-lt"/>
                <a:ea typeface="+mn-ea"/>
                <a:cs typeface="+mn-cs"/>
              </a:rPr>
              <a:t>Stack.PopValue</a:t>
            </a:r>
            <a:r>
              <a:rPr lang="en-US" sz="1200" kern="1200" dirty="0" smtClean="0">
                <a:solidFill>
                  <a:schemeClr val="tx1"/>
                </a:solidFill>
                <a:latin typeface="+mn-lt"/>
                <a:ea typeface="+mn-ea"/>
                <a:cs typeface="+mn-cs"/>
              </a:rPr>
              <a:t>(container))</a:t>
            </a:r>
            <a:endParaRPr lang="en-US" sz="1200" b="0" u="sng"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10</a:t>
            </a:fld>
            <a:endParaRPr lang="en-US" dirty="0"/>
          </a:p>
        </p:txBody>
      </p:sp>
    </p:spTree>
    <p:extLst>
      <p:ext uri="{BB962C8B-B14F-4D97-AF65-F5344CB8AC3E}">
        <p14:creationId xmlns:p14="http://schemas.microsoft.com/office/powerpoint/2010/main" val="3522601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74B204FE-5EB2-4A02-8B16-85316B6DEC1E}" type="slidenum">
              <a:rPr lang="en-US" smtClean="0"/>
              <a:pPr>
                <a:defRPr/>
              </a:pPr>
              <a:t>11</a:t>
            </a:fld>
            <a:endParaRPr lang="en-US" dirty="0"/>
          </a:p>
        </p:txBody>
      </p:sp>
    </p:spTree>
    <p:extLst>
      <p:ext uri="{BB962C8B-B14F-4D97-AF65-F5344CB8AC3E}">
        <p14:creationId xmlns:p14="http://schemas.microsoft.com/office/powerpoint/2010/main" val="311284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A8AE693-3821-4C6F-94C1-A9D9B4184AC6}"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C983C0-1503-41F0-ACB6-3CEC177DB35A}" type="slidenum">
              <a:rPr lang="en-US"/>
              <a:pPr>
                <a:defRPr/>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EF288E-E737-4884-B953-F70AE6B9344E}"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B7CD28-DB56-4A62-B2B8-0078F14D0420}" type="slidenum">
              <a:rPr lang="en-US"/>
              <a:pPr>
                <a:defRPr/>
              </a:pPr>
              <a:t>‹#›</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30AB2-D613-4471-8D49-22BDD0528E3E}"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D37B53D-D021-49E6-9560-BED1EF26A4E5}" type="slidenum">
              <a:rPr lang="en-US"/>
              <a:pPr>
                <a:defRPr/>
              </a:pPr>
              <a:t>‹#›</a:t>
            </a:fld>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D7A30E7-2C74-457C-B2BB-65F41C87F69B}"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A547923-A4B4-4DC0-9BCC-41EE3FF47A19}" type="slidenum">
              <a:rPr lang="en-US"/>
              <a:pPr>
                <a:defRPr/>
              </a:pPr>
              <a:t>‹#›</a:t>
            </a:fld>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93B2B45-5E71-429B-BABF-08666D508B21}" type="datetimeFigureOut">
              <a:rPr lang="en-US"/>
              <a:pPr>
                <a:defRPr/>
              </a:pPr>
              <a:t>6/24/2016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C5F905E-6F90-43A5-B4E9-A4CB4C923520}" type="slidenum">
              <a:rPr lang="en-US"/>
              <a:pPr>
                <a:defRPr/>
              </a:pPr>
              <a:t>‹#›</a:t>
            </a:fld>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F2A0A970-E7DC-4038-9069-91858D648BDF}"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22D0A86-63F7-4A09-A3BB-4FEF6E1CA739}" type="slidenum">
              <a:rPr lang="en-US"/>
              <a:pPr>
                <a:defRPr/>
              </a:pPr>
              <a:t>‹#›</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DFFB5EC0-D7C5-48CF-B776-E6D248544D38}" type="datetimeFigureOut">
              <a:rPr lang="en-US"/>
              <a:pPr>
                <a:defRPr/>
              </a:pPr>
              <a:t>6/24/2016</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3C5D531A-C242-4D36-840F-DB2719B73BD7}" type="slidenum">
              <a:rPr lang="en-US"/>
              <a:pPr>
                <a:defRPr/>
              </a:pPr>
              <a:t>‹#›</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729BED35-003C-4A58-B1E5-829F85A8243A}" type="datetimeFigureOut">
              <a:rPr lang="en-US"/>
              <a:pPr>
                <a:defRPr/>
              </a:pPr>
              <a:t>6/24/2016</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56D55FB8-A7C1-412A-B91E-469A65B27FB0}" type="slidenum">
              <a:rPr lang="en-US"/>
              <a:pPr>
                <a:defRPr/>
              </a:pPr>
              <a:t>‹#›</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defRPr/>
            </a:pPr>
            <a:fld id="{BA081C31-4FEF-4A7C-AD58-36F796D68FEE}" type="datetimeFigureOut">
              <a:rPr lang="en-US"/>
              <a:pPr>
                <a:defRPr/>
              </a:pPr>
              <a:t>6/24/2016</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pPr>
              <a:defRPr/>
            </a:pPr>
            <a:fld id="{22F4AFA8-A904-43C3-BBCD-8CA4EFD09B30}" type="slidenum">
              <a:rPr lang="en-US"/>
              <a:pPr>
                <a:defRPr/>
              </a:pPr>
              <a:t>‹#›</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A2EAF47B-2750-4EC9-9010-ACB665A03744}"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4DAF09D4-991E-476F-8D16-084841D0C8E6}" type="slidenum">
              <a:rPr lang="en-US"/>
              <a:pPr>
                <a:defRPr/>
              </a:pPr>
              <a:t>‹#›</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defRPr/>
            </a:pPr>
            <a:fld id="{4499D0E9-0297-4C39-A884-53F2147ABE11}" type="datetimeFigureOut">
              <a:rPr lang="en-US"/>
              <a:pPr>
                <a:defRPr/>
              </a:pPr>
              <a:t>6/24/2016</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99059162-F0EC-429E-B952-23CB5876EA19}" type="slidenum">
              <a:rPr lang="en-US"/>
              <a:pPr>
                <a:defRPr/>
              </a:pPr>
              <a:t>‹#›</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6200" y="0"/>
            <a:ext cx="8229600" cy="563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4" name="Date Placeholder 3"/>
          <p:cNvSpPr>
            <a:spLocks noGrp="1"/>
          </p:cNvSpPr>
          <p:nvPr>
            <p:ph type="dt" sz="half" idx="2"/>
          </p:nvPr>
        </p:nvSpPr>
        <p:spPr>
          <a:xfrm>
            <a:off x="457200" y="649287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bg1"/>
                </a:solidFill>
                <a:latin typeface="+mn-lt"/>
              </a:defRPr>
            </a:lvl1pPr>
          </a:lstStyle>
          <a:p>
            <a:pPr>
              <a:defRPr/>
            </a:pPr>
            <a:fld id="{460397C0-55EF-4EAC-8889-593472E51D6D}" type="datetimeFigureOut">
              <a:rPr lang="en-US"/>
              <a:pPr>
                <a:defRPr/>
              </a:pPr>
              <a:t>6/24/2016</a:t>
            </a:fld>
            <a:endParaRPr lang="en-US" dirty="0"/>
          </a:p>
        </p:txBody>
      </p:sp>
      <p:sp>
        <p:nvSpPr>
          <p:cNvPr id="5" name="Footer Placeholder 4"/>
          <p:cNvSpPr>
            <a:spLocks noGrp="1"/>
          </p:cNvSpPr>
          <p:nvPr>
            <p:ph type="ftr" sz="quarter" idx="3"/>
          </p:nvPr>
        </p:nvSpPr>
        <p:spPr>
          <a:xfrm>
            <a:off x="3124200" y="6492875"/>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bg1"/>
                </a:solidFill>
                <a:latin typeface="+mn-lt"/>
              </a:defRPr>
            </a:lvl1pPr>
          </a:lstStyle>
          <a:p>
            <a:pPr>
              <a:defRPr/>
            </a:pPr>
            <a:r>
              <a:rPr lang="fr-FR"/>
              <a:t>TUTORIAUX | STBI</a:t>
            </a:r>
          </a:p>
        </p:txBody>
      </p:sp>
      <p:sp>
        <p:nvSpPr>
          <p:cNvPr id="6" name="Slide Number Placehold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bg1"/>
                </a:solidFill>
                <a:latin typeface="+mn-lt"/>
              </a:defRPr>
            </a:lvl1pPr>
          </a:lstStyle>
          <a:p>
            <a:pPr>
              <a:defRPr/>
            </a:pPr>
            <a:fld id="{9EBCE1EC-0DFD-4A1B-8518-0C3C9BCFCDEB}" type="slidenum">
              <a:rPr lang="en-US"/>
              <a:pPr>
                <a:defRPr/>
              </a:pPr>
              <a:t>‹#›</a:t>
            </a:fld>
            <a:endParaRPr lang="en-US" dirty="0"/>
          </a:p>
        </p:txBody>
      </p:sp>
      <p:pic>
        <p:nvPicPr>
          <p:cNvPr id="1030" name="Picture 6" descr="innernew.jpg"/>
          <p:cNvPicPr>
            <a:picLocks noChangeAspect="1"/>
          </p:cNvPicPr>
          <p:nvPr/>
        </p:nvPicPr>
        <p:blipFill>
          <a:blip r:embed="rId13" cstate="print"/>
          <a:srcRect/>
          <a:stretch>
            <a:fillRect/>
          </a:stretch>
        </p:blipFill>
        <p:spPr bwMode="auto">
          <a:xfrm>
            <a:off x="0" y="0"/>
            <a:ext cx="91440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Lst>
  <p:transition/>
  <p:txStyles>
    <p:titleStyle>
      <a:lvl1pPr algn="l" rtl="0" eaLnBrk="1" fontAlgn="base" hangingPunct="1">
        <a:spcBef>
          <a:spcPct val="0"/>
        </a:spcBef>
        <a:spcAft>
          <a:spcPct val="0"/>
        </a:spcAft>
        <a:defRPr sz="2000" kern="1200">
          <a:solidFill>
            <a:schemeClr val="bg1"/>
          </a:solidFill>
          <a:latin typeface="Verdana" pitchFamily="34" charset="0"/>
          <a:ea typeface="+mj-ea"/>
          <a:cs typeface="Tahoma" pitchFamily="34" charset="0"/>
        </a:defRPr>
      </a:lvl1pPr>
      <a:lvl2pPr algn="l" rtl="0" eaLnBrk="1" fontAlgn="base" hangingPunct="1">
        <a:spcBef>
          <a:spcPct val="0"/>
        </a:spcBef>
        <a:spcAft>
          <a:spcPct val="0"/>
        </a:spcAft>
        <a:defRPr sz="2000">
          <a:solidFill>
            <a:schemeClr val="bg1"/>
          </a:solidFill>
          <a:latin typeface="Verdana" pitchFamily="34" charset="0"/>
          <a:cs typeface="Tahoma" pitchFamily="34" charset="0"/>
        </a:defRPr>
      </a:lvl2pPr>
      <a:lvl3pPr algn="l" rtl="0" eaLnBrk="1" fontAlgn="base" hangingPunct="1">
        <a:spcBef>
          <a:spcPct val="0"/>
        </a:spcBef>
        <a:spcAft>
          <a:spcPct val="0"/>
        </a:spcAft>
        <a:defRPr sz="2000">
          <a:solidFill>
            <a:schemeClr val="bg1"/>
          </a:solidFill>
          <a:latin typeface="Verdana" pitchFamily="34" charset="0"/>
          <a:cs typeface="Tahoma" pitchFamily="34" charset="0"/>
        </a:defRPr>
      </a:lvl3pPr>
      <a:lvl4pPr algn="l" rtl="0" eaLnBrk="1" fontAlgn="base" hangingPunct="1">
        <a:spcBef>
          <a:spcPct val="0"/>
        </a:spcBef>
        <a:spcAft>
          <a:spcPct val="0"/>
        </a:spcAft>
        <a:defRPr sz="2000">
          <a:solidFill>
            <a:schemeClr val="bg1"/>
          </a:solidFill>
          <a:latin typeface="Verdana" pitchFamily="34" charset="0"/>
          <a:cs typeface="Tahoma" pitchFamily="34" charset="0"/>
        </a:defRPr>
      </a:lvl4pPr>
      <a:lvl5pPr algn="l" rtl="0" eaLnBrk="1" fontAlgn="base" hangingPunct="1">
        <a:spcBef>
          <a:spcPct val="0"/>
        </a:spcBef>
        <a:spcAft>
          <a:spcPct val="0"/>
        </a:spcAft>
        <a:defRPr sz="2000">
          <a:solidFill>
            <a:schemeClr val="bg1"/>
          </a:solidFill>
          <a:latin typeface="Verdana" pitchFamily="34" charset="0"/>
          <a:cs typeface="Tahoma" pitchFamily="34" charset="0"/>
        </a:defRPr>
      </a:lvl5pPr>
      <a:lvl6pPr marL="457200" algn="l" rtl="0" eaLnBrk="1" fontAlgn="base" hangingPunct="1">
        <a:spcBef>
          <a:spcPct val="0"/>
        </a:spcBef>
        <a:spcAft>
          <a:spcPct val="0"/>
        </a:spcAft>
        <a:defRPr sz="2000">
          <a:solidFill>
            <a:schemeClr val="bg1"/>
          </a:solidFill>
          <a:latin typeface="Verdana" pitchFamily="34" charset="0"/>
          <a:cs typeface="Tahoma" pitchFamily="34" charset="0"/>
        </a:defRPr>
      </a:lvl6pPr>
      <a:lvl7pPr marL="914400" algn="l" rtl="0" eaLnBrk="1" fontAlgn="base" hangingPunct="1">
        <a:spcBef>
          <a:spcPct val="0"/>
        </a:spcBef>
        <a:spcAft>
          <a:spcPct val="0"/>
        </a:spcAft>
        <a:defRPr sz="2000">
          <a:solidFill>
            <a:schemeClr val="bg1"/>
          </a:solidFill>
          <a:latin typeface="Verdana" pitchFamily="34" charset="0"/>
          <a:cs typeface="Tahoma" pitchFamily="34" charset="0"/>
        </a:defRPr>
      </a:lvl7pPr>
      <a:lvl8pPr marL="1371600" algn="l" rtl="0" eaLnBrk="1" fontAlgn="base" hangingPunct="1">
        <a:spcBef>
          <a:spcPct val="0"/>
        </a:spcBef>
        <a:spcAft>
          <a:spcPct val="0"/>
        </a:spcAft>
        <a:defRPr sz="2000">
          <a:solidFill>
            <a:schemeClr val="bg1"/>
          </a:solidFill>
          <a:latin typeface="Verdana" pitchFamily="34" charset="0"/>
          <a:cs typeface="Tahoma" pitchFamily="34" charset="0"/>
        </a:defRPr>
      </a:lvl8pPr>
      <a:lvl9pPr marL="1828800" algn="l" rtl="0" eaLnBrk="1" fontAlgn="base" hangingPunct="1">
        <a:spcBef>
          <a:spcPct val="0"/>
        </a:spcBef>
        <a:spcAft>
          <a:spcPct val="0"/>
        </a:spcAft>
        <a:defRPr sz="2000">
          <a:solidFill>
            <a:schemeClr val="bg1"/>
          </a:solidFill>
          <a:latin typeface="Verdana" pitchFamily="34" charset="0"/>
          <a:cs typeface="Tahoma"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6.gif"/></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bgnew.jpg"/>
          <p:cNvPicPr>
            <a:picLocks noChangeAspect="1"/>
          </p:cNvPicPr>
          <p:nvPr/>
        </p:nvPicPr>
        <p:blipFill>
          <a:blip r:embed="rId3" cstate="print"/>
          <a:srcRect/>
          <a:stretch>
            <a:fillRect/>
          </a:stretch>
        </p:blipFill>
        <p:spPr bwMode="auto">
          <a:xfrm>
            <a:off x="0" y="0"/>
            <a:ext cx="9677400" cy="7258050"/>
          </a:xfrm>
          <a:prstGeom prst="rect">
            <a:avLst/>
          </a:prstGeom>
          <a:noFill/>
          <a:ln w="9525">
            <a:noFill/>
            <a:miter lim="800000"/>
            <a:headEnd/>
            <a:tailEnd/>
          </a:ln>
        </p:spPr>
      </p:pic>
      <p:grpSp>
        <p:nvGrpSpPr>
          <p:cNvPr id="13315" name="Group 17"/>
          <p:cNvGrpSpPr>
            <a:grpSpLocks/>
          </p:cNvGrpSpPr>
          <p:nvPr/>
        </p:nvGrpSpPr>
        <p:grpSpPr bwMode="auto">
          <a:xfrm>
            <a:off x="762000" y="685800"/>
            <a:ext cx="7772400" cy="1255713"/>
            <a:chOff x="838200" y="1143000"/>
            <a:chExt cx="7772400" cy="1255931"/>
          </a:xfrm>
        </p:grpSpPr>
        <p:sp>
          <p:nvSpPr>
            <p:cNvPr id="7" name="Rounded Rectangle 6"/>
            <p:cNvSpPr/>
            <p:nvPr/>
          </p:nvSpPr>
          <p:spPr>
            <a:xfrm>
              <a:off x="838200" y="1143000"/>
              <a:ext cx="7772400" cy="1066985"/>
            </a:xfrm>
            <a:prstGeom prst="roundRect">
              <a:avLst/>
            </a:prstGeom>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7"/>
            <p:cNvSpPr txBox="1"/>
            <p:nvPr/>
          </p:nvSpPr>
          <p:spPr>
            <a:xfrm>
              <a:off x="1524000" y="1371640"/>
              <a:ext cx="6553200" cy="646225"/>
            </a:xfrm>
            <a:prstGeom prst="rect">
              <a:avLst/>
            </a:prstGeom>
            <a:noFill/>
          </p:spPr>
          <p:txBody>
            <a:bodyPr>
              <a:spAutoFit/>
            </a:bodyPr>
            <a:lstStyle/>
            <a:p>
              <a:pPr algn="ctr" fontAlgn="auto">
                <a:spcBef>
                  <a:spcPts val="0"/>
                </a:spcBef>
                <a:spcAft>
                  <a:spcPts val="0"/>
                </a:spcAft>
                <a:defRPr/>
              </a:pPr>
              <a:r>
                <a:rPr lang="fr-FR" sz="3600" b="1" dirty="0">
                  <a:latin typeface="+mj-lt"/>
                  <a:cs typeface="Tahoma" pitchFamily="34" charset="0"/>
                </a:rPr>
                <a:t>Microsoft</a:t>
              </a:r>
              <a:r>
                <a:rPr lang="en-US" sz="3600" b="1" dirty="0">
                  <a:latin typeface="+mj-lt"/>
                  <a:cs typeface="Tahoma" pitchFamily="34" charset="0"/>
                </a:rPr>
                <a:t>®</a:t>
              </a:r>
              <a:r>
                <a:rPr lang="fr-FR" sz="3600" b="1" dirty="0">
                  <a:latin typeface="+mj-lt"/>
                  <a:cs typeface="Tahoma" pitchFamily="34" charset="0"/>
                </a:rPr>
                <a:t> Small Basic</a:t>
              </a:r>
              <a:endParaRPr lang="en-US" sz="3600" b="1" dirty="0">
                <a:latin typeface="+mj-lt"/>
                <a:cs typeface="Tahoma" pitchFamily="34" charset="0"/>
              </a:endParaRPr>
            </a:p>
          </p:txBody>
        </p:sp>
        <p:sp>
          <p:nvSpPr>
            <p:cNvPr id="9" name="TextBox 8"/>
            <p:cNvSpPr txBox="1"/>
            <p:nvPr/>
          </p:nvSpPr>
          <p:spPr>
            <a:xfrm>
              <a:off x="1524000" y="1752706"/>
              <a:ext cx="6553200" cy="646225"/>
            </a:xfrm>
            <a:prstGeom prst="rect">
              <a:avLst/>
            </a:prstGeom>
            <a:noFill/>
          </p:spPr>
          <p:txBody>
            <a:bodyPr>
              <a:spAutoFit/>
            </a:bodyPr>
            <a:lstStyle/>
            <a:p>
              <a:pPr algn="ctr" fontAlgn="auto">
                <a:spcBef>
                  <a:spcPts val="0"/>
                </a:spcBef>
                <a:spcAft>
                  <a:spcPts val="0"/>
                </a:spcAft>
                <a:defRPr/>
              </a:pPr>
              <a:endParaRPr lang="en-US" sz="3600" dirty="0">
                <a:effectLst>
                  <a:reflection blurRad="6350" stA="55000" endA="300" endPos="45500" dir="5400000" sy="-100000" algn="bl" rotWithShape="0"/>
                </a:effectLst>
                <a:latin typeface="+mn-lt"/>
                <a:cs typeface="Tahoma" pitchFamily="34" charset="0"/>
              </a:endParaRPr>
            </a:p>
          </p:txBody>
        </p:sp>
      </p:grpSp>
      <p:sp>
        <p:nvSpPr>
          <p:cNvPr id="19" name="Rounded Rectangle 18"/>
          <p:cNvSpPr/>
          <p:nvPr/>
        </p:nvSpPr>
        <p:spPr>
          <a:xfrm>
            <a:off x="1447800" y="1752600"/>
            <a:ext cx="6400800" cy="838200"/>
          </a:xfrm>
          <a:prstGeom prst="roundRect">
            <a:avLst/>
          </a:prstGeom>
          <a:gradFill>
            <a:gsLst>
              <a:gs pos="0">
                <a:schemeClr val="bg1">
                  <a:alpha val="0"/>
                </a:schemeClr>
              </a:gs>
              <a:gs pos="0">
                <a:schemeClr val="bg1"/>
              </a:gs>
              <a:gs pos="50000">
                <a:schemeClr val="accent1">
                  <a:tint val="44500"/>
                  <a:satMod val="160000"/>
                  <a:alpha val="0"/>
                </a:schemeClr>
              </a:gs>
              <a:gs pos="100000">
                <a:schemeClr val="accent1">
                  <a:tint val="23500"/>
                  <a:satMod val="160000"/>
                </a:schemeClr>
              </a:gs>
            </a:gsLst>
            <a:lin ang="5400000" scaled="0"/>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2800" b="1" dirty="0" smtClean="0">
                <a:solidFill>
                  <a:schemeClr val="accent4">
                    <a:lumMod val="75000"/>
                  </a:schemeClr>
                </a:solidFill>
                <a:latin typeface="+mj-lt"/>
              </a:rPr>
              <a:t>Stacks and Arrays</a:t>
            </a:r>
            <a:endParaRPr lang="en-US" sz="2800" dirty="0">
              <a:solidFill>
                <a:schemeClr val="accent4">
                  <a:lumMod val="75000"/>
                </a:schemeClr>
              </a:solidFill>
              <a:effectLst>
                <a:reflection blurRad="6350" stA="55000" endA="300" endPos="45500" dir="5400000" sy="-100000" algn="bl" rotWithShape="0"/>
              </a:effectLst>
              <a:latin typeface="+mj-lt"/>
              <a:cs typeface="Tahoma" pitchFamily="34" charset="0"/>
            </a:endParaRPr>
          </a:p>
        </p:txBody>
      </p:sp>
      <p:sp>
        <p:nvSpPr>
          <p:cNvPr id="11" name="Rounded Rectangle 10"/>
          <p:cNvSpPr/>
          <p:nvPr/>
        </p:nvSpPr>
        <p:spPr>
          <a:xfrm>
            <a:off x="1981200" y="2590800"/>
            <a:ext cx="5334000" cy="658813"/>
          </a:xfrm>
          <a:prstGeom prst="roundRect">
            <a:avLst/>
          </a:prstGeom>
          <a:gradFill>
            <a:gsLst>
              <a:gs pos="0">
                <a:srgbClr val="FFE2B7"/>
              </a:gs>
              <a:gs pos="50000">
                <a:srgbClr val="FFC000"/>
              </a:gs>
            </a:gsLst>
            <a:lin ang="16200000" scaled="1"/>
          </a:gradFill>
          <a:ln/>
        </p:spPr>
        <p:style>
          <a:lnRef idx="3">
            <a:schemeClr val="lt1"/>
          </a:lnRef>
          <a:fillRef idx="1">
            <a:schemeClr val="accent6"/>
          </a:fillRef>
          <a:effectRef idx="1">
            <a:schemeClr val="accent6"/>
          </a:effectRef>
          <a:fontRef idx="minor">
            <a:schemeClr val="lt1"/>
          </a:fontRef>
        </p:style>
        <p:txBody>
          <a:bodyPr anchor="ctr"/>
          <a:lstStyle/>
          <a:p>
            <a:pPr algn="ctr" fontAlgn="auto">
              <a:lnSpc>
                <a:spcPct val="150000"/>
              </a:lnSpc>
              <a:spcBef>
                <a:spcPts val="0"/>
              </a:spcBef>
              <a:spcAft>
                <a:spcPts val="0"/>
              </a:spcAft>
              <a:defRPr/>
            </a:pPr>
            <a:r>
              <a:rPr lang="en-US" b="1" dirty="0">
                <a:solidFill>
                  <a:srgbClr val="205D0B"/>
                </a:solidFill>
              </a:rPr>
              <a:t>Estimated </a:t>
            </a:r>
            <a:r>
              <a:rPr lang="en-US" b="1" dirty="0" smtClean="0">
                <a:solidFill>
                  <a:srgbClr val="205D0B"/>
                </a:solidFill>
              </a:rPr>
              <a:t>time </a:t>
            </a:r>
            <a:r>
              <a:rPr lang="en-US" b="1" dirty="0">
                <a:solidFill>
                  <a:srgbClr val="205D0B"/>
                </a:solidFill>
              </a:rPr>
              <a:t>to </a:t>
            </a:r>
            <a:r>
              <a:rPr lang="en-US" b="1" dirty="0" smtClean="0">
                <a:solidFill>
                  <a:srgbClr val="205D0B"/>
                </a:solidFill>
              </a:rPr>
              <a:t>complete this lesson: 1 hour</a:t>
            </a:r>
            <a:endParaRPr lang="en-US" dirty="0">
              <a:solidFill>
                <a:srgbClr val="205D0B"/>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diamond(in)">
                                      <p:cBhvr>
                                        <p:cTn id="7" dur="2000"/>
                                        <p:tgtEl>
                                          <p:spTgt spid="13315"/>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randombar(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1"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fade">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11" grpId="1"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mj-lt"/>
              </a:rPr>
              <a:t>Operations of  the Stack Object</a:t>
            </a:r>
            <a:endParaRPr lang="en-US" sz="2400" dirty="0">
              <a:latin typeface="+mj-lt"/>
            </a:endParaRPr>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12" name="Group 11"/>
          <p:cNvGrpSpPr/>
          <p:nvPr/>
        </p:nvGrpSpPr>
        <p:grpSpPr>
          <a:xfrm>
            <a:off x="152400" y="685801"/>
            <a:ext cx="6934199" cy="442936"/>
            <a:chOff x="5200260" y="3886198"/>
            <a:chExt cx="2894950" cy="1508761"/>
          </a:xfrm>
        </p:grpSpPr>
        <p:sp>
          <p:nvSpPr>
            <p:cNvPr id="17" name="Rounded Rectangle 16"/>
            <p:cNvSpPr/>
            <p:nvPr/>
          </p:nvSpPr>
          <p:spPr bwMode="auto">
            <a:xfrm>
              <a:off x="5200260" y="3886201"/>
              <a:ext cx="2894950" cy="1508758"/>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18" name="TextBox 4"/>
            <p:cNvSpPr txBox="1">
              <a:spLocks noChangeArrowheads="1"/>
            </p:cNvSpPr>
            <p:nvPr/>
          </p:nvSpPr>
          <p:spPr bwMode="auto">
            <a:xfrm>
              <a:off x="5231117" y="3886198"/>
              <a:ext cx="2768655" cy="1362885"/>
            </a:xfrm>
            <a:prstGeom prst="rect">
              <a:avLst/>
            </a:prstGeom>
            <a:noFill/>
            <a:ln w="9525">
              <a:noFill/>
              <a:miter lim="800000"/>
              <a:headEnd/>
              <a:tailEnd/>
            </a:ln>
          </p:spPr>
          <p:txBody>
            <a:bodyPr wrap="square">
              <a:spAutoFit/>
            </a:bodyPr>
            <a:lstStyle/>
            <a:p>
              <a:r>
                <a:rPr lang="en-US" sz="2000" dirty="0" smtClean="0">
                  <a:latin typeface="+mn-lt"/>
                </a:rPr>
                <a:t>Let’s write a program to better understand these operations.</a:t>
              </a:r>
              <a:endParaRPr lang="en-US" sz="2000" dirty="0">
                <a:latin typeface="+mn-lt"/>
              </a:endParaRPr>
            </a:p>
          </p:txBody>
        </p:sp>
      </p:grpSp>
      <p:grpSp>
        <p:nvGrpSpPr>
          <p:cNvPr id="14" name="Group 13"/>
          <p:cNvGrpSpPr/>
          <p:nvPr/>
        </p:nvGrpSpPr>
        <p:grpSpPr>
          <a:xfrm>
            <a:off x="381000" y="1295400"/>
            <a:ext cx="8305800" cy="2057400"/>
            <a:chOff x="381000" y="1295400"/>
            <a:chExt cx="8305800" cy="2057400"/>
          </a:xfrm>
        </p:grpSpPr>
        <p:sp>
          <p:nvSpPr>
            <p:cNvPr id="20" name="Rounded Rectangle 19"/>
            <p:cNvSpPr/>
            <p:nvPr/>
          </p:nvSpPr>
          <p:spPr bwMode="auto">
            <a:xfrm>
              <a:off x="381000" y="1295400"/>
              <a:ext cx="8305800" cy="2033465"/>
            </a:xfrm>
            <a:prstGeom prst="roundRect">
              <a:avLst>
                <a:gd name="adj" fmla="val 12084"/>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21" name="Picture 2" descr="C:\Documents and Settings\priya.suri\My Documents\My Pictures\6666.PNG"/>
            <p:cNvPicPr>
              <a:picLocks noChangeAspect="1" noChangeArrowheads="1"/>
            </p:cNvPicPr>
            <p:nvPr/>
          </p:nvPicPr>
          <p:blipFill>
            <a:blip r:embed="rId3" cstate="print"/>
            <a:stretch>
              <a:fillRect/>
            </a:stretch>
          </p:blipFill>
          <p:spPr bwMode="auto">
            <a:xfrm>
              <a:off x="410619" y="1329566"/>
              <a:ext cx="8253109" cy="2023234"/>
            </a:xfrm>
            <a:prstGeom prst="rect">
              <a:avLst/>
            </a:prstGeom>
            <a:ln>
              <a:noFill/>
            </a:ln>
            <a:effectLst>
              <a:softEdge rad="112500"/>
            </a:effectLst>
          </p:spPr>
        </p:pic>
      </p:grpSp>
      <p:grpSp>
        <p:nvGrpSpPr>
          <p:cNvPr id="22" name="Group 7"/>
          <p:cNvGrpSpPr>
            <a:grpSpLocks/>
          </p:cNvGrpSpPr>
          <p:nvPr/>
        </p:nvGrpSpPr>
        <p:grpSpPr bwMode="auto">
          <a:xfrm>
            <a:off x="152400" y="3429001"/>
            <a:ext cx="4495800" cy="2630744"/>
            <a:chOff x="-3351140" y="2140069"/>
            <a:chExt cx="14001207" cy="1109378"/>
          </a:xfrm>
        </p:grpSpPr>
        <p:sp>
          <p:nvSpPr>
            <p:cNvPr id="27" name="Rounded Rectangle 26"/>
            <p:cNvSpPr/>
            <p:nvPr/>
          </p:nvSpPr>
          <p:spPr>
            <a:xfrm>
              <a:off x="-3351140" y="2140069"/>
              <a:ext cx="14001207" cy="1109378"/>
            </a:xfrm>
            <a:prstGeom prst="roundRect">
              <a:avLst>
                <a:gd name="adj" fmla="val 12180"/>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sz="2000" dirty="0">
                <a:solidFill>
                  <a:schemeClr val="accent4">
                    <a:lumMod val="50000"/>
                  </a:schemeClr>
                </a:solidFill>
              </a:endParaRPr>
            </a:p>
          </p:txBody>
        </p:sp>
        <p:sp>
          <p:nvSpPr>
            <p:cNvPr id="28" name="TextBox 12"/>
            <p:cNvSpPr txBox="1">
              <a:spLocks noChangeArrowheads="1"/>
            </p:cNvSpPr>
            <p:nvPr/>
          </p:nvSpPr>
          <p:spPr bwMode="auto">
            <a:xfrm>
              <a:off x="-2876523" y="2172202"/>
              <a:ext cx="13289281" cy="1077245"/>
            </a:xfrm>
            <a:prstGeom prst="rect">
              <a:avLst/>
            </a:prstGeom>
            <a:noFill/>
            <a:ln w="9525">
              <a:noFill/>
              <a:miter lim="800000"/>
              <a:headEnd/>
              <a:tailEnd/>
            </a:ln>
          </p:spPr>
          <p:txBody>
            <a:bodyPr wrap="square">
              <a:spAutoFit/>
            </a:bodyPr>
            <a:lstStyle/>
            <a:p>
              <a:pPr lvl="0"/>
              <a:r>
                <a:rPr lang="en-US" sz="2000">
                  <a:solidFill>
                    <a:prstClr val="black"/>
                  </a:solidFill>
                  <a:latin typeface="Calibri"/>
                </a:rPr>
                <a:t>In this example, you use the </a:t>
              </a:r>
              <a:r>
                <a:rPr lang="en-US" sz="2000" b="1">
                  <a:solidFill>
                    <a:prstClr val="black"/>
                  </a:solidFill>
                  <a:latin typeface="Calibri"/>
                </a:rPr>
                <a:t>PushValue</a:t>
              </a:r>
              <a:r>
                <a:rPr lang="en-US" sz="2000">
                  <a:solidFill>
                    <a:prstClr val="black"/>
                  </a:solidFill>
                  <a:latin typeface="Calibri"/>
                </a:rPr>
                <a:t> operation to push 50 plates into an empty container. Then you take eight plates from the stack by using the </a:t>
              </a:r>
              <a:r>
                <a:rPr lang="en-US" sz="2000" b="1">
                  <a:solidFill>
                    <a:prstClr val="black"/>
                  </a:solidFill>
                  <a:latin typeface="Calibri"/>
                </a:rPr>
                <a:t>PopValue</a:t>
              </a:r>
              <a:r>
                <a:rPr lang="en-US" sz="2000">
                  <a:solidFill>
                    <a:prstClr val="black"/>
                  </a:solidFill>
                  <a:latin typeface="Calibri"/>
                </a:rPr>
                <a:t> operation. Now, you use the </a:t>
              </a:r>
              <a:r>
                <a:rPr lang="en-US" sz="2000" b="1">
                  <a:solidFill>
                    <a:prstClr val="black"/>
                  </a:solidFill>
                  <a:latin typeface="Calibri"/>
                </a:rPr>
                <a:t>GetCount</a:t>
              </a:r>
              <a:r>
                <a:rPr lang="en-US" sz="2000">
                  <a:solidFill>
                    <a:prstClr val="black"/>
                  </a:solidFill>
                  <a:latin typeface="Calibri"/>
                </a:rPr>
                <a:t> operation to get the number of plates that remain. You also display the value of the top plate.</a:t>
              </a:r>
              <a:endParaRPr lang="en-US" sz="2000" dirty="0">
                <a:solidFill>
                  <a:prstClr val="black"/>
                </a:solidFill>
                <a:latin typeface="Calibri"/>
              </a:endParaRPr>
            </a:p>
          </p:txBody>
        </p:sp>
      </p:grpSp>
      <p:pic>
        <p:nvPicPr>
          <p:cNvPr id="29" name="Picture 28"/>
          <p:cNvPicPr/>
          <p:nvPr/>
        </p:nvPicPr>
        <p:blipFill>
          <a:blip r:embed="rId4" cstate="print"/>
          <a:stretch>
            <a:fillRect/>
          </a:stretch>
        </p:blipFill>
        <p:spPr bwMode="auto">
          <a:xfrm>
            <a:off x="4876800" y="4114800"/>
            <a:ext cx="4114800" cy="1521182"/>
          </a:xfrm>
          <a:prstGeom prst="rect">
            <a:avLst/>
          </a:prstGeom>
          <a:ln>
            <a:noFill/>
          </a:ln>
          <a:effectLst>
            <a:outerShdw blurRad="190500" algn="tl" rotWithShape="0">
              <a:srgbClr val="000000">
                <a:alpha val="70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2"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blinds(horizontal)">
                                      <p:cBhvr>
                                        <p:cTn id="15" dur="500"/>
                                        <p:tgtEl>
                                          <p:spTgt spid="12"/>
                                        </p:tgtEl>
                                      </p:cBhvr>
                                    </p:animEffect>
                                  </p:childTnLst>
                                </p:cTn>
                              </p:par>
                            </p:childTnLst>
                          </p:cTn>
                        </p:par>
                      </p:childTnLst>
                    </p:cTn>
                  </p:par>
                  <p:par>
                    <p:cTn id="16" fill="hold">
                      <p:stCondLst>
                        <p:cond delay="indefinite"/>
                      </p:stCondLst>
                      <p:childTnLst>
                        <p:par>
                          <p:cTn id="17" fill="hold">
                            <p:stCondLst>
                              <p:cond delay="0"/>
                            </p:stCondLst>
                            <p:childTnLst>
                              <p:par>
                                <p:cTn id="18" presetID="47" presetClass="entr" presetSubtype="0"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1000"/>
                                        <p:tgtEl>
                                          <p:spTgt spid="14"/>
                                        </p:tgtEl>
                                      </p:cBhvr>
                                    </p:animEffect>
                                    <p:anim calcmode="lin" valueType="num">
                                      <p:cBhvr>
                                        <p:cTn id="21" dur="1000" fill="hold"/>
                                        <p:tgtEl>
                                          <p:spTgt spid="14"/>
                                        </p:tgtEl>
                                        <p:attrNameLst>
                                          <p:attrName>ppt_x</p:attrName>
                                        </p:attrNameLst>
                                      </p:cBhvr>
                                      <p:tavLst>
                                        <p:tav tm="0">
                                          <p:val>
                                            <p:strVal val="#ppt_x"/>
                                          </p:val>
                                        </p:tav>
                                        <p:tav tm="100000">
                                          <p:val>
                                            <p:strVal val="#ppt_x"/>
                                          </p:val>
                                        </p:tav>
                                      </p:tavLst>
                                    </p:anim>
                                    <p:anim calcmode="lin" valueType="num">
                                      <p:cBhvr>
                                        <p:cTn id="22"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5" presetClass="entr" presetSubtype="0"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 calcmode="lin" valueType="num">
                                      <p:cBhvr>
                                        <p:cTn id="27" dur="500" decel="50000" fill="hold">
                                          <p:stCondLst>
                                            <p:cond delay="0"/>
                                          </p:stCondLst>
                                        </p:cTn>
                                        <p:tgtEl>
                                          <p:spTgt spid="22"/>
                                        </p:tgtEl>
                                        <p:attrNameLst>
                                          <p:attrName>style.rotation</p:attrName>
                                        </p:attrNameLst>
                                      </p:cBhvr>
                                      <p:tavLst>
                                        <p:tav tm="0">
                                          <p:val>
                                            <p:fltVal val="-90"/>
                                          </p:val>
                                        </p:tav>
                                        <p:tav tm="100000">
                                          <p:val>
                                            <p:fltVal val="0"/>
                                          </p:val>
                                        </p:tav>
                                      </p:tavLst>
                                    </p:anim>
                                    <p:anim calcmode="lin" valueType="num">
                                      <p:cBhvr>
                                        <p:cTn id="28" dur="500" decel="50000" fill="hold">
                                          <p:stCondLst>
                                            <p:cond delay="0"/>
                                          </p:stCondLst>
                                        </p:cTn>
                                        <p:tgtEl>
                                          <p:spTgt spid="22"/>
                                        </p:tgtEl>
                                        <p:attrNameLst>
                                          <p:attrName>ppt_w</p:attrName>
                                        </p:attrNameLst>
                                      </p:cBhvr>
                                      <p:tavLst>
                                        <p:tav tm="0">
                                          <p:val>
                                            <p:strVal val="#ppt_w"/>
                                          </p:val>
                                        </p:tav>
                                        <p:tav tm="100000">
                                          <p:val>
                                            <p:strVal val="#ppt_w*.05"/>
                                          </p:val>
                                        </p:tav>
                                      </p:tavLst>
                                    </p:anim>
                                    <p:anim calcmode="lin" valueType="num">
                                      <p:cBhvr>
                                        <p:cTn id="29" dur="500" accel="50000" fill="hold">
                                          <p:stCondLst>
                                            <p:cond delay="500"/>
                                          </p:stCondLst>
                                        </p:cTn>
                                        <p:tgtEl>
                                          <p:spTgt spid="22"/>
                                        </p:tgtEl>
                                        <p:attrNameLst>
                                          <p:attrName>ppt_w</p:attrName>
                                        </p:attrNameLst>
                                      </p:cBhvr>
                                      <p:tavLst>
                                        <p:tav tm="0">
                                          <p:val>
                                            <p:strVal val="#ppt_w*.05"/>
                                          </p:val>
                                        </p:tav>
                                        <p:tav tm="100000">
                                          <p:val>
                                            <p:strVal val="#ppt_w"/>
                                          </p:val>
                                        </p:tav>
                                      </p:tavLst>
                                    </p:anim>
                                    <p:anim calcmode="lin" valueType="num">
                                      <p:cBhvr>
                                        <p:cTn id="30" dur="1000" fill="hold"/>
                                        <p:tgtEl>
                                          <p:spTgt spid="22"/>
                                        </p:tgtEl>
                                        <p:attrNameLst>
                                          <p:attrName>ppt_h</p:attrName>
                                        </p:attrNameLst>
                                      </p:cBhvr>
                                      <p:tavLst>
                                        <p:tav tm="0">
                                          <p:val>
                                            <p:strVal val="#ppt_h"/>
                                          </p:val>
                                        </p:tav>
                                        <p:tav tm="100000">
                                          <p:val>
                                            <p:strVal val="#ppt_h"/>
                                          </p:val>
                                        </p:tav>
                                      </p:tavLst>
                                    </p:anim>
                                    <p:anim calcmode="lin" valueType="num">
                                      <p:cBhvr>
                                        <p:cTn id="31" dur="500" decel="50000" fill="hold">
                                          <p:stCondLst>
                                            <p:cond delay="0"/>
                                          </p:stCondLst>
                                        </p:cTn>
                                        <p:tgtEl>
                                          <p:spTgt spid="22"/>
                                        </p:tgtEl>
                                        <p:attrNameLst>
                                          <p:attrName>ppt_x</p:attrName>
                                        </p:attrNameLst>
                                      </p:cBhvr>
                                      <p:tavLst>
                                        <p:tav tm="0">
                                          <p:val>
                                            <p:strVal val="#ppt_x+.4"/>
                                          </p:val>
                                        </p:tav>
                                        <p:tav tm="100000">
                                          <p:val>
                                            <p:strVal val="#ppt_x"/>
                                          </p:val>
                                        </p:tav>
                                      </p:tavLst>
                                    </p:anim>
                                    <p:anim calcmode="lin" valueType="num">
                                      <p:cBhvr>
                                        <p:cTn id="32" dur="500" decel="50000" fill="hold">
                                          <p:stCondLst>
                                            <p:cond delay="0"/>
                                          </p:stCondLst>
                                        </p:cTn>
                                        <p:tgtEl>
                                          <p:spTgt spid="22"/>
                                        </p:tgtEl>
                                        <p:attrNameLst>
                                          <p:attrName>ppt_y</p:attrName>
                                        </p:attrNameLst>
                                      </p:cBhvr>
                                      <p:tavLst>
                                        <p:tav tm="0">
                                          <p:val>
                                            <p:strVal val="#ppt_y-.2"/>
                                          </p:val>
                                        </p:tav>
                                        <p:tav tm="100000">
                                          <p:val>
                                            <p:strVal val="#ppt_y+.1"/>
                                          </p:val>
                                        </p:tav>
                                      </p:tavLst>
                                    </p:anim>
                                    <p:anim calcmode="lin" valueType="num">
                                      <p:cBhvr>
                                        <p:cTn id="33" dur="500" accel="50000" fill="hold">
                                          <p:stCondLst>
                                            <p:cond delay="500"/>
                                          </p:stCondLst>
                                        </p:cTn>
                                        <p:tgtEl>
                                          <p:spTgt spid="22"/>
                                        </p:tgtEl>
                                        <p:attrNameLst>
                                          <p:attrName>ppt_y</p:attrName>
                                        </p:attrNameLst>
                                      </p:cBhvr>
                                      <p:tavLst>
                                        <p:tav tm="0">
                                          <p:val>
                                            <p:strVal val="#ppt_y+.1"/>
                                          </p:val>
                                        </p:tav>
                                        <p:tav tm="100000">
                                          <p:val>
                                            <p:strVal val="#ppt_y"/>
                                          </p:val>
                                        </p:tav>
                                      </p:tavLst>
                                    </p:anim>
                                    <p:animEffect transition="in" filter="fade">
                                      <p:cBhvr>
                                        <p:cTn id="34" dur="1000" decel="50000">
                                          <p:stCondLst>
                                            <p:cond delay="0"/>
                                          </p:stCondLst>
                                        </p:cTn>
                                        <p:tgtEl>
                                          <p:spTgt spid="22"/>
                                        </p:tgtEl>
                                      </p:cBhvr>
                                    </p:animEffect>
                                  </p:childTnLst>
                                </p:cTn>
                              </p:par>
                            </p:childTnLst>
                          </p:cTn>
                        </p:par>
                      </p:childTnLst>
                    </p:cTn>
                  </p:par>
                  <p:par>
                    <p:cTn id="35" fill="hold">
                      <p:stCondLst>
                        <p:cond delay="indefinite"/>
                      </p:stCondLst>
                      <p:childTnLst>
                        <p:par>
                          <p:cTn id="36" fill="hold">
                            <p:stCondLst>
                              <p:cond delay="0"/>
                            </p:stCondLst>
                            <p:childTnLst>
                              <p:par>
                                <p:cTn id="37" presetID="12" presetClass="entr" presetSubtype="4" fill="hold"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slide(fromBottom)">
                                      <p:cBhvr>
                                        <p:cTn id="3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Let’s Summarize…</a:t>
            </a:r>
            <a:endParaRPr lang="en-US" sz="2400" b="1" dirty="0">
              <a:latin typeface="+mj-lt"/>
            </a:endParaRPr>
          </a:p>
        </p:txBody>
      </p:sp>
      <p:pic>
        <p:nvPicPr>
          <p:cNvPr id="22530" name="Picture 2" descr="\\10.3.80.148\New Folder\Small Basic\sm\EDU_UK_cc_3217.jpg"/>
          <p:cNvPicPr>
            <a:picLocks noChangeAspect="1" noChangeArrowheads="1"/>
          </p:cNvPicPr>
          <p:nvPr/>
        </p:nvPicPr>
        <p:blipFill>
          <a:blip r:embed="rId3" cstate="print"/>
          <a:stretch>
            <a:fillRect/>
          </a:stretch>
        </p:blipFill>
        <p:spPr bwMode="auto">
          <a:xfrm>
            <a:off x="2743201" y="1143000"/>
            <a:ext cx="4009695" cy="2670457"/>
          </a:xfrm>
          <a:prstGeom prst="rect">
            <a:avLst/>
          </a:prstGeom>
          <a:ln>
            <a:noFill/>
          </a:ln>
          <a:effectLst>
            <a:softEdge rad="112500"/>
          </a:effectLst>
        </p:spPr>
      </p:pic>
      <p:grpSp>
        <p:nvGrpSpPr>
          <p:cNvPr id="25604" name="Group 10"/>
          <p:cNvGrpSpPr>
            <a:grpSpLocks/>
          </p:cNvGrpSpPr>
          <p:nvPr/>
        </p:nvGrpSpPr>
        <p:grpSpPr bwMode="auto">
          <a:xfrm>
            <a:off x="457200" y="4038600"/>
            <a:ext cx="5029200" cy="762000"/>
            <a:chOff x="457200" y="3505200"/>
            <a:chExt cx="5486400" cy="762000"/>
          </a:xfrm>
        </p:grpSpPr>
        <p:sp>
          <p:nvSpPr>
            <p:cNvPr id="9" name="Rounded Rectangle 8"/>
            <p:cNvSpPr/>
            <p:nvPr/>
          </p:nvSpPr>
          <p:spPr>
            <a:xfrm>
              <a:off x="457200" y="3505200"/>
              <a:ext cx="54864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5607" name="TextBox 9"/>
            <p:cNvSpPr txBox="1">
              <a:spLocks noChangeArrowheads="1"/>
            </p:cNvSpPr>
            <p:nvPr/>
          </p:nvSpPr>
          <p:spPr bwMode="auto">
            <a:xfrm>
              <a:off x="533400" y="3657600"/>
              <a:ext cx="5334000" cy="430887"/>
            </a:xfrm>
            <a:prstGeom prst="rect">
              <a:avLst/>
            </a:prstGeom>
            <a:noFill/>
            <a:ln w="9525">
              <a:noFill/>
              <a:miter lim="800000"/>
              <a:headEnd/>
              <a:tailEnd/>
            </a:ln>
          </p:spPr>
          <p:txBody>
            <a:bodyPr>
              <a:spAutoFit/>
            </a:bodyPr>
            <a:lstStyle/>
            <a:p>
              <a:r>
                <a:rPr lang="en-US" sz="2200" b="1" dirty="0">
                  <a:latin typeface="Calibri" pitchFamily="34" charset="0"/>
                </a:rPr>
                <a:t>Congratulations! Now you know how to:</a:t>
              </a:r>
            </a:p>
          </p:txBody>
        </p:sp>
      </p:grpSp>
      <p:sp>
        <p:nvSpPr>
          <p:cNvPr id="8" name="Rounded Rectangle 7"/>
          <p:cNvSpPr/>
          <p:nvPr/>
        </p:nvSpPr>
        <p:spPr>
          <a:xfrm>
            <a:off x="381000" y="4724400"/>
            <a:ext cx="6248400" cy="1371600"/>
          </a:xfrm>
          <a:prstGeom prst="roundRect">
            <a:avLst>
              <a:gd name="adj" fmla="val 18858"/>
            </a:avLst>
          </a:prstGeom>
          <a:ln>
            <a:solidFill>
              <a:srgbClr val="002060"/>
            </a:solidFill>
          </a:ln>
        </p:spPr>
        <p:style>
          <a:lnRef idx="1">
            <a:schemeClr val="accent4"/>
          </a:lnRef>
          <a:fillRef idx="2">
            <a:schemeClr val="accent4"/>
          </a:fillRef>
          <a:effectRef idx="1">
            <a:schemeClr val="accent4"/>
          </a:effectRef>
          <a:fontRef idx="minor">
            <a:schemeClr val="dk1"/>
          </a:fontRef>
        </p:style>
        <p:txBody>
          <a:bodyPr anchor="ctr"/>
          <a:lstStyle/>
          <a:p>
            <a:pPr marL="346075" lvl="1" indent="-346075" fontAlgn="auto">
              <a:spcBef>
                <a:spcPts val="600"/>
              </a:spcBef>
              <a:spcAft>
                <a:spcPts val="600"/>
              </a:spcAft>
              <a:buBlip>
                <a:blip r:embed="rId4"/>
              </a:buBlip>
              <a:defRPr/>
            </a:pPr>
            <a:r>
              <a:rPr lang="en-US" sz="2000" dirty="0" smtClean="0"/>
              <a:t>Use different operations of the </a:t>
            </a:r>
            <a:r>
              <a:rPr lang="en-US" sz="2000" b="1" smtClean="0"/>
              <a:t>Stack </a:t>
            </a:r>
            <a:r>
              <a:rPr lang="en-US" sz="2000" smtClean="0"/>
              <a:t>object.</a:t>
            </a:r>
            <a:endParaRPr lang="en-US" sz="2000" dirty="0" smtClean="0"/>
          </a:p>
          <a:p>
            <a:pPr marL="346075" lvl="1" indent="-346075" fontAlgn="auto">
              <a:spcBef>
                <a:spcPts val="600"/>
              </a:spcBef>
              <a:spcAft>
                <a:spcPts val="600"/>
              </a:spcAft>
              <a:buBlip>
                <a:blip r:embed="rId4"/>
              </a:buBlip>
              <a:defRPr/>
            </a:pPr>
            <a:r>
              <a:rPr lang="en-US" sz="2000" dirty="0" smtClean="0"/>
              <a:t>Use different operations of the </a:t>
            </a:r>
            <a:r>
              <a:rPr lang="en-US" sz="2000" b="1" smtClean="0"/>
              <a:t>Array</a:t>
            </a:r>
            <a:r>
              <a:rPr lang="en-US" sz="2000" smtClean="0"/>
              <a:t> object.</a:t>
            </a:r>
            <a:endParaRPr lang="en-US" sz="2400" dirty="0">
              <a:solidFill>
                <a:srgbClr val="C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nodeType="clickEffect">
                                  <p:stCondLst>
                                    <p:cond delay="0"/>
                                  </p:stCondLst>
                                  <p:childTnLst>
                                    <p:set>
                                      <p:cBhvr>
                                        <p:cTn id="14" dur="1" fill="hold">
                                          <p:stCondLst>
                                            <p:cond delay="0"/>
                                          </p:stCondLst>
                                        </p:cTn>
                                        <p:tgtEl>
                                          <p:spTgt spid="22530"/>
                                        </p:tgtEl>
                                        <p:attrNameLst>
                                          <p:attrName>style.visibility</p:attrName>
                                        </p:attrNameLst>
                                      </p:cBhvr>
                                      <p:to>
                                        <p:strVal val="visible"/>
                                      </p:to>
                                    </p:set>
                                    <p:animEffect transition="in" filter="plus(in)">
                                      <p:cBhvr>
                                        <p:cTn id="15" dur="2000"/>
                                        <p:tgtEl>
                                          <p:spTgt spid="22530"/>
                                        </p:tgtEl>
                                      </p:cBhvr>
                                    </p:animEffect>
                                  </p:childTnLst>
                                </p:cTn>
                              </p:par>
                            </p:childTnLst>
                          </p:cTn>
                        </p:par>
                      </p:childTnLst>
                    </p:cTn>
                  </p:par>
                  <p:par>
                    <p:cTn id="16" fill="hold">
                      <p:stCondLst>
                        <p:cond delay="indefinite"/>
                      </p:stCondLst>
                      <p:childTnLst>
                        <p:par>
                          <p:cTn id="17" fill="hold">
                            <p:stCondLst>
                              <p:cond delay="0"/>
                            </p:stCondLst>
                            <p:childTnLst>
                              <p:par>
                                <p:cTn id="18" presetID="58" presetClass="entr" presetSubtype="0" accel="100000" fill="hold" nodeType="clickEffect">
                                  <p:stCondLst>
                                    <p:cond delay="0"/>
                                  </p:stCondLst>
                                  <p:childTnLst>
                                    <p:set>
                                      <p:cBhvr>
                                        <p:cTn id="19" dur="1" fill="hold">
                                          <p:stCondLst>
                                            <p:cond delay="0"/>
                                          </p:stCondLst>
                                        </p:cTn>
                                        <p:tgtEl>
                                          <p:spTgt spid="25604"/>
                                        </p:tgtEl>
                                        <p:attrNameLst>
                                          <p:attrName>style.visibility</p:attrName>
                                        </p:attrNameLst>
                                      </p:cBhvr>
                                      <p:to>
                                        <p:strVal val="visible"/>
                                      </p:to>
                                    </p:set>
                                    <p:anim calcmode="lin" valueType="num">
                                      <p:cBhvr>
                                        <p:cTn id="20" dur="500" fill="hold"/>
                                        <p:tgtEl>
                                          <p:spTgt spid="25604"/>
                                        </p:tgtEl>
                                        <p:attrNameLst>
                                          <p:attrName>ppt_w</p:attrName>
                                        </p:attrNameLst>
                                      </p:cBhvr>
                                      <p:tavLst>
                                        <p:tav tm="0">
                                          <p:val>
                                            <p:strVal val="#ppt_w*2.5"/>
                                          </p:val>
                                        </p:tav>
                                        <p:tav tm="100000">
                                          <p:val>
                                            <p:strVal val="#ppt_w"/>
                                          </p:val>
                                        </p:tav>
                                      </p:tavLst>
                                    </p:anim>
                                    <p:anim calcmode="lin" valueType="num">
                                      <p:cBhvr>
                                        <p:cTn id="21" dur="500" fill="hold"/>
                                        <p:tgtEl>
                                          <p:spTgt spid="25604"/>
                                        </p:tgtEl>
                                        <p:attrNameLst>
                                          <p:attrName>ppt_h</p:attrName>
                                        </p:attrNameLst>
                                      </p:cBhvr>
                                      <p:tavLst>
                                        <p:tav tm="0">
                                          <p:val>
                                            <p:strVal val="#ppt_h*0.01"/>
                                          </p:val>
                                        </p:tav>
                                        <p:tav tm="100000">
                                          <p:val>
                                            <p:strVal val="#ppt_h"/>
                                          </p:val>
                                        </p:tav>
                                      </p:tavLst>
                                    </p:anim>
                                    <p:anim calcmode="lin" valueType="num">
                                      <p:cBhvr>
                                        <p:cTn id="22" dur="500" fill="hold"/>
                                        <p:tgtEl>
                                          <p:spTgt spid="25604"/>
                                        </p:tgtEl>
                                        <p:attrNameLst>
                                          <p:attrName>ppt_x</p:attrName>
                                        </p:attrNameLst>
                                      </p:cBhvr>
                                      <p:tavLst>
                                        <p:tav tm="0">
                                          <p:val>
                                            <p:strVal val="#ppt_x"/>
                                          </p:val>
                                        </p:tav>
                                        <p:tav tm="100000">
                                          <p:val>
                                            <p:strVal val="#ppt_x"/>
                                          </p:val>
                                        </p:tav>
                                      </p:tavLst>
                                    </p:anim>
                                    <p:anim calcmode="lin" valueType="num">
                                      <p:cBhvr>
                                        <p:cTn id="23" dur="500" fill="hold"/>
                                        <p:tgtEl>
                                          <p:spTgt spid="25604"/>
                                        </p:tgtEl>
                                        <p:attrNameLst>
                                          <p:attrName>ppt_y</p:attrName>
                                        </p:attrNameLst>
                                      </p:cBhvr>
                                      <p:tavLst>
                                        <p:tav tm="0">
                                          <p:val>
                                            <p:strVal val="#ppt_h+1"/>
                                          </p:val>
                                        </p:tav>
                                        <p:tav tm="100000">
                                          <p:val>
                                            <p:strVal val="#ppt_y"/>
                                          </p:val>
                                        </p:tav>
                                      </p:tavLst>
                                    </p:anim>
                                    <p:animEffect transition="in" filter="fade">
                                      <p:cBhvr>
                                        <p:cTn id="24" dur="500"/>
                                        <p:tgtEl>
                                          <p:spTgt spid="25604"/>
                                        </p:tgtEl>
                                      </p:cBhvr>
                                    </p:animEffect>
                                  </p:childTnLst>
                                </p:cTn>
                              </p:par>
                            </p:childTnLst>
                          </p:cTn>
                        </p:par>
                      </p:childTnLst>
                    </p:cTn>
                  </p:par>
                  <p:par>
                    <p:cTn id="25" fill="hold">
                      <p:stCondLst>
                        <p:cond delay="indefinite"/>
                      </p:stCondLst>
                      <p:childTnLst>
                        <p:par>
                          <p:cTn id="26" fill="hold">
                            <p:stCondLst>
                              <p:cond delay="0"/>
                            </p:stCondLst>
                            <p:childTnLst>
                              <p:par>
                                <p:cTn id="27" presetID="37"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Effect transition="in" filter="fade">
                                      <p:cBhvr>
                                        <p:cTn id="29" dur="1000"/>
                                        <p:tgtEl>
                                          <p:spTgt spid="8"/>
                                        </p:tgtEl>
                                      </p:cBhvr>
                                    </p:animEffect>
                                    <p:anim calcmode="lin" valueType="num">
                                      <p:cBhvr>
                                        <p:cTn id="30" dur="1000" fill="hold"/>
                                        <p:tgtEl>
                                          <p:spTgt spid="8"/>
                                        </p:tgtEl>
                                        <p:attrNameLst>
                                          <p:attrName>ppt_x</p:attrName>
                                        </p:attrNameLst>
                                      </p:cBhvr>
                                      <p:tavLst>
                                        <p:tav tm="0">
                                          <p:val>
                                            <p:strVal val="#ppt_x"/>
                                          </p:val>
                                        </p:tav>
                                        <p:tav tm="100000">
                                          <p:val>
                                            <p:strVal val="#ppt_x"/>
                                          </p:val>
                                        </p:tav>
                                      </p:tavLst>
                                    </p:anim>
                                    <p:anim calcmode="lin" valueType="num">
                                      <p:cBhvr>
                                        <p:cTn id="31" dur="900" decel="100000" fill="hold"/>
                                        <p:tgtEl>
                                          <p:spTgt spid="8"/>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solidFill>
                  <a:prstClr val="white"/>
                </a:solidFill>
                <a:latin typeface="Calibri"/>
              </a:rPr>
              <a:t>Mini Challenge </a:t>
            </a:r>
            <a:r>
              <a:rPr lang="en-US" sz="2400" b="1" dirty="0" smtClean="0">
                <a:solidFill>
                  <a:prstClr val="white"/>
                </a:solidFill>
                <a:latin typeface="Calibri"/>
              </a:rPr>
              <a:t>3.2</a:t>
            </a:r>
            <a:r>
              <a:rPr lang="en-US" sz="2400" b="1" dirty="0" smtClean="0">
                <a:solidFill>
                  <a:prstClr val="white"/>
                </a:solidFill>
                <a:latin typeface="Calibri"/>
              </a:rPr>
              <a:t>: </a:t>
            </a:r>
            <a:endParaRPr lang="en-US" sz="2400" b="1" dirty="0">
              <a:latin typeface="+mj-lt"/>
            </a:endParaRPr>
          </a:p>
        </p:txBody>
      </p:sp>
      <p:pic>
        <p:nvPicPr>
          <p:cNvPr id="1027" name="Picture 3" descr="\\10.3.80.148\New Folder\Small Basic\sm\edu_sing3_8972.jpg"/>
          <p:cNvPicPr>
            <a:picLocks noChangeAspect="1" noChangeArrowheads="1"/>
          </p:cNvPicPr>
          <p:nvPr/>
        </p:nvPicPr>
        <p:blipFill>
          <a:blip r:embed="rId3" cstate="print"/>
          <a:stretch>
            <a:fillRect/>
          </a:stretch>
        </p:blipFill>
        <p:spPr bwMode="auto">
          <a:xfrm>
            <a:off x="5874934" y="1975757"/>
            <a:ext cx="2882284" cy="2641100"/>
          </a:xfrm>
          <a:prstGeom prst="roundRect">
            <a:avLst>
              <a:gd name="adj" fmla="val 36362"/>
            </a:avLst>
          </a:prstGeom>
          <a:solidFill>
            <a:srgbClr val="FFFFFF">
              <a:shade val="85000"/>
            </a:srgbClr>
          </a:solidFill>
          <a:ln>
            <a:noFill/>
          </a:ln>
          <a:effectLst>
            <a:reflection blurRad="12700" stA="38000" endPos="28000" dist="5000" dir="5400000" sy="-100000" algn="bl" rotWithShape="0"/>
          </a:effectLst>
        </p:spPr>
      </p:pic>
      <p:grpSp>
        <p:nvGrpSpPr>
          <p:cNvPr id="12" name="Group 11"/>
          <p:cNvGrpSpPr/>
          <p:nvPr/>
        </p:nvGrpSpPr>
        <p:grpSpPr>
          <a:xfrm>
            <a:off x="304800" y="838200"/>
            <a:ext cx="5715000" cy="1329841"/>
            <a:chOff x="381000" y="609695"/>
            <a:chExt cx="8153400" cy="1131181"/>
          </a:xfrm>
        </p:grpSpPr>
        <p:sp>
          <p:nvSpPr>
            <p:cNvPr id="15" name="Rounded Rectangle 14"/>
            <p:cNvSpPr/>
            <p:nvPr/>
          </p:nvSpPr>
          <p:spPr bwMode="auto">
            <a:xfrm>
              <a:off x="381000" y="609695"/>
              <a:ext cx="8153400" cy="1131181"/>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6" name="TextBox 9"/>
            <p:cNvSpPr txBox="1">
              <a:spLocks noChangeArrowheads="1"/>
            </p:cNvSpPr>
            <p:nvPr/>
          </p:nvSpPr>
          <p:spPr bwMode="auto">
            <a:xfrm>
              <a:off x="489712" y="674512"/>
              <a:ext cx="8044688" cy="863937"/>
            </a:xfrm>
            <a:prstGeom prst="rect">
              <a:avLst/>
            </a:prstGeom>
            <a:noFill/>
            <a:ln w="9525">
              <a:noFill/>
              <a:miter lim="800000"/>
              <a:headEnd/>
              <a:tailEnd/>
            </a:ln>
          </p:spPr>
          <p:txBody>
            <a:bodyPr wrap="square">
              <a:spAutoFit/>
            </a:bodyPr>
            <a:lstStyle/>
            <a:p>
              <a:pPr lvl="0"/>
              <a:r>
                <a:rPr lang="en-US" sz="2000" b="1">
                  <a:solidFill>
                    <a:prstClr val="black"/>
                  </a:solidFill>
                  <a:latin typeface="Calibri"/>
                </a:rPr>
                <a:t>By using the Array object, write a </a:t>
              </a:r>
              <a:r>
                <a:rPr lang="en-US" sz="2000" b="1" smtClean="0">
                  <a:solidFill>
                    <a:prstClr val="black"/>
                  </a:solidFill>
                  <a:latin typeface="Calibri"/>
                </a:rPr>
                <a:t>flight-reservation program that </a:t>
              </a:r>
              <a:r>
                <a:rPr lang="en-US" sz="2000" b="1">
                  <a:solidFill>
                    <a:prstClr val="black"/>
                  </a:solidFill>
                  <a:latin typeface="Calibri"/>
                </a:rPr>
                <a:t>you can use to perform the following actions:</a:t>
              </a:r>
              <a:endParaRPr lang="en-US" sz="2000" dirty="0">
                <a:solidFill>
                  <a:prstClr val="black"/>
                </a:solidFill>
                <a:latin typeface="Calibri"/>
              </a:endParaRPr>
            </a:p>
          </p:txBody>
        </p:sp>
      </p:grpSp>
      <p:grpSp>
        <p:nvGrpSpPr>
          <p:cNvPr id="17" name="Group 16"/>
          <p:cNvGrpSpPr/>
          <p:nvPr/>
        </p:nvGrpSpPr>
        <p:grpSpPr>
          <a:xfrm>
            <a:off x="457200" y="1783498"/>
            <a:ext cx="4800600" cy="3093302"/>
            <a:chOff x="381000" y="2192330"/>
            <a:chExt cx="4875609" cy="2144237"/>
          </a:xfrm>
        </p:grpSpPr>
        <p:sp>
          <p:nvSpPr>
            <p:cNvPr id="18" name="Rounded Rectangle 17"/>
            <p:cNvSpPr/>
            <p:nvPr/>
          </p:nvSpPr>
          <p:spPr>
            <a:xfrm>
              <a:off x="381000" y="2325601"/>
              <a:ext cx="4875609" cy="2010966"/>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400" b="1" dirty="0">
                  <a:solidFill>
                    <a:srgbClr val="C00000"/>
                  </a:solidFill>
                </a:rPr>
                <a:t>	</a:t>
              </a:r>
            </a:p>
          </p:txBody>
        </p:sp>
        <p:sp>
          <p:nvSpPr>
            <p:cNvPr id="19" name="TextBox 15"/>
            <p:cNvSpPr txBox="1">
              <a:spLocks noChangeArrowheads="1"/>
            </p:cNvSpPr>
            <p:nvPr/>
          </p:nvSpPr>
          <p:spPr bwMode="auto">
            <a:xfrm flipH="1">
              <a:off x="453241" y="2192330"/>
              <a:ext cx="4731125" cy="1664104"/>
            </a:xfrm>
            <a:prstGeom prst="rect">
              <a:avLst/>
            </a:prstGeom>
            <a:noFill/>
            <a:ln w="9525">
              <a:noFill/>
              <a:miter lim="800000"/>
              <a:headEnd/>
              <a:tailEnd/>
            </a:ln>
          </p:spPr>
          <p:txBody>
            <a:bodyPr wrap="square">
              <a:spAutoFit/>
            </a:bodyPr>
            <a:lstStyle/>
            <a:p>
              <a:pPr lvl="0">
                <a:spcBef>
                  <a:spcPts val="600"/>
                </a:spcBef>
                <a:spcAft>
                  <a:spcPts val="600"/>
                </a:spcAft>
              </a:pPr>
              <a:endParaRPr lang="en-US" sz="2000" dirty="0">
                <a:solidFill>
                  <a:prstClr val="black"/>
                </a:solidFill>
                <a:latin typeface="Calibri"/>
              </a:endParaRPr>
            </a:p>
            <a:p>
              <a:pPr marL="284163" indent="-284163">
                <a:spcBef>
                  <a:spcPts val="600"/>
                </a:spcBef>
                <a:spcAft>
                  <a:spcPts val="600"/>
                </a:spcAft>
                <a:buFont typeface="Wingdings" pitchFamily="2" charset="2"/>
                <a:buChar char="v"/>
              </a:pPr>
              <a:r>
                <a:rPr lang="en-US" sz="2000" dirty="0">
                  <a:solidFill>
                    <a:prstClr val="black"/>
                  </a:solidFill>
                  <a:latin typeface="Calibri"/>
                </a:rPr>
                <a:t>Use a “For” Loop in combination with an array to reserve seats for 10 passengers. </a:t>
              </a:r>
            </a:p>
            <a:p>
              <a:pPr marL="284163" lvl="0" indent="-284163">
                <a:spcBef>
                  <a:spcPts val="600"/>
                </a:spcBef>
                <a:spcAft>
                  <a:spcPts val="600"/>
                </a:spcAft>
                <a:buFont typeface="Wingdings" pitchFamily="2" charset="2"/>
                <a:buChar char="v"/>
              </a:pPr>
              <a:r>
                <a:rPr lang="en-US" sz="2000" dirty="0" smtClean="0">
                  <a:solidFill>
                    <a:prstClr val="black"/>
                  </a:solidFill>
                  <a:latin typeface="Calibri"/>
                </a:rPr>
                <a:t>Show how many seats are </a:t>
              </a:r>
              <a:r>
                <a:rPr lang="en-US" sz="2000" dirty="0">
                  <a:solidFill>
                    <a:prstClr val="black"/>
                  </a:solidFill>
                  <a:latin typeface="Calibri"/>
                </a:rPr>
                <a:t>still available</a:t>
              </a:r>
              <a:r>
                <a:rPr lang="en-US" sz="2000" dirty="0" smtClean="0">
                  <a:solidFill>
                    <a:prstClr val="black"/>
                  </a:solidFill>
                  <a:latin typeface="Calibri"/>
                </a:rPr>
                <a:t>.</a:t>
              </a:r>
            </a:p>
            <a:p>
              <a:pPr marL="284163" lvl="0" indent="-284163">
                <a:spcBef>
                  <a:spcPts val="600"/>
                </a:spcBef>
                <a:spcAft>
                  <a:spcPts val="600"/>
                </a:spcAft>
                <a:buFont typeface="Wingdings" pitchFamily="2" charset="2"/>
                <a:buChar char="v"/>
              </a:pPr>
              <a:r>
                <a:rPr lang="en-US" sz="2000" dirty="0">
                  <a:solidFill>
                    <a:prstClr val="black"/>
                  </a:solidFill>
                  <a:latin typeface="Calibri"/>
                </a:rPr>
                <a:t>Display each passenger’s name and seat number.</a:t>
              </a:r>
              <a:r>
                <a:rPr lang="en-US" sz="2000" dirty="0" smtClean="0">
                  <a:latin typeface="+mn-lt"/>
                </a:rPr>
                <a:t> </a:t>
              </a:r>
            </a:p>
          </p:txBody>
        </p:sp>
      </p:grpSp>
      <p:sp>
        <p:nvSpPr>
          <p:cNvPr id="10" name="Rounded Rectangle 9"/>
          <p:cNvSpPr/>
          <p:nvPr/>
        </p:nvSpPr>
        <p:spPr>
          <a:xfrm>
            <a:off x="4419600" y="5053252"/>
            <a:ext cx="4584700" cy="1069596"/>
          </a:xfrm>
          <a:prstGeom prst="roundRect">
            <a:avLst>
              <a:gd name="adj" fmla="val 10525"/>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r>
              <a:rPr lang="en-US" sz="2400" u="sng" dirty="0" smtClean="0">
                <a:solidFill>
                  <a:schemeClr val="tx1"/>
                </a:solidFill>
              </a:rPr>
              <a:t>Question:</a:t>
            </a:r>
          </a:p>
          <a:p>
            <a:pPr fontAlgn="auto">
              <a:spcBef>
                <a:spcPts val="0"/>
              </a:spcBef>
              <a:spcAft>
                <a:spcPts val="0"/>
              </a:spcAft>
              <a:defRPr/>
            </a:pPr>
            <a:r>
              <a:rPr lang="en-US" sz="1400" dirty="0" smtClean="0">
                <a:solidFill>
                  <a:schemeClr val="tx1"/>
                </a:solidFill>
              </a:rPr>
              <a:t>1.  What advantages does an array have in storing variables over just using regular variable declarations?</a:t>
            </a:r>
            <a:r>
              <a:rPr lang="en-US" sz="2400" b="1" dirty="0">
                <a:solidFill>
                  <a:srgbClr val="C00000"/>
                </a:solidFill>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nodeType="clickEffect">
                                  <p:stCondLst>
                                    <p:cond delay="0"/>
                                  </p:stCondLst>
                                  <p:childTnLst>
                                    <p:set>
                                      <p:cBhvr>
                                        <p:cTn id="14" dur="1" fill="hold">
                                          <p:stCondLst>
                                            <p:cond delay="0"/>
                                          </p:stCondLst>
                                        </p:cTn>
                                        <p:tgtEl>
                                          <p:spTgt spid="1027"/>
                                        </p:tgtEl>
                                        <p:attrNameLst>
                                          <p:attrName>style.visibility</p:attrName>
                                        </p:attrNameLst>
                                      </p:cBhvr>
                                      <p:to>
                                        <p:strVal val="visible"/>
                                      </p:to>
                                    </p:set>
                                    <p:anim calcmode="lin" valueType="num">
                                      <p:cBhvr>
                                        <p:cTn id="15" dur="1000" fill="hold"/>
                                        <p:tgtEl>
                                          <p:spTgt spid="1027"/>
                                        </p:tgtEl>
                                        <p:attrNameLst>
                                          <p:attrName>ppt_w</p:attrName>
                                        </p:attrNameLst>
                                      </p:cBhvr>
                                      <p:tavLst>
                                        <p:tav tm="0">
                                          <p:val>
                                            <p:fltVal val="0"/>
                                          </p:val>
                                        </p:tav>
                                        <p:tav tm="100000">
                                          <p:val>
                                            <p:strVal val="#ppt_w"/>
                                          </p:val>
                                        </p:tav>
                                      </p:tavLst>
                                    </p:anim>
                                    <p:anim calcmode="lin" valueType="num">
                                      <p:cBhvr>
                                        <p:cTn id="16" dur="1000" fill="hold"/>
                                        <p:tgtEl>
                                          <p:spTgt spid="1027"/>
                                        </p:tgtEl>
                                        <p:attrNameLst>
                                          <p:attrName>ppt_h</p:attrName>
                                        </p:attrNameLst>
                                      </p:cBhvr>
                                      <p:tavLst>
                                        <p:tav tm="0">
                                          <p:val>
                                            <p:fltVal val="0"/>
                                          </p:val>
                                        </p:tav>
                                        <p:tav tm="100000">
                                          <p:val>
                                            <p:strVal val="#ppt_h"/>
                                          </p:val>
                                        </p:tav>
                                      </p:tavLst>
                                    </p:anim>
                                    <p:anim calcmode="lin" valueType="num">
                                      <p:cBhvr>
                                        <p:cTn id="17" dur="1000" fill="hold"/>
                                        <p:tgtEl>
                                          <p:spTgt spid="1027"/>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102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blinds(horizontal)">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nodeType="click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checkerboard(across)">
                                      <p:cBhvr>
                                        <p:cTn id="2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bwMode="auto">
          <a:xfrm>
            <a:off x="76200" y="0"/>
            <a:ext cx="8229600" cy="563563"/>
          </a:xfrm>
          <a:prstGeom prst="rect">
            <a:avLst/>
          </a:prstGeom>
          <a:noFill/>
          <a:ln w="9525">
            <a:noFill/>
            <a:miter lim="800000"/>
            <a:headEnd/>
            <a:tailEnd/>
          </a:ln>
        </p:spPr>
        <p:txBody>
          <a:bodyPr vert="horz" wrap="square" lIns="91440" tIns="45720" rIns="91440" bIns="45720" numCol="1" rtlCol="0" anchor="ctr" anchorCtr="0" compatLnSpc="1">
            <a:prstTxWarp prst="textNoShape">
              <a:avLst/>
            </a:prstTxWarp>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z="2400" b="1" dirty="0" smtClean="0">
                <a:solidFill>
                  <a:schemeClr val="bg1"/>
                </a:solidFill>
                <a:latin typeface="+mj-lt"/>
                <a:ea typeface="+mj-ea"/>
                <a:cs typeface="Tahoma" pitchFamily="34" charset="0"/>
              </a:rPr>
              <a:t>Stacks and Arrays</a:t>
            </a:r>
            <a:endParaRPr kumimoji="0" lang="en-US" sz="2400" b="1" i="0" u="none" strike="noStrike" kern="1200" cap="none" spc="0" normalizeH="0" baseline="0" noProof="0" dirty="0">
              <a:ln>
                <a:noFill/>
              </a:ln>
              <a:solidFill>
                <a:schemeClr val="bg1"/>
              </a:solidFill>
              <a:effectLst/>
              <a:uLnTx/>
              <a:uFillTx/>
              <a:latin typeface="+mj-lt"/>
              <a:ea typeface="+mj-ea"/>
              <a:cs typeface="Tahoma" pitchFamily="34" charset="0"/>
            </a:endParaRPr>
          </a:p>
        </p:txBody>
      </p:sp>
      <p:grpSp>
        <p:nvGrpSpPr>
          <p:cNvPr id="14" name="Group 13"/>
          <p:cNvGrpSpPr/>
          <p:nvPr/>
        </p:nvGrpSpPr>
        <p:grpSpPr>
          <a:xfrm>
            <a:off x="228600" y="762000"/>
            <a:ext cx="5334000" cy="914400"/>
            <a:chOff x="304800" y="762000"/>
            <a:chExt cx="5334000" cy="762000"/>
          </a:xfrm>
        </p:grpSpPr>
        <p:sp>
          <p:nvSpPr>
            <p:cNvPr id="20" name="Rounded Rectangle 19"/>
            <p:cNvSpPr/>
            <p:nvPr/>
          </p:nvSpPr>
          <p:spPr>
            <a:xfrm>
              <a:off x="304800" y="762000"/>
              <a:ext cx="5334000" cy="7620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21" name="TextBox 20"/>
            <p:cNvSpPr txBox="1"/>
            <p:nvPr/>
          </p:nvSpPr>
          <p:spPr>
            <a:xfrm>
              <a:off x="381000" y="914400"/>
              <a:ext cx="5107546" cy="359073"/>
            </a:xfrm>
            <a:prstGeom prst="rect">
              <a:avLst/>
            </a:prstGeom>
            <a:noFill/>
          </p:spPr>
          <p:txBody>
            <a:bodyPr wrap="square">
              <a:spAutoFit/>
            </a:bodyPr>
            <a:lstStyle/>
            <a:p>
              <a:pPr fontAlgn="auto">
                <a:spcBef>
                  <a:spcPts val="0"/>
                </a:spcBef>
                <a:spcAft>
                  <a:spcPts val="0"/>
                </a:spcAft>
                <a:defRPr/>
              </a:pPr>
              <a:r>
                <a:rPr lang="en-US" sz="2200" b="1" dirty="0">
                  <a:latin typeface="+mj-lt"/>
                </a:rPr>
                <a:t>In this lesson, you will </a:t>
              </a:r>
              <a:r>
                <a:rPr lang="en-US" sz="2200" b="1">
                  <a:latin typeface="+mj-lt"/>
                </a:rPr>
                <a:t>learn </a:t>
              </a:r>
              <a:r>
                <a:rPr lang="en-US" sz="2200" b="1" smtClean="0">
                  <a:latin typeface="+mj-lt"/>
                </a:rPr>
                <a:t>how to:</a:t>
              </a:r>
              <a:endParaRPr lang="en-US" sz="2200" b="1" dirty="0">
                <a:latin typeface="+mj-lt"/>
              </a:endParaRPr>
            </a:p>
          </p:txBody>
        </p:sp>
      </p:grpSp>
      <p:grpSp>
        <p:nvGrpSpPr>
          <p:cNvPr id="22" name="Group 21"/>
          <p:cNvGrpSpPr/>
          <p:nvPr/>
        </p:nvGrpSpPr>
        <p:grpSpPr>
          <a:xfrm>
            <a:off x="381000" y="2362200"/>
            <a:ext cx="5088835" cy="762000"/>
            <a:chOff x="304800" y="1524000"/>
            <a:chExt cx="4876800" cy="1066800"/>
          </a:xfrm>
        </p:grpSpPr>
        <p:sp>
          <p:nvSpPr>
            <p:cNvPr id="23" name="Rounded Rectangle 22"/>
            <p:cNvSpPr/>
            <p:nvPr/>
          </p:nvSpPr>
          <p:spPr>
            <a:xfrm>
              <a:off x="304800" y="1524000"/>
              <a:ext cx="4876800" cy="1066800"/>
            </a:xfrm>
            <a:prstGeom prst="roundRect">
              <a:avLst>
                <a:gd name="adj" fmla="val 21552"/>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24" name="TextBox 23"/>
            <p:cNvSpPr txBox="1"/>
            <p:nvPr/>
          </p:nvSpPr>
          <p:spPr>
            <a:xfrm>
              <a:off x="304800" y="1737360"/>
              <a:ext cx="4746625" cy="560154"/>
            </a:xfrm>
            <a:prstGeom prst="rect">
              <a:avLst/>
            </a:prstGeom>
            <a:noFill/>
          </p:spPr>
          <p:txBody>
            <a:bodyPr wrap="square" rtlCol="0">
              <a:spAutoFit/>
            </a:bodyPr>
            <a:lstStyle/>
            <a:p>
              <a:pPr lvl="0"/>
              <a:r>
                <a:rPr lang="en-US" sz="2000" smtClean="0">
                  <a:latin typeface="+mn-lt"/>
                </a:rPr>
                <a:t>Use </a:t>
              </a:r>
              <a:r>
                <a:rPr lang="en-US" sz="2000" dirty="0" smtClean="0">
                  <a:latin typeface="+mn-lt"/>
                </a:rPr>
                <a:t>different operations of the </a:t>
              </a:r>
              <a:r>
                <a:rPr lang="en-US" sz="2000" b="1" dirty="0" smtClean="0">
                  <a:latin typeface="+mn-lt"/>
                </a:rPr>
                <a:t>Stack </a:t>
              </a:r>
              <a:r>
                <a:rPr lang="en-US" sz="2000" dirty="0" smtClean="0">
                  <a:latin typeface="+mn-lt"/>
                </a:rPr>
                <a:t>object.</a:t>
              </a:r>
              <a:endParaRPr lang="en-US" sz="2000" dirty="0">
                <a:latin typeface="+mn-lt"/>
              </a:endParaRPr>
            </a:p>
          </p:txBody>
        </p:sp>
      </p:grpSp>
      <p:grpSp>
        <p:nvGrpSpPr>
          <p:cNvPr id="25" name="Group 24"/>
          <p:cNvGrpSpPr/>
          <p:nvPr/>
        </p:nvGrpSpPr>
        <p:grpSpPr>
          <a:xfrm>
            <a:off x="381000" y="1447800"/>
            <a:ext cx="5181600" cy="860285"/>
            <a:chOff x="304800" y="2895600"/>
            <a:chExt cx="5024582" cy="1204399"/>
          </a:xfrm>
        </p:grpSpPr>
        <p:sp>
          <p:nvSpPr>
            <p:cNvPr id="26" name="Rounded Rectangle 25"/>
            <p:cNvSpPr/>
            <p:nvPr/>
          </p:nvSpPr>
          <p:spPr>
            <a:xfrm>
              <a:off x="304800" y="2895600"/>
              <a:ext cx="4950691" cy="10668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27" name="TextBox 26"/>
            <p:cNvSpPr txBox="1"/>
            <p:nvPr/>
          </p:nvSpPr>
          <p:spPr>
            <a:xfrm>
              <a:off x="381000" y="3108959"/>
              <a:ext cx="4948382" cy="991040"/>
            </a:xfrm>
            <a:prstGeom prst="rect">
              <a:avLst/>
            </a:prstGeom>
            <a:noFill/>
          </p:spPr>
          <p:txBody>
            <a:bodyPr wrap="square" rtlCol="0">
              <a:spAutoFit/>
            </a:bodyPr>
            <a:lstStyle/>
            <a:p>
              <a:r>
                <a:rPr lang="en-US" sz="2000" smtClean="0">
                  <a:latin typeface="+mn-lt"/>
                </a:rPr>
                <a:t>Use </a:t>
              </a:r>
              <a:r>
                <a:rPr lang="en-US" sz="2000" dirty="0" smtClean="0">
                  <a:latin typeface="+mn-lt"/>
                </a:rPr>
                <a:t>different operations of the </a:t>
              </a:r>
              <a:r>
                <a:rPr lang="en-US" sz="2000" b="1" dirty="0" smtClean="0">
                  <a:latin typeface="+mn-lt"/>
                </a:rPr>
                <a:t>Array </a:t>
              </a:r>
              <a:r>
                <a:rPr lang="en-US" sz="2000" dirty="0" smtClean="0">
                  <a:latin typeface="+mn-lt"/>
                </a:rPr>
                <a:t>object.</a:t>
              </a:r>
            </a:p>
            <a:p>
              <a:endParaRPr lang="en-US" sz="2000" dirty="0">
                <a:latin typeface="+mn-lt"/>
              </a:endParaRPr>
            </a:p>
          </p:txBody>
        </p:sp>
      </p:grpSp>
      <p:pic>
        <p:nvPicPr>
          <p:cNvPr id="13" name="Picture 12" descr="edu_colo3_7393_rgb.jpg"/>
          <p:cNvPicPr>
            <a:picLocks noChangeAspect="1"/>
          </p:cNvPicPr>
          <p:nvPr/>
        </p:nvPicPr>
        <p:blipFill>
          <a:blip r:embed="rId3" cstate="print"/>
          <a:stretch>
            <a:fillRect/>
          </a:stretch>
        </p:blipFill>
        <p:spPr>
          <a:xfrm>
            <a:off x="5838240" y="1264387"/>
            <a:ext cx="3077160" cy="254173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000"/>
                                        <p:tgtEl>
                                          <p:spTgt spid="10"/>
                                        </p:tgtEl>
                                      </p:cBhvr>
                                    </p:animEffect>
                                    <p:anim calcmode="lin" valueType="num">
                                      <p:cBhvr>
                                        <p:cTn id="8" dur="1000" fill="hold"/>
                                        <p:tgtEl>
                                          <p:spTgt spid="10"/>
                                        </p:tgtEl>
                                        <p:attrNameLst>
                                          <p:attrName>ppt_x</p:attrName>
                                        </p:attrNameLst>
                                      </p:cBhvr>
                                      <p:tavLst>
                                        <p:tav tm="0">
                                          <p:val>
                                            <p:strVal val="#ppt_x"/>
                                          </p:val>
                                        </p:tav>
                                        <p:tav tm="100000">
                                          <p:val>
                                            <p:strVal val="#ppt_x"/>
                                          </p:val>
                                        </p:tav>
                                      </p:tavLst>
                                    </p:anim>
                                    <p:anim calcmode="lin" valueType="num">
                                      <p:cBhvr>
                                        <p:cTn id="9" dur="900" decel="100000" fill="hold"/>
                                        <p:tgtEl>
                                          <p:spTgt spid="1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dissolve">
                                      <p:cBhvr>
                                        <p:cTn id="15" dur="500"/>
                                        <p:tgtEl>
                                          <p:spTgt spid="13"/>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12" fill="hold"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trips(downLeft)">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anim calcmode="lin" valueType="num">
                                      <p:cBhvr additive="base">
                                        <p:cTn id="31" dur="500" fill="hold"/>
                                        <p:tgtEl>
                                          <p:spTgt spid="25"/>
                                        </p:tgtEl>
                                        <p:attrNameLst>
                                          <p:attrName>ppt_x</p:attrName>
                                        </p:attrNameLst>
                                      </p:cBhvr>
                                      <p:tavLst>
                                        <p:tav tm="0">
                                          <p:val>
                                            <p:strVal val="#ppt_x"/>
                                          </p:val>
                                        </p:tav>
                                        <p:tav tm="100000">
                                          <p:val>
                                            <p:strVal val="#ppt_x"/>
                                          </p:val>
                                        </p:tav>
                                      </p:tavLst>
                                    </p:anim>
                                    <p:anim calcmode="lin" valueType="num">
                                      <p:cBhvr additive="base">
                                        <p:cTn id="32"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latin typeface="+mj-lt"/>
              </a:rPr>
              <a:t>Stacks and Arrays</a:t>
            </a:r>
            <a:endParaRPr lang="en-US" sz="2400" b="1" dirty="0">
              <a:latin typeface="+mj-lt"/>
            </a:endParaRPr>
          </a:p>
        </p:txBody>
      </p:sp>
      <p:grpSp>
        <p:nvGrpSpPr>
          <p:cNvPr id="4" name="Group 3"/>
          <p:cNvGrpSpPr/>
          <p:nvPr/>
        </p:nvGrpSpPr>
        <p:grpSpPr>
          <a:xfrm>
            <a:off x="152400" y="685801"/>
            <a:ext cx="7620000" cy="990599"/>
            <a:chOff x="152400" y="1342019"/>
            <a:chExt cx="9134957" cy="594360"/>
          </a:xfrm>
        </p:grpSpPr>
        <p:sp>
          <p:nvSpPr>
            <p:cNvPr id="5" name="Rounded Rectangle 4"/>
            <p:cNvSpPr/>
            <p:nvPr/>
          </p:nvSpPr>
          <p:spPr bwMode="auto">
            <a:xfrm>
              <a:off x="152400" y="1342019"/>
              <a:ext cx="9134957" cy="59436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6" name="TextBox 4"/>
            <p:cNvSpPr txBox="1">
              <a:spLocks noChangeArrowheads="1"/>
            </p:cNvSpPr>
            <p:nvPr/>
          </p:nvSpPr>
          <p:spPr bwMode="auto">
            <a:xfrm>
              <a:off x="243750" y="1420207"/>
              <a:ext cx="8860908" cy="424732"/>
            </a:xfrm>
            <a:prstGeom prst="rect">
              <a:avLst/>
            </a:prstGeom>
            <a:noFill/>
            <a:ln w="9525">
              <a:noFill/>
              <a:miter lim="800000"/>
              <a:headEnd/>
              <a:tailEnd/>
            </a:ln>
          </p:spPr>
          <p:txBody>
            <a:bodyPr wrap="square">
              <a:spAutoFit/>
            </a:bodyPr>
            <a:lstStyle/>
            <a:p>
              <a:pPr lvl="0"/>
              <a:r>
                <a:rPr lang="en-US" sz="2000">
                  <a:solidFill>
                    <a:prstClr val="black"/>
                  </a:solidFill>
                  <a:latin typeface="Calibri"/>
                </a:rPr>
                <a:t>Before we discuss the </a:t>
              </a:r>
              <a:r>
                <a:rPr lang="en-US" sz="2000" b="1">
                  <a:solidFill>
                    <a:prstClr val="black"/>
                  </a:solidFill>
                  <a:latin typeface="Calibri"/>
                </a:rPr>
                <a:t>Array</a:t>
              </a:r>
              <a:r>
                <a:rPr lang="en-US" sz="2000">
                  <a:solidFill>
                    <a:prstClr val="black"/>
                  </a:solidFill>
                  <a:latin typeface="Calibri"/>
                </a:rPr>
                <a:t> and </a:t>
              </a:r>
              <a:r>
                <a:rPr lang="en-US" sz="2000" b="1">
                  <a:solidFill>
                    <a:prstClr val="black"/>
                  </a:solidFill>
                  <a:latin typeface="Calibri"/>
                </a:rPr>
                <a:t>Stack </a:t>
              </a:r>
              <a:r>
                <a:rPr lang="en-US" sz="2000">
                  <a:solidFill>
                    <a:prstClr val="black"/>
                  </a:solidFill>
                  <a:latin typeface="Calibri"/>
                </a:rPr>
                <a:t>objects, let’s first understand when we might use either of these objects.</a:t>
              </a:r>
              <a:endParaRPr lang="en-US" sz="2000" dirty="0">
                <a:solidFill>
                  <a:prstClr val="black"/>
                </a:solidFill>
                <a:latin typeface="Calibri"/>
              </a:endParaRPr>
            </a:p>
          </p:txBody>
        </p:sp>
      </p:grpSp>
      <p:sp>
        <p:nvSpPr>
          <p:cNvPr id="8" name="Rounded Rectangle 7"/>
          <p:cNvSpPr/>
          <p:nvPr/>
        </p:nvSpPr>
        <p:spPr bwMode="auto">
          <a:xfrm>
            <a:off x="152400" y="1981200"/>
            <a:ext cx="5334000" cy="2209800"/>
          </a:xfrm>
          <a:prstGeom prst="roundRect">
            <a:avLst>
              <a:gd name="adj" fmla="val 19122"/>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10" name="TextBox 4"/>
          <p:cNvSpPr txBox="1">
            <a:spLocks noChangeArrowheads="1"/>
          </p:cNvSpPr>
          <p:nvPr/>
        </p:nvSpPr>
        <p:spPr bwMode="auto">
          <a:xfrm>
            <a:off x="304800" y="2133600"/>
            <a:ext cx="4953000" cy="1938992"/>
          </a:xfrm>
          <a:prstGeom prst="rect">
            <a:avLst/>
          </a:prstGeom>
          <a:noFill/>
          <a:ln w="9525">
            <a:noFill/>
            <a:miter lim="800000"/>
            <a:headEnd/>
            <a:tailEnd/>
          </a:ln>
        </p:spPr>
        <p:txBody>
          <a:bodyPr wrap="square">
            <a:spAutoFit/>
          </a:bodyPr>
          <a:lstStyle/>
          <a:p>
            <a:pPr lvl="0"/>
            <a:r>
              <a:rPr lang="en-US" sz="2000">
                <a:solidFill>
                  <a:prstClr val="black"/>
                </a:solidFill>
                <a:latin typeface="Calibri"/>
              </a:rPr>
              <a:t>An array can have multiple dimensions, but a stack has only </a:t>
            </a:r>
            <a:r>
              <a:rPr lang="en-US" sz="2000" smtClean="0">
                <a:solidFill>
                  <a:prstClr val="black"/>
                </a:solidFill>
                <a:latin typeface="Calibri"/>
              </a:rPr>
              <a:t>one dimension. </a:t>
            </a:r>
            <a:r>
              <a:rPr lang="en-US" sz="2000">
                <a:solidFill>
                  <a:prstClr val="black"/>
                </a:solidFill>
                <a:latin typeface="Calibri"/>
              </a:rPr>
              <a:t>You can directly access any element in an array, but you can access </a:t>
            </a:r>
            <a:r>
              <a:rPr lang="en-US" sz="2000" smtClean="0">
                <a:solidFill>
                  <a:prstClr val="black"/>
                </a:solidFill>
                <a:latin typeface="Calibri"/>
              </a:rPr>
              <a:t>only </a:t>
            </a:r>
            <a:r>
              <a:rPr lang="en-US" sz="2000">
                <a:solidFill>
                  <a:prstClr val="black"/>
                </a:solidFill>
                <a:latin typeface="Calibri"/>
              </a:rPr>
              <a:t>the top element of a stack. In other words, you must go through all the elements of a stack to access its last element. </a:t>
            </a:r>
            <a:endParaRPr lang="en-US" sz="2000" dirty="0">
              <a:solidFill>
                <a:prstClr val="black"/>
              </a:solidFill>
              <a:latin typeface="Calibri"/>
            </a:endParaRPr>
          </a:p>
        </p:txBody>
      </p:sp>
      <p:pic>
        <p:nvPicPr>
          <p:cNvPr id="11" name="Picture 10" descr="edu_colo3_7393_rgb.jpg"/>
          <p:cNvPicPr>
            <a:picLocks noChangeAspect="1"/>
          </p:cNvPicPr>
          <p:nvPr/>
        </p:nvPicPr>
        <p:blipFill>
          <a:blip r:embed="rId2" cstate="print"/>
          <a:stretch>
            <a:fillRect/>
          </a:stretch>
        </p:blipFill>
        <p:spPr>
          <a:xfrm>
            <a:off x="5928954" y="2004646"/>
            <a:ext cx="2895732" cy="30501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dissolv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3657600" cy="563563"/>
          </a:xfrm>
        </p:spPr>
        <p:txBody>
          <a:bodyPr/>
          <a:lstStyle/>
          <a:p>
            <a:r>
              <a:rPr lang="en-US" sz="2400" b="1" dirty="0" smtClean="0">
                <a:latin typeface="+mj-lt"/>
              </a:rPr>
              <a:t>The Array Object</a:t>
            </a:r>
            <a:endParaRPr lang="en-US" sz="2400" b="1" dirty="0">
              <a:latin typeface="+mj-lt"/>
            </a:endParaRPr>
          </a:p>
        </p:txBody>
      </p:sp>
      <p:grpSp>
        <p:nvGrpSpPr>
          <p:cNvPr id="3" name="Group 3"/>
          <p:cNvGrpSpPr/>
          <p:nvPr/>
        </p:nvGrpSpPr>
        <p:grpSpPr>
          <a:xfrm>
            <a:off x="152400" y="685801"/>
            <a:ext cx="7620000" cy="990599"/>
            <a:chOff x="152400" y="1342019"/>
            <a:chExt cx="9134957" cy="594360"/>
          </a:xfrm>
        </p:grpSpPr>
        <p:sp>
          <p:nvSpPr>
            <p:cNvPr id="5" name="Rounded Rectangle 4"/>
            <p:cNvSpPr/>
            <p:nvPr/>
          </p:nvSpPr>
          <p:spPr bwMode="auto">
            <a:xfrm>
              <a:off x="152400" y="1342019"/>
              <a:ext cx="9134957" cy="59436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6" name="TextBox 4"/>
            <p:cNvSpPr txBox="1">
              <a:spLocks noChangeArrowheads="1"/>
            </p:cNvSpPr>
            <p:nvPr/>
          </p:nvSpPr>
          <p:spPr bwMode="auto">
            <a:xfrm>
              <a:off x="243750" y="1420207"/>
              <a:ext cx="8860908" cy="424732"/>
            </a:xfrm>
            <a:prstGeom prst="rect">
              <a:avLst/>
            </a:prstGeom>
            <a:noFill/>
            <a:ln w="9525">
              <a:noFill/>
              <a:miter lim="800000"/>
              <a:headEnd/>
              <a:tailEnd/>
            </a:ln>
          </p:spPr>
          <p:txBody>
            <a:bodyPr wrap="square">
              <a:spAutoFit/>
            </a:bodyPr>
            <a:lstStyle/>
            <a:p>
              <a:r>
                <a:rPr lang="en-US" sz="2000" dirty="0" smtClean="0">
                  <a:latin typeface="+mn-lt"/>
                </a:rPr>
                <a:t>So far, you have learned about variables that store single values. Now, let’s learn about </a:t>
              </a:r>
              <a:r>
                <a:rPr lang="en-US" sz="2000" smtClean="0">
                  <a:latin typeface="+mn-lt"/>
                </a:rPr>
                <a:t>a special</a:t>
              </a:r>
              <a:r>
                <a:rPr lang="en-US" sz="2000">
                  <a:solidFill>
                    <a:prstClr val="black"/>
                  </a:solidFill>
                  <a:latin typeface="Calibri"/>
                </a:rPr>
                <a:t> kind of variable that is called an array</a:t>
              </a:r>
              <a:r>
                <a:rPr lang="en-US" sz="2000" smtClean="0">
                  <a:latin typeface="+mn-lt"/>
                </a:rPr>
                <a:t>. </a:t>
              </a:r>
              <a:endParaRPr lang="en-US" sz="2000" dirty="0">
                <a:latin typeface="+mn-lt"/>
              </a:endParaRPr>
            </a:p>
          </p:txBody>
        </p:sp>
      </p:grpSp>
      <p:grpSp>
        <p:nvGrpSpPr>
          <p:cNvPr id="4" name="Group 14"/>
          <p:cNvGrpSpPr/>
          <p:nvPr/>
        </p:nvGrpSpPr>
        <p:grpSpPr>
          <a:xfrm>
            <a:off x="2209800" y="1828800"/>
            <a:ext cx="6602412" cy="3515710"/>
            <a:chOff x="2209800" y="1828800"/>
            <a:chExt cx="6602412" cy="3515710"/>
          </a:xfrm>
        </p:grpSpPr>
        <p:grpSp>
          <p:nvGrpSpPr>
            <p:cNvPr id="7" name="Group 6"/>
            <p:cNvGrpSpPr/>
            <p:nvPr/>
          </p:nvGrpSpPr>
          <p:grpSpPr>
            <a:xfrm>
              <a:off x="2209800" y="1828800"/>
              <a:ext cx="4953000" cy="1828800"/>
              <a:chOff x="228600" y="1828800"/>
              <a:chExt cx="4769556" cy="1828800"/>
            </a:xfrm>
          </p:grpSpPr>
          <p:sp>
            <p:nvSpPr>
              <p:cNvPr id="8" name="Rounded Rectangle 7"/>
              <p:cNvSpPr/>
              <p:nvPr/>
            </p:nvSpPr>
            <p:spPr bwMode="auto">
              <a:xfrm>
                <a:off x="228600" y="1828800"/>
                <a:ext cx="4769556" cy="1828800"/>
              </a:xfrm>
              <a:prstGeom prst="roundRect">
                <a:avLst>
                  <a:gd name="adj" fmla="val 24156"/>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9" name="TextBox 20"/>
              <p:cNvSpPr txBox="1">
                <a:spLocks noChangeArrowheads="1"/>
              </p:cNvSpPr>
              <p:nvPr/>
            </p:nvSpPr>
            <p:spPr bwMode="auto">
              <a:xfrm>
                <a:off x="301978" y="1905000"/>
                <a:ext cx="4693356" cy="1631216"/>
              </a:xfrm>
              <a:prstGeom prst="rect">
                <a:avLst/>
              </a:prstGeom>
              <a:noFill/>
              <a:ln w="9525">
                <a:noFill/>
                <a:miter lim="800000"/>
                <a:headEnd/>
                <a:tailEnd/>
              </a:ln>
            </p:spPr>
            <p:txBody>
              <a:bodyPr wrap="square">
                <a:spAutoFit/>
              </a:bodyPr>
              <a:lstStyle/>
              <a:p>
                <a:pPr lvl="0"/>
                <a:r>
                  <a:rPr lang="en-US" sz="2000">
                    <a:solidFill>
                      <a:prstClr val="black"/>
                    </a:solidFill>
                    <a:latin typeface="Calibri"/>
                  </a:rPr>
                  <a:t>An array can store more than one value at the same time. If you want to store the names of five users, you can create five variables, or you can create just one variable to store all five names. </a:t>
                </a:r>
                <a:r>
                  <a:rPr lang="en-US" sz="2000" smtClean="0">
                    <a:latin typeface="+mn-lt"/>
                  </a:rPr>
                  <a:t> </a:t>
                </a:r>
                <a:endParaRPr lang="en-US" sz="2000" dirty="0">
                  <a:latin typeface="+mn-lt"/>
                </a:endParaRPr>
              </a:p>
            </p:txBody>
          </p:sp>
        </p:grpSp>
        <p:pic>
          <p:nvPicPr>
            <p:cNvPr id="12" name="Picture 11" descr="flickr.JPG"/>
            <p:cNvPicPr/>
            <p:nvPr/>
          </p:nvPicPr>
          <p:blipFill>
            <a:blip r:embed="rId2" cstate="print"/>
            <a:stretch>
              <a:fillRect/>
            </a:stretch>
          </p:blipFill>
          <p:spPr>
            <a:xfrm>
              <a:off x="7315200" y="1828800"/>
              <a:ext cx="1497012" cy="3515710"/>
            </a:xfrm>
            <a:prstGeom prst="rect">
              <a:avLst/>
            </a:prstGeom>
            <a:ln/>
            <a:effectLst>
              <a:outerShdw blurRad="50800" dist="38100" dir="2700000" algn="tl" rotWithShape="0">
                <a:prstClr val="black">
                  <a:alpha val="40000"/>
                </a:prstClr>
              </a:outerShdw>
              <a:reflection blurRad="6350" stA="52000" endA="300" endPos="35000" dir="5400000" sy="-100000" algn="bl" rotWithShape="0"/>
              <a:softEdge rad="12700"/>
            </a:effectLst>
          </p:spPr>
          <p:style>
            <a:lnRef idx="1">
              <a:schemeClr val="accent2"/>
            </a:lnRef>
            <a:fillRef idx="2">
              <a:schemeClr val="accent2"/>
            </a:fillRef>
            <a:effectRef idx="1">
              <a:schemeClr val="accent2"/>
            </a:effectRef>
            <a:fontRef idx="minor">
              <a:schemeClr val="dk1"/>
            </a:fontRef>
          </p:style>
        </p:pic>
      </p:grpSp>
      <p:grpSp>
        <p:nvGrpSpPr>
          <p:cNvPr id="10" name="Group 17"/>
          <p:cNvGrpSpPr/>
          <p:nvPr/>
        </p:nvGrpSpPr>
        <p:grpSpPr>
          <a:xfrm>
            <a:off x="228600" y="3886200"/>
            <a:ext cx="6858000" cy="2362200"/>
            <a:chOff x="228600" y="3886200"/>
            <a:chExt cx="6858000" cy="2362200"/>
          </a:xfrm>
        </p:grpSpPr>
        <p:sp>
          <p:nvSpPr>
            <p:cNvPr id="16" name="Rounded Rectangle 15"/>
            <p:cNvSpPr/>
            <p:nvPr/>
          </p:nvSpPr>
          <p:spPr bwMode="auto">
            <a:xfrm>
              <a:off x="228600" y="3886200"/>
              <a:ext cx="6858000" cy="2362200"/>
            </a:xfrm>
            <a:prstGeom prst="roundRect">
              <a:avLst>
                <a:gd name="adj" fmla="val 11137"/>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17" name="TextBox 4"/>
            <p:cNvSpPr txBox="1">
              <a:spLocks noChangeArrowheads="1"/>
            </p:cNvSpPr>
            <p:nvPr/>
          </p:nvSpPr>
          <p:spPr bwMode="auto">
            <a:xfrm>
              <a:off x="381000" y="3962401"/>
              <a:ext cx="6629400" cy="2246769"/>
            </a:xfrm>
            <a:prstGeom prst="rect">
              <a:avLst/>
            </a:prstGeom>
            <a:noFill/>
            <a:ln w="9525">
              <a:noFill/>
              <a:miter lim="800000"/>
              <a:headEnd/>
              <a:tailEnd/>
            </a:ln>
          </p:spPr>
          <p:txBody>
            <a:bodyPr wrap="square">
              <a:spAutoFit/>
            </a:bodyPr>
            <a:lstStyle/>
            <a:p>
              <a:r>
                <a:rPr lang="en-US" sz="2000" dirty="0" smtClean="0">
                  <a:latin typeface="+mn-lt"/>
                </a:rPr>
                <a:t>You use the indexing method to store multiple values in an array. For example, you can create an array called </a:t>
              </a:r>
              <a:r>
                <a:rPr lang="en-US" sz="2000" b="1" dirty="0" smtClean="0">
                  <a:latin typeface="+mn-lt"/>
                </a:rPr>
                <a:t>name</a:t>
              </a:r>
              <a:r>
                <a:rPr lang="en-US" sz="2000" dirty="0" smtClean="0">
                  <a:latin typeface="+mn-lt"/>
                </a:rPr>
                <a:t> as:  </a:t>
              </a:r>
              <a:r>
                <a:rPr lang="en-US" sz="2000" b="1" dirty="0" smtClean="0">
                  <a:latin typeface="+mn-lt"/>
                </a:rPr>
                <a:t>name[1]</a:t>
              </a:r>
              <a:r>
                <a:rPr lang="en-US" sz="2000" dirty="0" smtClean="0">
                  <a:latin typeface="+mn-lt"/>
                </a:rPr>
                <a:t>, </a:t>
              </a:r>
              <a:r>
                <a:rPr lang="en-US" sz="2000" b="1" dirty="0" smtClean="0">
                  <a:latin typeface="+mn-lt"/>
                </a:rPr>
                <a:t>name[2]</a:t>
              </a:r>
              <a:r>
                <a:rPr lang="en-US" sz="2000" dirty="0" smtClean="0">
                  <a:latin typeface="+mn-lt"/>
                </a:rPr>
                <a:t>, </a:t>
              </a:r>
              <a:r>
                <a:rPr lang="en-US" sz="2000" b="1" dirty="0" smtClean="0">
                  <a:latin typeface="+mn-lt"/>
                </a:rPr>
                <a:t>name[3]</a:t>
              </a:r>
              <a:r>
                <a:rPr lang="en-US" sz="2000" dirty="0" smtClean="0">
                  <a:latin typeface="+mn-lt"/>
                </a:rPr>
                <a:t>, </a:t>
              </a:r>
              <a:r>
                <a:rPr lang="en-US" sz="2000" b="1" dirty="0" smtClean="0">
                  <a:latin typeface="+mn-lt"/>
                </a:rPr>
                <a:t>name[4]</a:t>
              </a:r>
              <a:r>
                <a:rPr lang="en-US" sz="2000" dirty="0" smtClean="0">
                  <a:latin typeface="+mn-lt"/>
                </a:rPr>
                <a:t>, and </a:t>
              </a:r>
              <a:r>
                <a:rPr lang="en-US" sz="2000" b="1" dirty="0" smtClean="0">
                  <a:latin typeface="+mn-lt"/>
                </a:rPr>
                <a:t>name[5]</a:t>
              </a:r>
              <a:r>
                <a:rPr lang="en-US" sz="2000" dirty="0" smtClean="0">
                  <a:latin typeface="+mn-lt"/>
                </a:rPr>
                <a:t>. Here, 1, 2, 3, 4, and 5 are the indices for the </a:t>
              </a:r>
              <a:r>
                <a:rPr lang="en-US" sz="2000" b="1" dirty="0" smtClean="0">
                  <a:latin typeface="+mn-lt"/>
                </a:rPr>
                <a:t>name</a:t>
              </a:r>
              <a:r>
                <a:rPr lang="en-US" sz="2000" dirty="0" smtClean="0">
                  <a:latin typeface="+mn-lt"/>
                </a:rPr>
                <a:t> </a:t>
              </a:r>
              <a:r>
                <a:rPr lang="en-US" sz="2000" smtClean="0">
                  <a:latin typeface="+mn-lt"/>
                </a:rPr>
                <a:t>array.</a:t>
              </a:r>
            </a:p>
            <a:p>
              <a:endParaRPr lang="en-US" sz="2000" dirty="0" smtClean="0">
                <a:latin typeface="+mn-lt"/>
              </a:endParaRPr>
            </a:p>
            <a:p>
              <a:pPr lvl="0"/>
              <a:r>
                <a:rPr lang="en-US" sz="2000">
                  <a:solidFill>
                    <a:prstClr val="black"/>
                  </a:solidFill>
                  <a:latin typeface="Calibri"/>
                </a:rPr>
                <a:t>The</a:t>
              </a:r>
              <a:r>
                <a:rPr lang="en-US" sz="2000" b="1">
                  <a:solidFill>
                    <a:prstClr val="black"/>
                  </a:solidFill>
                  <a:latin typeface="Calibri"/>
                </a:rPr>
                <a:t> name[1]</a:t>
              </a:r>
              <a:r>
                <a:rPr lang="en-US" sz="2000">
                  <a:solidFill>
                    <a:prstClr val="black"/>
                  </a:solidFill>
                  <a:latin typeface="Calibri"/>
                </a:rPr>
                <a:t>, </a:t>
              </a:r>
              <a:r>
                <a:rPr lang="en-US" sz="2000" b="1">
                  <a:solidFill>
                    <a:prstClr val="black"/>
                  </a:solidFill>
                  <a:latin typeface="Calibri"/>
                </a:rPr>
                <a:t>name[2]… </a:t>
              </a:r>
              <a:r>
                <a:rPr lang="en-US" sz="2000">
                  <a:solidFill>
                    <a:prstClr val="black"/>
                  </a:solidFill>
                  <a:latin typeface="Calibri"/>
                </a:rPr>
                <a:t>labels may appear to identify different variables, but they all represent just one variable</a:t>
              </a:r>
              <a:r>
                <a:rPr lang="en-US" sz="2000" smtClean="0">
                  <a:solidFill>
                    <a:prstClr val="black"/>
                  </a:solidFill>
                  <a:latin typeface="Calibri"/>
                </a:rPr>
                <a:t>!</a:t>
              </a:r>
              <a:endParaRPr lang="en-US" sz="2000">
                <a:solidFill>
                  <a:prstClr val="black"/>
                </a:solidFill>
                <a:latin typeface="Calibri"/>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linds(horizont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0"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p:cTn id="20" dur="500" fill="hold"/>
                                        <p:tgtEl>
                                          <p:spTgt spid="4"/>
                                        </p:tgtEl>
                                        <p:attrNameLst>
                                          <p:attrName>ppt_w</p:attrName>
                                        </p:attrNameLst>
                                      </p:cBhvr>
                                      <p:tavLst>
                                        <p:tav tm="0">
                                          <p:val>
                                            <p:fltVal val="0"/>
                                          </p:val>
                                        </p:tav>
                                        <p:tav tm="100000">
                                          <p:val>
                                            <p:strVal val="#ppt_w"/>
                                          </p:val>
                                        </p:tav>
                                      </p:tavLst>
                                    </p:anim>
                                    <p:anim calcmode="lin" valueType="num">
                                      <p:cBhvr>
                                        <p:cTn id="21" dur="500" fill="hold"/>
                                        <p:tgtEl>
                                          <p:spTgt spid="4"/>
                                        </p:tgtEl>
                                        <p:attrNameLst>
                                          <p:attrName>ppt_h</p:attrName>
                                        </p:attrNameLst>
                                      </p:cBhvr>
                                      <p:tavLst>
                                        <p:tav tm="0">
                                          <p:val>
                                            <p:fltVal val="0"/>
                                          </p:val>
                                        </p:tav>
                                        <p:tav tm="100000">
                                          <p:val>
                                            <p:strVal val="#ppt_h"/>
                                          </p:val>
                                        </p:tav>
                                      </p:tavLst>
                                    </p:anim>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Operations of the Array Object</a:t>
            </a:r>
            <a:endParaRPr lang="en-US" sz="2400" b="1" dirty="0">
              <a:latin typeface="+mj-lt"/>
            </a:endParaRPr>
          </a:p>
        </p:txBody>
      </p:sp>
      <p:sp>
        <p:nvSpPr>
          <p:cNvPr id="1741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3" name="Group 9"/>
          <p:cNvGrpSpPr/>
          <p:nvPr/>
        </p:nvGrpSpPr>
        <p:grpSpPr>
          <a:xfrm>
            <a:off x="228600" y="761997"/>
            <a:ext cx="7239000" cy="990603"/>
            <a:chOff x="5200261" y="3886201"/>
            <a:chExt cx="15393698" cy="503189"/>
          </a:xfrm>
        </p:grpSpPr>
        <p:sp>
          <p:nvSpPr>
            <p:cNvPr id="11" name="Rounded Rectangle 10"/>
            <p:cNvSpPr/>
            <p:nvPr/>
          </p:nvSpPr>
          <p:spPr bwMode="auto">
            <a:xfrm>
              <a:off x="5200261" y="3886201"/>
              <a:ext cx="15231659" cy="503189"/>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12" name="TextBox 4"/>
            <p:cNvSpPr txBox="1">
              <a:spLocks noChangeArrowheads="1"/>
            </p:cNvSpPr>
            <p:nvPr/>
          </p:nvSpPr>
          <p:spPr bwMode="auto">
            <a:xfrm>
              <a:off x="5362300" y="3963615"/>
              <a:ext cx="15231659" cy="359579"/>
            </a:xfrm>
            <a:prstGeom prst="rect">
              <a:avLst/>
            </a:prstGeom>
            <a:noFill/>
            <a:ln w="9525">
              <a:noFill/>
              <a:miter lim="800000"/>
              <a:headEnd/>
              <a:tailEnd/>
            </a:ln>
          </p:spPr>
          <p:txBody>
            <a:bodyPr wrap="square">
              <a:spAutoFit/>
            </a:bodyPr>
            <a:lstStyle/>
            <a:p>
              <a:r>
                <a:rPr lang="en-US" sz="2000" dirty="0" smtClean="0">
                  <a:latin typeface="+mn-lt"/>
                </a:rPr>
                <a:t>Now, let’s discuss some operations of the </a:t>
              </a:r>
              <a:r>
                <a:rPr lang="en-US" sz="2000" b="1" smtClean="0">
                  <a:latin typeface="+mn-lt"/>
                </a:rPr>
                <a:t>Array </a:t>
              </a:r>
              <a:r>
                <a:rPr lang="en-US" sz="2000" smtClean="0">
                  <a:latin typeface="+mn-lt"/>
                </a:rPr>
                <a:t>object, such as </a:t>
              </a:r>
              <a:endParaRPr lang="en-US" sz="2000" dirty="0" smtClean="0">
                <a:latin typeface="+mn-lt"/>
              </a:endParaRPr>
            </a:p>
            <a:p>
              <a:r>
                <a:rPr lang="en-US" sz="2000" b="1" dirty="0" smtClean="0">
                  <a:latin typeface="+mn-lt"/>
                </a:rPr>
                <a:t>IsArray</a:t>
              </a:r>
              <a:r>
                <a:rPr lang="en-US" sz="2000" dirty="0" smtClean="0">
                  <a:latin typeface="+mn-lt"/>
                </a:rPr>
                <a:t>,</a:t>
              </a:r>
              <a:r>
                <a:rPr lang="en-US" sz="2000" b="1" dirty="0" smtClean="0">
                  <a:latin typeface="+mn-lt"/>
                </a:rPr>
                <a:t> ContainsIndex</a:t>
              </a:r>
              <a:r>
                <a:rPr lang="en-US" sz="2000" dirty="0" smtClean="0">
                  <a:latin typeface="+mn-lt"/>
                </a:rPr>
                <a:t>, and </a:t>
              </a:r>
              <a:r>
                <a:rPr lang="en-US" sz="2000" b="1" dirty="0" err="1" smtClean="0">
                  <a:latin typeface="+mn-lt"/>
                </a:rPr>
                <a:t>ContainsValue</a:t>
              </a:r>
              <a:r>
                <a:rPr lang="en-US" sz="2000" dirty="0" smtClean="0">
                  <a:latin typeface="+mn-lt"/>
                </a:rPr>
                <a:t>.</a:t>
              </a:r>
              <a:endParaRPr lang="en-US" sz="2000" dirty="0">
                <a:latin typeface="+mn-lt"/>
              </a:endParaRPr>
            </a:p>
          </p:txBody>
        </p:sp>
      </p:grpSp>
      <p:grpSp>
        <p:nvGrpSpPr>
          <p:cNvPr id="4" name="Group 19"/>
          <p:cNvGrpSpPr/>
          <p:nvPr/>
        </p:nvGrpSpPr>
        <p:grpSpPr>
          <a:xfrm>
            <a:off x="152400" y="2133600"/>
            <a:ext cx="8534400" cy="838200"/>
            <a:chOff x="3124200" y="762000"/>
            <a:chExt cx="8534400" cy="838200"/>
          </a:xfrm>
        </p:grpSpPr>
        <p:sp>
          <p:nvSpPr>
            <p:cNvPr id="16" name="Rounded Rectangle 15"/>
            <p:cNvSpPr/>
            <p:nvPr/>
          </p:nvSpPr>
          <p:spPr>
            <a:xfrm>
              <a:off x="3124200" y="762000"/>
              <a:ext cx="8534400" cy="8382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18" name="TextBox 4"/>
            <p:cNvSpPr txBox="1">
              <a:spLocks noChangeArrowheads="1"/>
            </p:cNvSpPr>
            <p:nvPr/>
          </p:nvSpPr>
          <p:spPr bwMode="auto">
            <a:xfrm>
              <a:off x="3276600" y="838201"/>
              <a:ext cx="8305800" cy="707886"/>
            </a:xfrm>
            <a:prstGeom prst="rect">
              <a:avLst/>
            </a:prstGeom>
            <a:noFill/>
            <a:ln w="9525">
              <a:noFill/>
              <a:miter lim="800000"/>
              <a:headEnd/>
              <a:tailEnd/>
            </a:ln>
          </p:spPr>
          <p:txBody>
            <a:bodyPr wrap="square">
              <a:spAutoFit/>
            </a:bodyPr>
            <a:lstStyle/>
            <a:p>
              <a:pPr lvl="0"/>
              <a:r>
                <a:rPr lang="en-US" sz="2000">
                  <a:solidFill>
                    <a:prstClr val="black"/>
                  </a:solidFill>
                  <a:latin typeface="Calibri"/>
                </a:rPr>
                <a:t>You can determine whether the specified variable is an array by using the </a:t>
              </a:r>
              <a:r>
                <a:rPr lang="en-US" sz="2000" b="1">
                  <a:solidFill>
                    <a:prstClr val="black"/>
                  </a:solidFill>
                  <a:latin typeface="Calibri"/>
                </a:rPr>
                <a:t>IsArray</a:t>
              </a:r>
              <a:r>
                <a:rPr lang="en-US" sz="2000">
                  <a:solidFill>
                    <a:prstClr val="black"/>
                  </a:solidFill>
                  <a:latin typeface="Calibri"/>
                </a:rPr>
                <a:t> operation.</a:t>
              </a:r>
              <a:r>
                <a:rPr lang="en-US" sz="2000" b="1">
                  <a:solidFill>
                    <a:prstClr val="black"/>
                  </a:solidFill>
                  <a:latin typeface="Calibri"/>
                </a:rPr>
                <a:t> </a:t>
              </a:r>
              <a:endParaRPr lang="en-US" sz="2000" b="1" dirty="0">
                <a:solidFill>
                  <a:prstClr val="black"/>
                </a:solidFill>
                <a:latin typeface="Calibri"/>
              </a:endParaRPr>
            </a:p>
          </p:txBody>
        </p:sp>
      </p:grpSp>
      <p:grpSp>
        <p:nvGrpSpPr>
          <p:cNvPr id="5" name="Group 22"/>
          <p:cNvGrpSpPr/>
          <p:nvPr/>
        </p:nvGrpSpPr>
        <p:grpSpPr>
          <a:xfrm>
            <a:off x="152400" y="3352800"/>
            <a:ext cx="8610600" cy="1219200"/>
            <a:chOff x="3124200" y="762000"/>
            <a:chExt cx="8384005" cy="1219200"/>
          </a:xfrm>
        </p:grpSpPr>
        <p:sp>
          <p:nvSpPr>
            <p:cNvPr id="26" name="Rounded Rectangle 25"/>
            <p:cNvSpPr/>
            <p:nvPr/>
          </p:nvSpPr>
          <p:spPr>
            <a:xfrm>
              <a:off x="3124200" y="762000"/>
              <a:ext cx="8384005" cy="12192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7" name="TextBox 4"/>
            <p:cNvSpPr txBox="1">
              <a:spLocks noChangeArrowheads="1"/>
            </p:cNvSpPr>
            <p:nvPr/>
          </p:nvSpPr>
          <p:spPr bwMode="auto">
            <a:xfrm>
              <a:off x="3276600" y="838201"/>
              <a:ext cx="8157410" cy="1015663"/>
            </a:xfrm>
            <a:prstGeom prst="rect">
              <a:avLst/>
            </a:prstGeom>
            <a:noFill/>
            <a:ln w="9525">
              <a:noFill/>
              <a:miter lim="800000"/>
              <a:headEnd/>
              <a:tailEnd/>
            </a:ln>
          </p:spPr>
          <p:txBody>
            <a:bodyPr wrap="square">
              <a:spAutoFit/>
            </a:bodyPr>
            <a:lstStyle/>
            <a:p>
              <a:pPr lvl="0"/>
              <a:r>
                <a:rPr lang="en-US" sz="2000">
                  <a:solidFill>
                    <a:prstClr val="black"/>
                  </a:solidFill>
                  <a:latin typeface="Calibri"/>
                </a:rPr>
                <a:t>You can determine whether an array contains the specified index if you use the </a:t>
              </a:r>
              <a:r>
                <a:rPr lang="en-US" sz="2000" b="1">
                  <a:solidFill>
                    <a:prstClr val="black"/>
                  </a:solidFill>
                  <a:latin typeface="Calibri"/>
                </a:rPr>
                <a:t>ContainsIndex</a:t>
              </a:r>
              <a:r>
                <a:rPr lang="en-US" sz="2000">
                  <a:solidFill>
                    <a:prstClr val="black"/>
                  </a:solidFill>
                  <a:latin typeface="Calibri"/>
                </a:rPr>
                <a:t> operation. This operation is helpful if you want to determine whether a specific value initializes the array’s index.</a:t>
              </a:r>
              <a:endParaRPr lang="en-US" sz="2000" dirty="0">
                <a:solidFill>
                  <a:prstClr val="black"/>
                </a:solidFill>
                <a:latin typeface="Calibri"/>
              </a:endParaRPr>
            </a:p>
          </p:txBody>
        </p:sp>
      </p:grpSp>
      <p:grpSp>
        <p:nvGrpSpPr>
          <p:cNvPr id="6" name="Group 27"/>
          <p:cNvGrpSpPr/>
          <p:nvPr/>
        </p:nvGrpSpPr>
        <p:grpSpPr>
          <a:xfrm>
            <a:off x="152400" y="4876800"/>
            <a:ext cx="8610600" cy="1143000"/>
            <a:chOff x="3124200" y="762000"/>
            <a:chExt cx="8384005" cy="1143000"/>
          </a:xfrm>
        </p:grpSpPr>
        <p:sp>
          <p:nvSpPr>
            <p:cNvPr id="29" name="Rounded Rectangle 28"/>
            <p:cNvSpPr/>
            <p:nvPr/>
          </p:nvSpPr>
          <p:spPr>
            <a:xfrm>
              <a:off x="3124200" y="762000"/>
              <a:ext cx="8384005" cy="1143000"/>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30" name="TextBox 4"/>
            <p:cNvSpPr txBox="1">
              <a:spLocks noChangeArrowheads="1"/>
            </p:cNvSpPr>
            <p:nvPr/>
          </p:nvSpPr>
          <p:spPr bwMode="auto">
            <a:xfrm>
              <a:off x="3198395" y="838201"/>
              <a:ext cx="8087226" cy="1015663"/>
            </a:xfrm>
            <a:prstGeom prst="rect">
              <a:avLst/>
            </a:prstGeom>
            <a:noFill/>
            <a:ln w="9525">
              <a:noFill/>
              <a:miter lim="800000"/>
              <a:headEnd/>
              <a:tailEnd/>
            </a:ln>
          </p:spPr>
          <p:txBody>
            <a:bodyPr wrap="square">
              <a:spAutoFit/>
            </a:bodyPr>
            <a:lstStyle/>
            <a:p>
              <a:pPr lvl="0"/>
              <a:r>
                <a:rPr lang="en-US" sz="2000">
                  <a:solidFill>
                    <a:prstClr val="black"/>
                  </a:solidFill>
                  <a:latin typeface="Calibri"/>
                </a:rPr>
                <a:t>You can determine whether the array contains a value that you specify by using the </a:t>
              </a:r>
              <a:r>
                <a:rPr lang="en-US" sz="2000" b="1">
                  <a:solidFill>
                    <a:prstClr val="black"/>
                  </a:solidFill>
                  <a:latin typeface="Calibri"/>
                </a:rPr>
                <a:t>ContainsValue</a:t>
              </a:r>
              <a:r>
                <a:rPr lang="en-US" sz="2000">
                  <a:solidFill>
                    <a:prstClr val="black"/>
                  </a:solidFill>
                  <a:latin typeface="Calibri"/>
                </a:rPr>
                <a:t> operation. You can use this operation to determine whether the array’s value was stored in the index that you specify.</a:t>
              </a:r>
              <a:endParaRPr lang="en-US" sz="2000" dirty="0">
                <a:solidFill>
                  <a:prstClr val="black"/>
                </a:solidFill>
                <a:latin typeface="Calibri"/>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anim calcmode="lin" valueType="num">
                                      <p:cBhvr>
                                        <p:cTn id="22" dur="500" fill="hold"/>
                                        <p:tgtEl>
                                          <p:spTgt spid="4"/>
                                        </p:tgtEl>
                                        <p:attrNameLst>
                                          <p:attrName>ppt_x</p:attrName>
                                        </p:attrNameLst>
                                      </p:cBhvr>
                                      <p:tavLst>
                                        <p:tav tm="0">
                                          <p:val>
                                            <p:strVal val="#ppt_x"/>
                                          </p:val>
                                        </p:tav>
                                        <p:tav tm="100000">
                                          <p:val>
                                            <p:strVal val="#ppt_x"/>
                                          </p:val>
                                        </p:tav>
                                      </p:tavLst>
                                    </p:anim>
                                    <p:anim calcmode="lin" valueType="num">
                                      <p:cBhvr>
                                        <p:cTn id="23" dur="5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anim calcmode="lin" valueType="num">
                                      <p:cBhvr>
                                        <p:cTn id="29" dur="500" fill="hold"/>
                                        <p:tgtEl>
                                          <p:spTgt spid="5"/>
                                        </p:tgtEl>
                                        <p:attrNameLst>
                                          <p:attrName>ppt_x</p:attrName>
                                        </p:attrNameLst>
                                      </p:cBhvr>
                                      <p:tavLst>
                                        <p:tav tm="0">
                                          <p:val>
                                            <p:strVal val="#ppt_x"/>
                                          </p:val>
                                        </p:tav>
                                        <p:tav tm="100000">
                                          <p:val>
                                            <p:strVal val="#ppt_x"/>
                                          </p:val>
                                        </p:tav>
                                      </p:tavLst>
                                    </p:anim>
                                    <p:anim calcmode="lin" valueType="num">
                                      <p:cBhvr>
                                        <p:cTn id="30" dur="5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500"/>
                                        <p:tgtEl>
                                          <p:spTgt spid="6"/>
                                        </p:tgtEl>
                                      </p:cBhvr>
                                    </p:animEffect>
                                    <p:anim calcmode="lin" valueType="num">
                                      <p:cBhvr>
                                        <p:cTn id="36" dur="500" fill="hold"/>
                                        <p:tgtEl>
                                          <p:spTgt spid="6"/>
                                        </p:tgtEl>
                                        <p:attrNameLst>
                                          <p:attrName>ppt_x</p:attrName>
                                        </p:attrNameLst>
                                      </p:cBhvr>
                                      <p:tavLst>
                                        <p:tav tm="0">
                                          <p:val>
                                            <p:strVal val="#ppt_x"/>
                                          </p:val>
                                        </p:tav>
                                        <p:tav tm="100000">
                                          <p:val>
                                            <p:strVal val="#ppt_x"/>
                                          </p:val>
                                        </p:tav>
                                      </p:tavLst>
                                    </p:anim>
                                    <p:anim calcmode="lin" valueType="num">
                                      <p:cBhvr>
                                        <p:cTn id="37" dur="5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a:bodyPr>
          <a:lstStyle/>
          <a:p>
            <a:pPr fontAlgn="auto">
              <a:spcAft>
                <a:spcPts val="0"/>
              </a:spcAft>
              <a:defRPr/>
            </a:pPr>
            <a:r>
              <a:rPr lang="en-US" sz="2400" b="1" dirty="0" smtClean="0">
                <a:latin typeface="+mj-lt"/>
              </a:rPr>
              <a:t>Operations of the Array Object</a:t>
            </a:r>
            <a:endParaRPr lang="en-US" sz="2400" b="1" dirty="0">
              <a:latin typeface="+mj-lt"/>
            </a:endParaRPr>
          </a:p>
        </p:txBody>
      </p:sp>
      <p:grpSp>
        <p:nvGrpSpPr>
          <p:cNvPr id="2" name="Group 15"/>
          <p:cNvGrpSpPr>
            <a:grpSpLocks/>
          </p:cNvGrpSpPr>
          <p:nvPr/>
        </p:nvGrpSpPr>
        <p:grpSpPr bwMode="auto">
          <a:xfrm>
            <a:off x="152400" y="685800"/>
            <a:ext cx="6400800" cy="533400"/>
            <a:chOff x="1938377" y="640773"/>
            <a:chExt cx="11407777" cy="784086"/>
          </a:xfrm>
        </p:grpSpPr>
        <p:sp>
          <p:nvSpPr>
            <p:cNvPr id="6" name="Rounded Rectangle 5"/>
            <p:cNvSpPr/>
            <p:nvPr/>
          </p:nvSpPr>
          <p:spPr>
            <a:xfrm>
              <a:off x="1938377" y="640773"/>
              <a:ext cx="11407777" cy="762000"/>
            </a:xfrm>
            <a:prstGeom prst="roundRect">
              <a:avLst>
                <a:gd name="adj" fmla="val 19345"/>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7" name="TextBox 4"/>
            <p:cNvSpPr txBox="1">
              <a:spLocks noChangeArrowheads="1"/>
            </p:cNvSpPr>
            <p:nvPr/>
          </p:nvSpPr>
          <p:spPr bwMode="auto">
            <a:xfrm>
              <a:off x="2106138" y="716973"/>
              <a:ext cx="10736731" cy="707886"/>
            </a:xfrm>
            <a:prstGeom prst="rect">
              <a:avLst/>
            </a:prstGeom>
            <a:noFill/>
            <a:ln w="9525">
              <a:noFill/>
              <a:miter lim="800000"/>
              <a:headEnd/>
              <a:tailEnd/>
            </a:ln>
          </p:spPr>
          <p:txBody>
            <a:bodyPr wrap="square">
              <a:spAutoFit/>
            </a:bodyPr>
            <a:lstStyle/>
            <a:p>
              <a:r>
                <a:rPr lang="en-US" sz="2000" dirty="0" smtClean="0">
                  <a:latin typeface="+mn-lt"/>
                </a:rPr>
                <a:t>Let’s see how we can use these operations in a program.</a:t>
              </a:r>
              <a:endParaRPr lang="en-US" sz="2000" dirty="0">
                <a:latin typeface="+mn-lt"/>
              </a:endParaRPr>
            </a:p>
          </p:txBody>
        </p:sp>
      </p:grpSp>
      <p:grpSp>
        <p:nvGrpSpPr>
          <p:cNvPr id="3" name="Group 17"/>
          <p:cNvGrpSpPr/>
          <p:nvPr/>
        </p:nvGrpSpPr>
        <p:grpSpPr>
          <a:xfrm>
            <a:off x="1236045" y="1371600"/>
            <a:ext cx="6671910" cy="1905000"/>
            <a:chOff x="152400" y="1600200"/>
            <a:chExt cx="5604404" cy="1600200"/>
          </a:xfrm>
        </p:grpSpPr>
        <p:sp>
          <p:nvSpPr>
            <p:cNvPr id="9" name="Rounded Rectangle 8"/>
            <p:cNvSpPr/>
            <p:nvPr/>
          </p:nvSpPr>
          <p:spPr bwMode="auto">
            <a:xfrm>
              <a:off x="152401" y="1600200"/>
              <a:ext cx="5562599" cy="1600200"/>
            </a:xfrm>
            <a:prstGeom prst="roundRect">
              <a:avLst>
                <a:gd name="adj" fmla="val 175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pic>
          <p:nvPicPr>
            <p:cNvPr id="10" name="Picture 2" descr="C:\Documents and Settings\priya.suri\My Documents\My Pictures\4444.PNG"/>
            <p:cNvPicPr>
              <a:picLocks noChangeAspect="1" noChangeArrowheads="1"/>
            </p:cNvPicPr>
            <p:nvPr/>
          </p:nvPicPr>
          <p:blipFill>
            <a:blip r:embed="rId3" cstate="print"/>
            <a:stretch>
              <a:fillRect/>
            </a:stretch>
          </p:blipFill>
          <p:spPr bwMode="auto">
            <a:xfrm>
              <a:off x="152400" y="1676400"/>
              <a:ext cx="5604404" cy="1496918"/>
            </a:xfrm>
            <a:prstGeom prst="rect">
              <a:avLst/>
            </a:prstGeom>
            <a:ln>
              <a:noFill/>
            </a:ln>
            <a:effectLst>
              <a:softEdge rad="112500"/>
            </a:effectLst>
          </p:spPr>
        </p:pic>
      </p:grpSp>
      <p:grpSp>
        <p:nvGrpSpPr>
          <p:cNvPr id="5" name="Group 7"/>
          <p:cNvGrpSpPr>
            <a:grpSpLocks/>
          </p:cNvGrpSpPr>
          <p:nvPr/>
        </p:nvGrpSpPr>
        <p:grpSpPr bwMode="auto">
          <a:xfrm>
            <a:off x="76200" y="3567662"/>
            <a:ext cx="5334000" cy="2604538"/>
            <a:chOff x="-2964856" y="172204"/>
            <a:chExt cx="6085095" cy="7106643"/>
          </a:xfrm>
        </p:grpSpPr>
        <p:sp>
          <p:nvSpPr>
            <p:cNvPr id="12" name="Rounded Rectangle 11"/>
            <p:cNvSpPr/>
            <p:nvPr/>
          </p:nvSpPr>
          <p:spPr>
            <a:xfrm>
              <a:off x="-2964856" y="172204"/>
              <a:ext cx="6085095" cy="7106643"/>
            </a:xfrm>
            <a:prstGeom prst="roundRect">
              <a:avLst>
                <a:gd name="adj" fmla="val 19122"/>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13" name="TextBox 12"/>
            <p:cNvSpPr txBox="1">
              <a:spLocks noChangeArrowheads="1"/>
            </p:cNvSpPr>
            <p:nvPr/>
          </p:nvSpPr>
          <p:spPr bwMode="auto">
            <a:xfrm>
              <a:off x="-2790996" y="262260"/>
              <a:ext cx="5911234" cy="6970234"/>
            </a:xfrm>
            <a:prstGeom prst="rect">
              <a:avLst/>
            </a:prstGeom>
            <a:noFill/>
            <a:ln w="9525">
              <a:noFill/>
              <a:miter lim="800000"/>
              <a:headEnd/>
              <a:tailEnd/>
            </a:ln>
          </p:spPr>
          <p:txBody>
            <a:bodyPr wrap="square">
              <a:spAutoFit/>
            </a:bodyPr>
            <a:lstStyle/>
            <a:p>
              <a:pPr lvl="0"/>
              <a:r>
                <a:rPr lang="en-US" sz="2000">
                  <a:solidFill>
                    <a:prstClr val="black"/>
                  </a:solidFill>
                  <a:latin typeface="Calibri"/>
                </a:rPr>
                <a:t>In this example, the </a:t>
              </a:r>
              <a:r>
                <a:rPr lang="en-US" sz="2000" b="1">
                  <a:solidFill>
                    <a:prstClr val="black"/>
                  </a:solidFill>
                  <a:latin typeface="Calibri"/>
                </a:rPr>
                <a:t>Subjects</a:t>
              </a:r>
              <a:r>
                <a:rPr lang="en-US" sz="2000">
                  <a:solidFill>
                    <a:prstClr val="black"/>
                  </a:solidFill>
                  <a:latin typeface="Calibri"/>
                </a:rPr>
                <a:t> array stores the names of five subjects. You can verify whether </a:t>
              </a:r>
              <a:r>
                <a:rPr lang="en-US" sz="2000" b="1">
                  <a:solidFill>
                    <a:prstClr val="black"/>
                  </a:solidFill>
                  <a:latin typeface="Calibri"/>
                </a:rPr>
                <a:t>Subjects</a:t>
              </a:r>
              <a:r>
                <a:rPr lang="en-US" sz="2000">
                  <a:solidFill>
                    <a:prstClr val="black"/>
                  </a:solidFill>
                  <a:latin typeface="Calibri"/>
                </a:rPr>
                <a:t> is an array by using the </a:t>
              </a:r>
              <a:r>
                <a:rPr lang="en-US" sz="2000" b="1">
                  <a:solidFill>
                    <a:prstClr val="black"/>
                  </a:solidFill>
                  <a:latin typeface="Calibri"/>
                </a:rPr>
                <a:t>IsArray</a:t>
              </a:r>
              <a:r>
                <a:rPr lang="en-US" sz="2000">
                  <a:solidFill>
                    <a:prstClr val="black"/>
                  </a:solidFill>
                  <a:latin typeface="Calibri"/>
                </a:rPr>
                <a:t> operation. You can also verify whether </a:t>
              </a:r>
              <a:r>
                <a:rPr lang="en-US" sz="2000" smtClean="0">
                  <a:solidFill>
                    <a:prstClr val="black"/>
                  </a:solidFill>
                  <a:latin typeface="Calibri"/>
                </a:rPr>
                <a:t>the </a:t>
              </a:r>
              <a:r>
                <a:rPr lang="en-US" sz="2000">
                  <a:solidFill>
                    <a:prstClr val="black"/>
                  </a:solidFill>
                  <a:latin typeface="Calibri"/>
                </a:rPr>
                <a:t>index Subjects[4] exists by using the </a:t>
              </a:r>
              <a:r>
                <a:rPr lang="en-US" sz="2000" b="1">
                  <a:solidFill>
                    <a:prstClr val="black"/>
                  </a:solidFill>
                  <a:latin typeface="Calibri"/>
                </a:rPr>
                <a:t>ContainsIndex </a:t>
              </a:r>
              <a:r>
                <a:rPr lang="en-US" sz="2000">
                  <a:solidFill>
                    <a:prstClr val="black"/>
                  </a:solidFill>
                  <a:latin typeface="Calibri"/>
                </a:rPr>
                <a:t>operation. You can verify whether the value “Math” exists in the </a:t>
              </a:r>
              <a:r>
                <a:rPr lang="en-US" sz="2000" b="1">
                  <a:solidFill>
                    <a:prstClr val="black"/>
                  </a:solidFill>
                  <a:latin typeface="Calibri"/>
                </a:rPr>
                <a:t>Subjects</a:t>
              </a:r>
              <a:r>
                <a:rPr lang="en-US" sz="2000">
                  <a:solidFill>
                    <a:prstClr val="black"/>
                  </a:solidFill>
                  <a:latin typeface="Calibri"/>
                </a:rPr>
                <a:t> array by using the </a:t>
              </a:r>
              <a:r>
                <a:rPr lang="en-US" sz="2000" b="1">
                  <a:solidFill>
                    <a:prstClr val="black"/>
                  </a:solidFill>
                  <a:latin typeface="Calibri"/>
                </a:rPr>
                <a:t>ContainsValue</a:t>
              </a:r>
              <a:r>
                <a:rPr lang="en-US" sz="2000">
                  <a:solidFill>
                    <a:prstClr val="black"/>
                  </a:solidFill>
                  <a:latin typeface="Calibri"/>
                </a:rPr>
                <a:t> operation.</a:t>
              </a:r>
              <a:endParaRPr lang="en-US" sz="2000" dirty="0">
                <a:solidFill>
                  <a:prstClr val="black"/>
                </a:solidFill>
                <a:latin typeface="Calibri"/>
              </a:endParaRPr>
            </a:p>
          </p:txBody>
        </p:sp>
      </p:grpSp>
      <p:grpSp>
        <p:nvGrpSpPr>
          <p:cNvPr id="8" name="Group 13"/>
          <p:cNvGrpSpPr/>
          <p:nvPr/>
        </p:nvGrpSpPr>
        <p:grpSpPr>
          <a:xfrm>
            <a:off x="6553200" y="3657600"/>
            <a:ext cx="1447800" cy="609600"/>
            <a:chOff x="7391400" y="2514600"/>
            <a:chExt cx="1295400" cy="762000"/>
          </a:xfrm>
        </p:grpSpPr>
        <p:sp>
          <p:nvSpPr>
            <p:cNvPr id="15" name="Rectangle 14"/>
            <p:cNvSpPr/>
            <p:nvPr/>
          </p:nvSpPr>
          <p:spPr>
            <a:xfrm>
              <a:off x="7391400" y="2514600"/>
              <a:ext cx="1295400" cy="400110"/>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2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output</a:t>
              </a:r>
              <a:endParaRPr lang="en-US" sz="2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6" name="Down Arrow Callout 15"/>
            <p:cNvSpPr/>
            <p:nvPr/>
          </p:nvSpPr>
          <p:spPr>
            <a:xfrm>
              <a:off x="7391400" y="2514600"/>
              <a:ext cx="1219200" cy="762000"/>
            </a:xfrm>
            <a:prstGeom prst="downArrowCallout">
              <a:avLst>
                <a:gd name="adj1" fmla="val 10600"/>
                <a:gd name="adj2" fmla="val 17800"/>
                <a:gd name="adj3" fmla="val 25000"/>
                <a:gd name="adj4" fmla="val 64977"/>
              </a:avLst>
            </a:prstGeom>
            <a:noFill/>
            <a:ln w="38100">
              <a:solidFill>
                <a:srgbClr val="FFAC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 name="Picture 16"/>
          <p:cNvPicPr/>
          <p:nvPr/>
        </p:nvPicPr>
        <p:blipFill>
          <a:blip r:embed="rId4" cstate="print"/>
          <a:stretch>
            <a:fillRect/>
          </a:stretch>
        </p:blipFill>
        <p:spPr bwMode="auto">
          <a:xfrm>
            <a:off x="5794443" y="4343400"/>
            <a:ext cx="3120957" cy="1676400"/>
          </a:xfrm>
          <a:prstGeom prst="rect">
            <a:avLst/>
          </a:prstGeom>
          <a:ln>
            <a:noFill/>
          </a:ln>
          <a:effectLst>
            <a:outerShdw blurRad="190500" algn="tl" rotWithShape="0">
              <a:srgbClr val="000000">
                <a:alpha val="70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1000" fill="hold"/>
                                        <p:tgtEl>
                                          <p:spTgt spid="2"/>
                                        </p:tgtEl>
                                        <p:attrNameLst>
                                          <p:attrName>ppt_w</p:attrName>
                                        </p:attrNameLst>
                                      </p:cBhvr>
                                      <p:tavLst>
                                        <p:tav tm="0">
                                          <p:val>
                                            <p:strVal val="#ppt_w+.3"/>
                                          </p:val>
                                        </p:tav>
                                        <p:tav tm="100000">
                                          <p:val>
                                            <p:strVal val="#ppt_w"/>
                                          </p:val>
                                        </p:tav>
                                      </p:tavLst>
                                    </p:anim>
                                    <p:anim calcmode="lin" valueType="num">
                                      <p:cBhvr>
                                        <p:cTn id="16" dur="1000" fill="hold"/>
                                        <p:tgtEl>
                                          <p:spTgt spid="2"/>
                                        </p:tgtEl>
                                        <p:attrNameLst>
                                          <p:attrName>ppt_h</p:attrName>
                                        </p:attrNameLst>
                                      </p:cBhvr>
                                      <p:tavLst>
                                        <p:tav tm="0">
                                          <p:val>
                                            <p:strVal val="#ppt_h"/>
                                          </p:val>
                                        </p:tav>
                                        <p:tav tm="100000">
                                          <p:val>
                                            <p:strVal val="#ppt_h"/>
                                          </p:val>
                                        </p:tav>
                                      </p:tavLst>
                                    </p:anim>
                                    <p:animEffect transition="in" filter="fade">
                                      <p:cBhvr>
                                        <p:cTn id="17" dur="1000"/>
                                        <p:tgtEl>
                                          <p:spTgt spid="2"/>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dissolv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500" fill="hold"/>
                                        <p:tgtEl>
                                          <p:spTgt spid="5"/>
                                        </p:tgtEl>
                                        <p:attrNameLst>
                                          <p:attrName>ppt_w</p:attrName>
                                        </p:attrNameLst>
                                      </p:cBhvr>
                                      <p:tavLst>
                                        <p:tav tm="0">
                                          <p:val>
                                            <p:fltVal val="0"/>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nodeType="clickEffect">
                                  <p:stCondLst>
                                    <p:cond delay="0"/>
                                  </p:stCondLst>
                                  <p:childTnLst>
                                    <p:set>
                                      <p:cBhvr>
                                        <p:cTn id="33" dur="1" fill="hold">
                                          <p:stCondLst>
                                            <p:cond delay="0"/>
                                          </p:stCondLst>
                                        </p:cTn>
                                        <p:tgtEl>
                                          <p:spTgt spid="8"/>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7"/>
                                        </p:tgtEl>
                                        <p:attrNameLst>
                                          <p:attrName>style.visibility</p:attrName>
                                        </p:attrNameLst>
                                      </p:cBhvr>
                                      <p:to>
                                        <p:strVal val="visible"/>
                                      </p:to>
                                    </p:set>
                                    <p:anim calcmode="lin" valueType="num">
                                      <p:cBhvr additive="base">
                                        <p:cTn id="38" dur="500" fill="hold"/>
                                        <p:tgtEl>
                                          <p:spTgt spid="17"/>
                                        </p:tgtEl>
                                        <p:attrNameLst>
                                          <p:attrName>ppt_x</p:attrName>
                                        </p:attrNameLst>
                                      </p:cBhvr>
                                      <p:tavLst>
                                        <p:tav tm="0">
                                          <p:val>
                                            <p:strVal val="#ppt_x"/>
                                          </p:val>
                                        </p:tav>
                                        <p:tav tm="100000">
                                          <p:val>
                                            <p:strVal val="#ppt_x"/>
                                          </p:val>
                                        </p:tav>
                                      </p:tavLst>
                                    </p:anim>
                                    <p:anim calcmode="lin" valueType="num">
                                      <p:cBhvr additive="base">
                                        <p:cTn id="3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2400" b="1" dirty="0" smtClean="0">
                <a:latin typeface="+mj-lt"/>
              </a:rPr>
              <a:t>Operations of the Array Object</a:t>
            </a:r>
            <a:endParaRPr lang="en-US" sz="2400" b="1" dirty="0">
              <a:latin typeface="+mj-lt"/>
            </a:endParaRPr>
          </a:p>
        </p:txBody>
      </p:sp>
      <p:sp>
        <p:nvSpPr>
          <p:cNvPr id="112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pSp>
        <p:nvGrpSpPr>
          <p:cNvPr id="3" name="Group 11"/>
          <p:cNvGrpSpPr/>
          <p:nvPr/>
        </p:nvGrpSpPr>
        <p:grpSpPr>
          <a:xfrm>
            <a:off x="457200" y="990600"/>
            <a:ext cx="2743200" cy="1828803"/>
            <a:chOff x="5200261" y="3886201"/>
            <a:chExt cx="5833402" cy="1316030"/>
          </a:xfrm>
        </p:grpSpPr>
        <p:sp>
          <p:nvSpPr>
            <p:cNvPr id="16" name="Rounded Rectangle 15"/>
            <p:cNvSpPr/>
            <p:nvPr/>
          </p:nvSpPr>
          <p:spPr bwMode="auto">
            <a:xfrm>
              <a:off x="5200261" y="3886201"/>
              <a:ext cx="5833401" cy="131603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17" name="TextBox 4"/>
            <p:cNvSpPr txBox="1">
              <a:spLocks noChangeArrowheads="1"/>
            </p:cNvSpPr>
            <p:nvPr/>
          </p:nvSpPr>
          <p:spPr bwMode="auto">
            <a:xfrm>
              <a:off x="5362300" y="3963616"/>
              <a:ext cx="5671363" cy="828596"/>
            </a:xfrm>
            <a:prstGeom prst="rect">
              <a:avLst/>
            </a:prstGeom>
            <a:noFill/>
            <a:ln w="9525">
              <a:noFill/>
              <a:miter lim="800000"/>
              <a:headEnd/>
              <a:tailEnd/>
            </a:ln>
          </p:spPr>
          <p:txBody>
            <a:bodyPr wrap="square">
              <a:spAutoFit/>
            </a:bodyPr>
            <a:lstStyle/>
            <a:p>
              <a:r>
                <a:rPr lang="en-US" sz="2000" dirty="0" smtClean="0">
                  <a:latin typeface="+mn-lt"/>
                </a:rPr>
                <a:t>The </a:t>
              </a:r>
              <a:r>
                <a:rPr lang="en-US" sz="2000" b="1" dirty="0" smtClean="0">
                  <a:latin typeface="+mn-lt"/>
                </a:rPr>
                <a:t>Array</a:t>
              </a:r>
              <a:r>
                <a:rPr lang="en-US" sz="2000" dirty="0" smtClean="0">
                  <a:latin typeface="+mn-lt"/>
                </a:rPr>
                <a:t> object also provides more useful operations, such as: </a:t>
              </a:r>
            </a:p>
            <a:p>
              <a:pPr lvl="0">
                <a:buFont typeface="Wingdings" pitchFamily="2" charset="2"/>
                <a:buChar char="Ø"/>
              </a:pPr>
              <a:r>
                <a:rPr lang="en-US" sz="2000" b="1" dirty="0" smtClean="0">
                  <a:latin typeface="+mn-lt"/>
                </a:rPr>
                <a:t> GetAllIndices</a:t>
              </a:r>
              <a:endParaRPr lang="en-US" sz="2000" dirty="0" smtClean="0">
                <a:latin typeface="+mn-lt"/>
              </a:endParaRPr>
            </a:p>
            <a:p>
              <a:pPr lvl="0">
                <a:buFont typeface="Wingdings" pitchFamily="2" charset="2"/>
                <a:buChar char="Ø"/>
              </a:pPr>
              <a:r>
                <a:rPr lang="en-US" sz="2000" b="1" dirty="0" smtClean="0">
                  <a:latin typeface="+mn-lt"/>
                </a:rPr>
                <a:t> </a:t>
              </a:r>
              <a:r>
                <a:rPr lang="en-US" sz="2000" b="1" dirty="0" err="1" smtClean="0">
                  <a:latin typeface="+mn-lt"/>
                </a:rPr>
                <a:t>GetItemCount</a:t>
              </a:r>
              <a:endParaRPr lang="en-US" sz="2000" dirty="0" smtClean="0">
                <a:latin typeface="+mn-lt"/>
              </a:endParaRPr>
            </a:p>
          </p:txBody>
        </p:sp>
      </p:grpSp>
      <p:grpSp>
        <p:nvGrpSpPr>
          <p:cNvPr id="4" name="Group 18"/>
          <p:cNvGrpSpPr/>
          <p:nvPr/>
        </p:nvGrpSpPr>
        <p:grpSpPr>
          <a:xfrm>
            <a:off x="3962400" y="761998"/>
            <a:ext cx="4724400" cy="707886"/>
            <a:chOff x="304800" y="1905000"/>
            <a:chExt cx="3833003" cy="1011267"/>
          </a:xfrm>
        </p:grpSpPr>
        <p:sp>
          <p:nvSpPr>
            <p:cNvPr id="20" name="Rounded Rectangle 19"/>
            <p:cNvSpPr/>
            <p:nvPr/>
          </p:nvSpPr>
          <p:spPr bwMode="auto">
            <a:xfrm>
              <a:off x="304800" y="1905000"/>
              <a:ext cx="3833003" cy="979715"/>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21" name="TextBox 20"/>
            <p:cNvSpPr txBox="1"/>
            <p:nvPr/>
          </p:nvSpPr>
          <p:spPr>
            <a:xfrm>
              <a:off x="380999" y="1905001"/>
              <a:ext cx="3694981" cy="1011266"/>
            </a:xfrm>
            <a:prstGeom prst="rect">
              <a:avLst/>
            </a:prstGeom>
            <a:noFill/>
          </p:spPr>
          <p:txBody>
            <a:bodyPr wrap="square" rtlCol="0">
              <a:spAutoFit/>
            </a:bodyPr>
            <a:lstStyle/>
            <a:p>
              <a:r>
                <a:rPr lang="en-US" sz="2000" dirty="0" smtClean="0">
                  <a:latin typeface="+mn-lt"/>
                </a:rPr>
                <a:t>Look at this example to learn how to use these operations.</a:t>
              </a:r>
              <a:endParaRPr lang="en-US" sz="2000" dirty="0">
                <a:latin typeface="+mn-lt"/>
              </a:endParaRPr>
            </a:p>
          </p:txBody>
        </p:sp>
      </p:grpSp>
      <p:sp>
        <p:nvSpPr>
          <p:cNvPr id="25" name="Rounded Rectangle 24"/>
          <p:cNvSpPr/>
          <p:nvPr/>
        </p:nvSpPr>
        <p:spPr bwMode="auto">
          <a:xfrm>
            <a:off x="3429000" y="1676400"/>
            <a:ext cx="5486400" cy="1752600"/>
          </a:xfrm>
          <a:prstGeom prst="roundRect">
            <a:avLst>
              <a:gd name="adj" fmla="val 175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grpSp>
        <p:nvGrpSpPr>
          <p:cNvPr id="6" name="Group 7"/>
          <p:cNvGrpSpPr>
            <a:grpSpLocks/>
          </p:cNvGrpSpPr>
          <p:nvPr/>
        </p:nvGrpSpPr>
        <p:grpSpPr bwMode="auto">
          <a:xfrm>
            <a:off x="228600" y="3733800"/>
            <a:ext cx="3962400" cy="2318443"/>
            <a:chOff x="-2484051" y="2725894"/>
            <a:chExt cx="8052512" cy="707572"/>
          </a:xfrm>
        </p:grpSpPr>
        <p:sp>
          <p:nvSpPr>
            <p:cNvPr id="33" name="Rounded Rectangle 32"/>
            <p:cNvSpPr/>
            <p:nvPr/>
          </p:nvSpPr>
          <p:spPr>
            <a:xfrm>
              <a:off x="-2484051" y="2725894"/>
              <a:ext cx="8052512" cy="707572"/>
            </a:xfrm>
            <a:prstGeom prst="roundRect">
              <a:avLst>
                <a:gd name="adj" fmla="val 12004"/>
              </a:avLst>
            </a:prstGeom>
            <a:ln/>
          </p:spPr>
          <p:style>
            <a:lnRef idx="1">
              <a:schemeClr val="accent4"/>
            </a:lnRef>
            <a:fillRef idx="2">
              <a:schemeClr val="accent4"/>
            </a:fillRef>
            <a:effectRef idx="1">
              <a:schemeClr val="accent4"/>
            </a:effectRef>
            <a:fontRef idx="minor">
              <a:schemeClr val="dk1"/>
            </a:fontRef>
          </p:style>
          <p:txBody>
            <a:bodyPr anchor="ctr"/>
            <a:lstStyle/>
            <a:p>
              <a:pPr fontAlgn="auto">
                <a:spcBef>
                  <a:spcPts val="0"/>
                </a:spcBef>
                <a:spcAft>
                  <a:spcPts val="0"/>
                </a:spcAft>
                <a:defRPr/>
              </a:pPr>
              <a:endParaRPr lang="en-US" dirty="0">
                <a:solidFill>
                  <a:schemeClr val="accent4">
                    <a:lumMod val="50000"/>
                  </a:schemeClr>
                </a:solidFill>
              </a:endParaRPr>
            </a:p>
          </p:txBody>
        </p:sp>
        <p:sp>
          <p:nvSpPr>
            <p:cNvPr id="34" name="TextBox 12"/>
            <p:cNvSpPr txBox="1">
              <a:spLocks noChangeArrowheads="1"/>
            </p:cNvSpPr>
            <p:nvPr/>
          </p:nvSpPr>
          <p:spPr bwMode="auto">
            <a:xfrm>
              <a:off x="-2323001" y="2725894"/>
              <a:ext cx="7891462" cy="685698"/>
            </a:xfrm>
            <a:prstGeom prst="rect">
              <a:avLst/>
            </a:prstGeom>
            <a:noFill/>
            <a:ln w="9525">
              <a:noFill/>
              <a:miter lim="800000"/>
              <a:headEnd/>
              <a:tailEnd/>
            </a:ln>
          </p:spPr>
          <p:txBody>
            <a:bodyPr wrap="square">
              <a:spAutoFit/>
            </a:bodyPr>
            <a:lstStyle/>
            <a:p>
              <a:pPr lvl="0"/>
              <a:r>
                <a:rPr lang="en-US" sz="2000">
                  <a:solidFill>
                    <a:prstClr val="black"/>
                  </a:solidFill>
                  <a:latin typeface="Calibri"/>
                </a:rPr>
                <a:t>In this example, you don’t know the indices for the </a:t>
              </a:r>
              <a:r>
                <a:rPr lang="en-US" sz="2000" b="1">
                  <a:solidFill>
                    <a:prstClr val="black"/>
                  </a:solidFill>
                  <a:latin typeface="Calibri"/>
                </a:rPr>
                <a:t>Employee</a:t>
              </a:r>
              <a:r>
                <a:rPr lang="en-US" sz="2000">
                  <a:solidFill>
                    <a:prstClr val="black"/>
                  </a:solidFill>
                  <a:latin typeface="Calibri"/>
                </a:rPr>
                <a:t> array, so you use the </a:t>
              </a:r>
              <a:r>
                <a:rPr lang="en-US" sz="2000" b="1">
                  <a:solidFill>
                    <a:prstClr val="black"/>
                  </a:solidFill>
                  <a:latin typeface="Calibri"/>
                </a:rPr>
                <a:t>GetAllIndices</a:t>
              </a:r>
              <a:r>
                <a:rPr lang="en-US" sz="2000">
                  <a:solidFill>
                    <a:prstClr val="black"/>
                  </a:solidFill>
                  <a:latin typeface="Calibri"/>
                </a:rPr>
                <a:t> operation. Next, you use the </a:t>
              </a:r>
              <a:r>
                <a:rPr lang="en-US" sz="2000" b="1">
                  <a:solidFill>
                    <a:prstClr val="black"/>
                  </a:solidFill>
                  <a:latin typeface="Calibri"/>
                </a:rPr>
                <a:t>GetItemCount</a:t>
              </a:r>
              <a:r>
                <a:rPr lang="en-US" sz="2000">
                  <a:solidFill>
                    <a:prstClr val="black"/>
                  </a:solidFill>
                  <a:latin typeface="Calibri"/>
                </a:rPr>
                <a:t> operation in a </a:t>
              </a:r>
              <a:r>
                <a:rPr lang="en-US" sz="2000" b="1">
                  <a:solidFill>
                    <a:prstClr val="black"/>
                  </a:solidFill>
                  <a:latin typeface="Calibri"/>
                </a:rPr>
                <a:t>For</a:t>
              </a:r>
              <a:r>
                <a:rPr lang="en-US" sz="2000">
                  <a:solidFill>
                    <a:prstClr val="black"/>
                  </a:solidFill>
                  <a:latin typeface="Calibri"/>
                </a:rPr>
                <a:t> loop to list the information that is stored in the </a:t>
              </a:r>
              <a:r>
                <a:rPr lang="en-US" sz="2000" b="1">
                  <a:solidFill>
                    <a:prstClr val="black"/>
                  </a:solidFill>
                  <a:latin typeface="Calibri"/>
                </a:rPr>
                <a:t>Employee</a:t>
              </a:r>
              <a:r>
                <a:rPr lang="en-US" sz="2000">
                  <a:solidFill>
                    <a:prstClr val="black"/>
                  </a:solidFill>
                  <a:latin typeface="Calibri"/>
                </a:rPr>
                <a:t> array.</a:t>
              </a:r>
              <a:endParaRPr lang="en-US" sz="2000" dirty="0">
                <a:solidFill>
                  <a:prstClr val="black"/>
                </a:solidFill>
                <a:latin typeface="Calibri"/>
              </a:endParaRPr>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8550" y="1795536"/>
            <a:ext cx="5124450" cy="1531864"/>
          </a:xfrm>
          <a:prstGeom prst="rect">
            <a:avLst/>
          </a:prstGeom>
          <a:noFill/>
          <a:ln>
            <a:noFill/>
          </a:ln>
          <a:effectLst>
            <a:outerShdw dist="35921" dir="2700000" algn="ctr" rotWithShape="0">
              <a:schemeClr val="bg2"/>
            </a:outerShdw>
            <a:softEdge rad="31750"/>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48175" y="4034295"/>
            <a:ext cx="4467225" cy="193357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blinds(horizontal)">
                                      <p:cBhvr>
                                        <p:cTn id="21" dur="500"/>
                                        <p:tgtEl>
                                          <p:spTgt spid="4"/>
                                        </p:tgtEl>
                                      </p:cBhvr>
                                    </p:animEffect>
                                  </p:childTnLst>
                                </p:cTn>
                              </p:par>
                            </p:childTnLst>
                          </p:cTn>
                        </p:par>
                      </p:childTnLst>
                    </p:cTn>
                  </p:par>
                  <p:par>
                    <p:cTn id="22" fill="hold">
                      <p:stCondLst>
                        <p:cond delay="indefinite"/>
                      </p:stCondLst>
                      <p:childTnLst>
                        <p:par>
                          <p:cTn id="23" fill="hold">
                            <p:stCondLst>
                              <p:cond delay="0"/>
                            </p:stCondLst>
                            <p:childTnLst>
                              <p:par>
                                <p:cTn id="24" presetID="5" presetClass="entr" presetSubtype="1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checkerboard(across)">
                                      <p:cBhvr>
                                        <p:cTn id="2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txBody>
          <a:bodyPr>
            <a:normAutofit fontScale="90000"/>
          </a:bodyPr>
          <a:lstStyle/>
          <a:p>
            <a:r>
              <a:rPr lang="en-US" sz="1800" dirty="0" smtClean="0"/>
              <a:t/>
            </a:r>
            <a:br>
              <a:rPr lang="en-US" sz="1800" dirty="0" smtClean="0"/>
            </a:br>
            <a:r>
              <a:rPr lang="en-US" sz="2700" dirty="0" smtClean="0">
                <a:latin typeface="+mj-lt"/>
              </a:rPr>
              <a:t> </a:t>
            </a:r>
            <a:r>
              <a:rPr lang="en-US" sz="2700" b="1" dirty="0" smtClean="0">
                <a:latin typeface="+mj-lt"/>
              </a:rPr>
              <a:t>The Stack Object</a:t>
            </a:r>
            <a:br>
              <a:rPr lang="en-US" sz="2700" b="1" dirty="0" smtClean="0">
                <a:latin typeface="+mj-lt"/>
              </a:rPr>
            </a:br>
            <a:endParaRPr lang="en-US" sz="2700" dirty="0" smtClean="0">
              <a:latin typeface="+mj-lt"/>
            </a:endParaRPr>
          </a:p>
        </p:txBody>
      </p:sp>
      <p:grpSp>
        <p:nvGrpSpPr>
          <p:cNvPr id="18" name="Group 17"/>
          <p:cNvGrpSpPr/>
          <p:nvPr/>
        </p:nvGrpSpPr>
        <p:grpSpPr>
          <a:xfrm>
            <a:off x="270116" y="761999"/>
            <a:ext cx="7883284" cy="914401"/>
            <a:chOff x="5200261" y="3886200"/>
            <a:chExt cx="5859178" cy="1498283"/>
          </a:xfrm>
        </p:grpSpPr>
        <p:sp>
          <p:nvSpPr>
            <p:cNvPr id="24" name="Rounded Rectangle 23"/>
            <p:cNvSpPr/>
            <p:nvPr/>
          </p:nvSpPr>
          <p:spPr bwMode="auto">
            <a:xfrm>
              <a:off x="5200261" y="3886200"/>
              <a:ext cx="5833399" cy="1498283"/>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sz="2000" dirty="0"/>
            </a:p>
          </p:txBody>
        </p:sp>
        <p:sp>
          <p:nvSpPr>
            <p:cNvPr id="25" name="TextBox 4"/>
            <p:cNvSpPr txBox="1">
              <a:spLocks noChangeArrowheads="1"/>
            </p:cNvSpPr>
            <p:nvPr/>
          </p:nvSpPr>
          <p:spPr bwMode="auto">
            <a:xfrm>
              <a:off x="5256895" y="4001453"/>
              <a:ext cx="5802544" cy="1159900"/>
            </a:xfrm>
            <a:prstGeom prst="rect">
              <a:avLst/>
            </a:prstGeom>
            <a:noFill/>
            <a:ln w="9525">
              <a:noFill/>
              <a:miter lim="800000"/>
              <a:headEnd/>
              <a:tailEnd/>
            </a:ln>
          </p:spPr>
          <p:txBody>
            <a:bodyPr wrap="square">
              <a:spAutoFit/>
            </a:bodyPr>
            <a:lstStyle/>
            <a:p>
              <a:pPr lvl="0"/>
              <a:r>
                <a:rPr lang="en-US" sz="2000">
                  <a:solidFill>
                    <a:prstClr val="black"/>
                  </a:solidFill>
                  <a:latin typeface="Calibri"/>
                </a:rPr>
                <a:t>You can use the</a:t>
              </a:r>
              <a:r>
                <a:rPr lang="en-US" sz="2000" b="1">
                  <a:solidFill>
                    <a:prstClr val="black"/>
                  </a:solidFill>
                  <a:latin typeface="Calibri"/>
                </a:rPr>
                <a:t> Stack </a:t>
              </a:r>
              <a:r>
                <a:rPr lang="en-US" sz="2000">
                  <a:solidFill>
                    <a:prstClr val="black"/>
                  </a:solidFill>
                  <a:latin typeface="Calibri"/>
                </a:rPr>
                <a:t>object to store data the same way as you stack plates. This object works on the principle of last-in, first-out (LIFO).</a:t>
              </a:r>
              <a:endParaRPr lang="en-US" sz="2000" dirty="0">
                <a:solidFill>
                  <a:prstClr val="black"/>
                </a:solidFill>
                <a:latin typeface="Calibri"/>
              </a:endParaRPr>
            </a:p>
          </p:txBody>
        </p:sp>
      </p:grpSp>
      <p:sp>
        <p:nvSpPr>
          <p:cNvPr id="28" name="TextBox 27"/>
          <p:cNvSpPr txBox="1"/>
          <p:nvPr/>
        </p:nvSpPr>
        <p:spPr>
          <a:xfrm>
            <a:off x="302343" y="1795575"/>
            <a:ext cx="5678127" cy="400110"/>
          </a:xfrm>
          <a:prstGeom prst="rect">
            <a:avLst/>
          </a:prstGeom>
          <a:noFill/>
        </p:spPr>
        <p:txBody>
          <a:bodyPr wrap="square" rtlCol="0">
            <a:spAutoFit/>
          </a:bodyPr>
          <a:lstStyle/>
          <a:p>
            <a:endParaRPr lang="en-US" sz="2000" dirty="0">
              <a:latin typeface="+mn-lt"/>
            </a:endParaRPr>
          </a:p>
        </p:txBody>
      </p:sp>
      <p:grpSp>
        <p:nvGrpSpPr>
          <p:cNvPr id="12" name="Group 11"/>
          <p:cNvGrpSpPr/>
          <p:nvPr/>
        </p:nvGrpSpPr>
        <p:grpSpPr>
          <a:xfrm>
            <a:off x="304800" y="3581400"/>
            <a:ext cx="5486400" cy="2286000"/>
            <a:chOff x="304800" y="1863435"/>
            <a:chExt cx="4673600" cy="1572718"/>
          </a:xfrm>
        </p:grpSpPr>
        <p:sp>
          <p:nvSpPr>
            <p:cNvPr id="13" name="Rounded Rectangle 12"/>
            <p:cNvSpPr/>
            <p:nvPr/>
          </p:nvSpPr>
          <p:spPr>
            <a:xfrm>
              <a:off x="304800" y="1863435"/>
              <a:ext cx="4673600" cy="1572718"/>
            </a:xfrm>
            <a:prstGeom prst="roundRect">
              <a:avLst>
                <a:gd name="adj" fmla="val 21552"/>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400" b="1" dirty="0">
                <a:solidFill>
                  <a:srgbClr val="C00000"/>
                </a:solidFill>
              </a:endParaRPr>
            </a:p>
            <a:p>
              <a:r>
                <a:rPr lang="en-US" sz="2400" b="1" dirty="0" smtClean="0">
                  <a:solidFill>
                    <a:srgbClr val="C00000"/>
                  </a:solidFill>
                </a:rPr>
                <a:t>	</a:t>
              </a:r>
              <a:endParaRPr lang="en-US" sz="2400" b="1" dirty="0">
                <a:solidFill>
                  <a:srgbClr val="C00000"/>
                </a:solidFill>
              </a:endParaRPr>
            </a:p>
          </p:txBody>
        </p:sp>
        <p:sp>
          <p:nvSpPr>
            <p:cNvPr id="14" name="TextBox 13"/>
            <p:cNvSpPr txBox="1"/>
            <p:nvPr/>
          </p:nvSpPr>
          <p:spPr>
            <a:xfrm>
              <a:off x="434623" y="1980082"/>
              <a:ext cx="4413955" cy="275267"/>
            </a:xfrm>
            <a:prstGeom prst="rect">
              <a:avLst/>
            </a:prstGeom>
            <a:noFill/>
          </p:spPr>
          <p:txBody>
            <a:bodyPr wrap="square" rtlCol="0">
              <a:spAutoFit/>
            </a:bodyPr>
            <a:lstStyle/>
            <a:p>
              <a:pPr lvl="0"/>
              <a:r>
                <a:rPr lang="en-US" sz="2000" dirty="0" smtClean="0">
                  <a:latin typeface="+mn-lt"/>
                </a:rPr>
                <a:t>The </a:t>
              </a:r>
              <a:r>
                <a:rPr lang="en-US" sz="2000" b="1" dirty="0" smtClean="0">
                  <a:latin typeface="+mn-lt"/>
                </a:rPr>
                <a:t>Stack</a:t>
              </a:r>
              <a:r>
                <a:rPr lang="en-US" sz="2000" dirty="0" smtClean="0">
                  <a:latin typeface="+mn-lt"/>
                </a:rPr>
                <a:t> object consists of three operations:</a:t>
              </a:r>
            </a:p>
          </p:txBody>
        </p:sp>
      </p:grpSp>
      <p:grpSp>
        <p:nvGrpSpPr>
          <p:cNvPr id="15" name="Group 14"/>
          <p:cNvGrpSpPr/>
          <p:nvPr/>
        </p:nvGrpSpPr>
        <p:grpSpPr>
          <a:xfrm>
            <a:off x="228600" y="1828800"/>
            <a:ext cx="7010400" cy="1447800"/>
            <a:chOff x="228600" y="1752600"/>
            <a:chExt cx="7010400" cy="2008240"/>
          </a:xfrm>
        </p:grpSpPr>
        <p:sp>
          <p:nvSpPr>
            <p:cNvPr id="20" name="Rounded Rectangle 19"/>
            <p:cNvSpPr/>
            <p:nvPr/>
          </p:nvSpPr>
          <p:spPr bwMode="auto">
            <a:xfrm>
              <a:off x="228600" y="1752600"/>
              <a:ext cx="7010400" cy="200824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21" name="TextBox 20"/>
            <p:cNvSpPr txBox="1">
              <a:spLocks noChangeArrowheads="1"/>
            </p:cNvSpPr>
            <p:nvPr/>
          </p:nvSpPr>
          <p:spPr bwMode="auto">
            <a:xfrm>
              <a:off x="457200" y="1858297"/>
              <a:ext cx="6629400" cy="1835739"/>
            </a:xfrm>
            <a:prstGeom prst="rect">
              <a:avLst/>
            </a:prstGeom>
            <a:noFill/>
            <a:ln w="9525">
              <a:noFill/>
              <a:miter lim="800000"/>
              <a:headEnd/>
              <a:tailEnd/>
            </a:ln>
          </p:spPr>
          <p:txBody>
            <a:bodyPr wrap="square">
              <a:spAutoFit/>
            </a:bodyPr>
            <a:lstStyle/>
            <a:p>
              <a:pPr lvl="0"/>
              <a:r>
                <a:rPr lang="en-US" sz="2000">
                  <a:solidFill>
                    <a:prstClr val="black"/>
                  </a:solidFill>
                  <a:latin typeface="Calibri"/>
                </a:rPr>
                <a:t>For example, if you look down at a stack of plates, you can see only the top plate. To see the next plate, you must remove this top plate. You can’t see a plate in the middle of the stack until you remove the plates above it.</a:t>
              </a:r>
              <a:endParaRPr lang="en-US" sz="2000" dirty="0">
                <a:solidFill>
                  <a:prstClr val="black"/>
                </a:solidFill>
                <a:latin typeface="Calibri"/>
              </a:endParaRPr>
            </a:p>
          </p:txBody>
        </p:sp>
      </p:grpSp>
      <p:grpSp>
        <p:nvGrpSpPr>
          <p:cNvPr id="26" name="Group 25"/>
          <p:cNvGrpSpPr/>
          <p:nvPr/>
        </p:nvGrpSpPr>
        <p:grpSpPr>
          <a:xfrm>
            <a:off x="533400" y="4343400"/>
            <a:ext cx="1981200" cy="457200"/>
            <a:chOff x="457200" y="4267200"/>
            <a:chExt cx="1981200" cy="457200"/>
          </a:xfrm>
        </p:grpSpPr>
        <p:sp>
          <p:nvSpPr>
            <p:cNvPr id="22" name="Rounded Rectangle 21"/>
            <p:cNvSpPr/>
            <p:nvPr/>
          </p:nvSpPr>
          <p:spPr bwMode="auto">
            <a:xfrm>
              <a:off x="457200" y="4267200"/>
              <a:ext cx="1981200" cy="457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23" name="TextBox 22"/>
            <p:cNvSpPr txBox="1">
              <a:spLocks noChangeArrowheads="1"/>
            </p:cNvSpPr>
            <p:nvPr/>
          </p:nvSpPr>
          <p:spPr bwMode="auto">
            <a:xfrm>
              <a:off x="685800" y="4267200"/>
              <a:ext cx="1371600" cy="400110"/>
            </a:xfrm>
            <a:prstGeom prst="rect">
              <a:avLst/>
            </a:prstGeom>
            <a:noFill/>
            <a:ln w="9525">
              <a:noFill/>
              <a:miter lim="800000"/>
              <a:headEnd/>
              <a:tailEnd/>
            </a:ln>
          </p:spPr>
          <p:txBody>
            <a:bodyPr wrap="square">
              <a:spAutoFit/>
            </a:bodyPr>
            <a:lstStyle/>
            <a:p>
              <a:r>
                <a:rPr lang="en-US" sz="2000" b="1" dirty="0" smtClean="0">
                  <a:latin typeface="+mn-lt"/>
                </a:rPr>
                <a:t>PushValue</a:t>
              </a:r>
              <a:endParaRPr lang="en-US" sz="2000" b="1" dirty="0">
                <a:latin typeface="+mn-lt"/>
              </a:endParaRPr>
            </a:p>
          </p:txBody>
        </p:sp>
      </p:grpSp>
      <p:grpSp>
        <p:nvGrpSpPr>
          <p:cNvPr id="27" name="Group 26"/>
          <p:cNvGrpSpPr/>
          <p:nvPr/>
        </p:nvGrpSpPr>
        <p:grpSpPr>
          <a:xfrm>
            <a:off x="3505200" y="4343400"/>
            <a:ext cx="1981200" cy="457200"/>
            <a:chOff x="457200" y="4267200"/>
            <a:chExt cx="1981200" cy="457200"/>
          </a:xfrm>
        </p:grpSpPr>
        <p:sp>
          <p:nvSpPr>
            <p:cNvPr id="29" name="Rounded Rectangle 28"/>
            <p:cNvSpPr/>
            <p:nvPr/>
          </p:nvSpPr>
          <p:spPr bwMode="auto">
            <a:xfrm>
              <a:off x="457200" y="4267200"/>
              <a:ext cx="1981200" cy="457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30" name="TextBox 29"/>
            <p:cNvSpPr txBox="1">
              <a:spLocks noChangeArrowheads="1"/>
            </p:cNvSpPr>
            <p:nvPr/>
          </p:nvSpPr>
          <p:spPr bwMode="auto">
            <a:xfrm>
              <a:off x="762000" y="4267200"/>
              <a:ext cx="1371600" cy="400110"/>
            </a:xfrm>
            <a:prstGeom prst="rect">
              <a:avLst/>
            </a:prstGeom>
            <a:noFill/>
            <a:ln w="9525">
              <a:noFill/>
              <a:miter lim="800000"/>
              <a:headEnd/>
              <a:tailEnd/>
            </a:ln>
          </p:spPr>
          <p:txBody>
            <a:bodyPr wrap="square">
              <a:spAutoFit/>
            </a:bodyPr>
            <a:lstStyle/>
            <a:p>
              <a:r>
                <a:rPr lang="en-US" sz="2000" b="1" dirty="0" smtClean="0">
                  <a:latin typeface="+mn-lt"/>
                </a:rPr>
                <a:t>PopValue</a:t>
              </a:r>
              <a:endParaRPr lang="en-US" sz="2000" b="1" dirty="0">
                <a:latin typeface="+mn-lt"/>
              </a:endParaRPr>
            </a:p>
          </p:txBody>
        </p:sp>
      </p:grpSp>
      <p:grpSp>
        <p:nvGrpSpPr>
          <p:cNvPr id="31" name="Group 30"/>
          <p:cNvGrpSpPr/>
          <p:nvPr/>
        </p:nvGrpSpPr>
        <p:grpSpPr>
          <a:xfrm>
            <a:off x="2057400" y="5181600"/>
            <a:ext cx="1981200" cy="457200"/>
            <a:chOff x="457200" y="4267200"/>
            <a:chExt cx="1981200" cy="457200"/>
          </a:xfrm>
        </p:grpSpPr>
        <p:sp>
          <p:nvSpPr>
            <p:cNvPr id="32" name="Rounded Rectangle 31"/>
            <p:cNvSpPr/>
            <p:nvPr/>
          </p:nvSpPr>
          <p:spPr bwMode="auto">
            <a:xfrm>
              <a:off x="457200" y="4267200"/>
              <a:ext cx="1981200" cy="457200"/>
            </a:xfrm>
            <a:prstGeom prst="roundRect">
              <a:avLst>
                <a:gd name="adj" fmla="val 30000"/>
              </a:avLst>
            </a:prstGeom>
            <a:gradFill>
              <a:gsLst>
                <a:gs pos="0">
                  <a:srgbClr val="FFC000"/>
                </a:gs>
                <a:gs pos="35000">
                  <a:srgbClr val="FFC000"/>
                </a:gs>
                <a:gs pos="100000">
                  <a:srgbClr val="FFFFD5"/>
                </a:gs>
              </a:gsLst>
            </a:gradFill>
            <a:ln>
              <a:solidFill>
                <a:srgbClr val="205D0B"/>
              </a:solidFill>
            </a:ln>
          </p:spPr>
          <p:style>
            <a:lnRef idx="1">
              <a:schemeClr val="accent3"/>
            </a:lnRef>
            <a:fillRef idx="2">
              <a:schemeClr val="accent3"/>
            </a:fillRef>
            <a:effectRef idx="1">
              <a:schemeClr val="accent3"/>
            </a:effectRef>
            <a:fontRef idx="minor">
              <a:schemeClr val="dk1"/>
            </a:fontRef>
          </p:style>
          <p:txBody>
            <a:bodyPr anchor="ctr"/>
            <a:lstStyle/>
            <a:p>
              <a:pPr algn="ctr" fontAlgn="auto">
                <a:spcBef>
                  <a:spcPts val="0"/>
                </a:spcBef>
                <a:spcAft>
                  <a:spcPts val="0"/>
                </a:spcAft>
                <a:defRPr/>
              </a:pPr>
              <a:endParaRPr lang="en-US" dirty="0">
                <a:solidFill>
                  <a:schemeClr val="tx1">
                    <a:lumMod val="85000"/>
                    <a:lumOff val="15000"/>
                  </a:schemeClr>
                </a:solidFill>
              </a:endParaRPr>
            </a:p>
          </p:txBody>
        </p:sp>
        <p:sp>
          <p:nvSpPr>
            <p:cNvPr id="33" name="TextBox 32"/>
            <p:cNvSpPr txBox="1">
              <a:spLocks noChangeArrowheads="1"/>
            </p:cNvSpPr>
            <p:nvPr/>
          </p:nvSpPr>
          <p:spPr bwMode="auto">
            <a:xfrm>
              <a:off x="762000" y="4267200"/>
              <a:ext cx="1371600" cy="400110"/>
            </a:xfrm>
            <a:prstGeom prst="rect">
              <a:avLst/>
            </a:prstGeom>
            <a:noFill/>
            <a:ln w="9525">
              <a:noFill/>
              <a:miter lim="800000"/>
              <a:headEnd/>
              <a:tailEnd/>
            </a:ln>
          </p:spPr>
          <p:txBody>
            <a:bodyPr wrap="square">
              <a:spAutoFit/>
            </a:bodyPr>
            <a:lstStyle/>
            <a:p>
              <a:r>
                <a:rPr lang="en-US" sz="2000" b="1" dirty="0" smtClean="0">
                  <a:latin typeface="+mn-lt"/>
                </a:rPr>
                <a:t>GetCount</a:t>
              </a:r>
              <a:endParaRPr lang="en-US" sz="2000" b="1" dirty="0">
                <a:latin typeface="+mn-lt"/>
              </a:endParaRPr>
            </a:p>
          </p:txBody>
        </p:sp>
      </p:grpSp>
      <p:grpSp>
        <p:nvGrpSpPr>
          <p:cNvPr id="34" name="Group 15"/>
          <p:cNvGrpSpPr>
            <a:grpSpLocks/>
          </p:cNvGrpSpPr>
          <p:nvPr/>
        </p:nvGrpSpPr>
        <p:grpSpPr bwMode="auto">
          <a:xfrm>
            <a:off x="5943600" y="5257800"/>
            <a:ext cx="2954215" cy="838200"/>
            <a:chOff x="1938377" y="640773"/>
            <a:chExt cx="7543343" cy="838200"/>
          </a:xfrm>
        </p:grpSpPr>
        <p:sp>
          <p:nvSpPr>
            <p:cNvPr id="35" name="Rounded Rectangle 34"/>
            <p:cNvSpPr/>
            <p:nvPr/>
          </p:nvSpPr>
          <p:spPr>
            <a:xfrm>
              <a:off x="1938377" y="640773"/>
              <a:ext cx="7543343" cy="83820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36" name="TextBox 4"/>
            <p:cNvSpPr txBox="1">
              <a:spLocks noChangeArrowheads="1"/>
            </p:cNvSpPr>
            <p:nvPr/>
          </p:nvSpPr>
          <p:spPr bwMode="auto">
            <a:xfrm>
              <a:off x="2327518" y="694887"/>
              <a:ext cx="6809963" cy="707886"/>
            </a:xfrm>
            <a:prstGeom prst="rect">
              <a:avLst/>
            </a:prstGeom>
            <a:noFill/>
            <a:ln w="9525">
              <a:noFill/>
              <a:miter lim="800000"/>
              <a:headEnd/>
              <a:tailEnd/>
            </a:ln>
          </p:spPr>
          <p:txBody>
            <a:bodyPr wrap="square">
              <a:spAutoFit/>
            </a:bodyPr>
            <a:lstStyle/>
            <a:p>
              <a:r>
                <a:rPr lang="en-US" sz="2000" dirty="0" smtClean="0">
                  <a:latin typeface="+mn-lt"/>
                </a:rPr>
                <a:t>Let’s explore each of these operations…</a:t>
              </a:r>
              <a:endParaRPr lang="en-US" sz="2000" dirty="0">
                <a:latin typeface="+mn-lt"/>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0" presetClass="entr" presetSubtype="0" fill="hold" nodeType="clickEffect">
                                  <p:stCondLst>
                                    <p:cond delay="0"/>
                                  </p:stCondLst>
                                  <p:childTnLst>
                                    <p:set>
                                      <p:cBhvr>
                                        <p:cTn id="20" dur="1" fill="hold">
                                          <p:stCondLst>
                                            <p:cond delay="0"/>
                                          </p:stCondLst>
                                        </p:cTn>
                                        <p:tgtEl>
                                          <p:spTgt spid="15"/>
                                        </p:tgtEl>
                                        <p:attrNameLst>
                                          <p:attrName>style.visibility</p:attrName>
                                        </p:attrNameLst>
                                      </p:cBhvr>
                                      <p:to>
                                        <p:strVal val="visible"/>
                                      </p:to>
                                    </p:set>
                                    <p:animEffect transition="in" filter="fade">
                                      <p:cBhvr>
                                        <p:cTn id="21" dur="800" decel="100000"/>
                                        <p:tgtEl>
                                          <p:spTgt spid="15"/>
                                        </p:tgtEl>
                                      </p:cBhvr>
                                    </p:animEffect>
                                    <p:anim calcmode="lin" valueType="num">
                                      <p:cBhvr>
                                        <p:cTn id="22" dur="800" decel="100000" fill="hold"/>
                                        <p:tgtEl>
                                          <p:spTgt spid="15"/>
                                        </p:tgtEl>
                                        <p:attrNameLst>
                                          <p:attrName>style.rotation</p:attrName>
                                        </p:attrNameLst>
                                      </p:cBhvr>
                                      <p:tavLst>
                                        <p:tav tm="0">
                                          <p:val>
                                            <p:fltVal val="-90"/>
                                          </p:val>
                                        </p:tav>
                                        <p:tav tm="100000">
                                          <p:val>
                                            <p:fltVal val="0"/>
                                          </p:val>
                                        </p:tav>
                                      </p:tavLst>
                                    </p:anim>
                                    <p:anim calcmode="lin" valueType="num">
                                      <p:cBhvr>
                                        <p:cTn id="23" dur="800" decel="100000" fill="hold"/>
                                        <p:tgtEl>
                                          <p:spTgt spid="15"/>
                                        </p:tgtEl>
                                        <p:attrNameLst>
                                          <p:attrName>ppt_x</p:attrName>
                                        </p:attrNameLst>
                                      </p:cBhvr>
                                      <p:tavLst>
                                        <p:tav tm="0">
                                          <p:val>
                                            <p:strVal val="#ppt_x+0.4"/>
                                          </p:val>
                                        </p:tav>
                                        <p:tav tm="100000">
                                          <p:val>
                                            <p:strVal val="#ppt_x-0.05"/>
                                          </p:val>
                                        </p:tav>
                                      </p:tavLst>
                                    </p:anim>
                                    <p:anim calcmode="lin" valueType="num">
                                      <p:cBhvr>
                                        <p:cTn id="24" dur="800" decel="100000" fill="hold"/>
                                        <p:tgtEl>
                                          <p:spTgt spid="15"/>
                                        </p:tgtEl>
                                        <p:attrNameLst>
                                          <p:attrName>ppt_y</p:attrName>
                                        </p:attrNameLst>
                                      </p:cBhvr>
                                      <p:tavLst>
                                        <p:tav tm="0">
                                          <p:val>
                                            <p:strVal val="#ppt_y-0.4"/>
                                          </p:val>
                                        </p:tav>
                                        <p:tav tm="100000">
                                          <p:val>
                                            <p:strVal val="#ppt_y+0.1"/>
                                          </p:val>
                                        </p:tav>
                                      </p:tavLst>
                                    </p:anim>
                                    <p:anim calcmode="lin" valueType="num">
                                      <p:cBhvr>
                                        <p:cTn id="25" dur="200" accel="100000" fill="hold">
                                          <p:stCondLst>
                                            <p:cond delay="800"/>
                                          </p:stCondLst>
                                        </p:cTn>
                                        <p:tgtEl>
                                          <p:spTgt spid="15"/>
                                        </p:tgtEl>
                                        <p:attrNameLst>
                                          <p:attrName>ppt_x</p:attrName>
                                        </p:attrNameLst>
                                      </p:cBhvr>
                                      <p:tavLst>
                                        <p:tav tm="0">
                                          <p:val>
                                            <p:strVal val="#ppt_x-0.05"/>
                                          </p:val>
                                        </p:tav>
                                        <p:tav tm="100000">
                                          <p:val>
                                            <p:strVal val="#ppt_x"/>
                                          </p:val>
                                        </p:tav>
                                      </p:tavLst>
                                    </p:anim>
                                    <p:anim calcmode="lin" valueType="num">
                                      <p:cBhvr>
                                        <p:cTn id="26" dur="200" accel="100000" fill="hold">
                                          <p:stCondLst>
                                            <p:cond delay="800"/>
                                          </p:stCondLst>
                                        </p:cTn>
                                        <p:tgtEl>
                                          <p:spTgt spid="15"/>
                                        </p:tgtEl>
                                        <p:attrNameLst>
                                          <p:attrName>ppt_y</p:attrName>
                                        </p:attrNameLst>
                                      </p:cBhvr>
                                      <p:tavLst>
                                        <p:tav tm="0">
                                          <p:val>
                                            <p:strVal val="#ppt_y+0.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nodeType="clickEffect">
                                  <p:stCondLst>
                                    <p:cond delay="0"/>
                                  </p:stCondLst>
                                  <p:childTnLst>
                                    <p:set>
                                      <p:cBhvr>
                                        <p:cTn id="36" dur="1" fill="hold">
                                          <p:stCondLst>
                                            <p:cond delay="0"/>
                                          </p:stCondLst>
                                        </p:cTn>
                                        <p:tgtEl>
                                          <p:spTgt spid="26"/>
                                        </p:tgtEl>
                                        <p:attrNameLst>
                                          <p:attrName>style.visibility</p:attrName>
                                        </p:attrNameLst>
                                      </p:cBhvr>
                                      <p:to>
                                        <p:strVal val="visible"/>
                                      </p:to>
                                    </p:set>
                                    <p:animEffect transition="in" filter="fade">
                                      <p:cBhvr>
                                        <p:cTn id="37" dur="500"/>
                                        <p:tgtEl>
                                          <p:spTgt spid="26"/>
                                        </p:tgtEl>
                                      </p:cBhvr>
                                    </p:animEffect>
                                    <p:anim calcmode="lin" valueType="num">
                                      <p:cBhvr>
                                        <p:cTn id="38" dur="500" fill="hold"/>
                                        <p:tgtEl>
                                          <p:spTgt spid="26"/>
                                        </p:tgtEl>
                                        <p:attrNameLst>
                                          <p:attrName>ppt_x</p:attrName>
                                        </p:attrNameLst>
                                      </p:cBhvr>
                                      <p:tavLst>
                                        <p:tav tm="0">
                                          <p:val>
                                            <p:strVal val="#ppt_x"/>
                                          </p:val>
                                        </p:tav>
                                        <p:tav tm="100000">
                                          <p:val>
                                            <p:strVal val="#ppt_x"/>
                                          </p:val>
                                        </p:tav>
                                      </p:tavLst>
                                    </p:anim>
                                    <p:anim calcmode="lin" valueType="num">
                                      <p:cBhvr>
                                        <p:cTn id="39" dur="5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27"/>
                                        </p:tgtEl>
                                        <p:attrNameLst>
                                          <p:attrName>style.visibility</p:attrName>
                                        </p:attrNameLst>
                                      </p:cBhvr>
                                      <p:to>
                                        <p:strVal val="visible"/>
                                      </p:to>
                                    </p:set>
                                    <p:animEffect transition="in" filter="fade">
                                      <p:cBhvr>
                                        <p:cTn id="44" dur="500"/>
                                        <p:tgtEl>
                                          <p:spTgt spid="27"/>
                                        </p:tgtEl>
                                      </p:cBhvr>
                                    </p:animEffect>
                                    <p:anim calcmode="lin" valueType="num">
                                      <p:cBhvr>
                                        <p:cTn id="45" dur="500" fill="hold"/>
                                        <p:tgtEl>
                                          <p:spTgt spid="27"/>
                                        </p:tgtEl>
                                        <p:attrNameLst>
                                          <p:attrName>ppt_x</p:attrName>
                                        </p:attrNameLst>
                                      </p:cBhvr>
                                      <p:tavLst>
                                        <p:tav tm="0">
                                          <p:val>
                                            <p:strVal val="#ppt_x"/>
                                          </p:val>
                                        </p:tav>
                                        <p:tav tm="100000">
                                          <p:val>
                                            <p:strVal val="#ppt_x"/>
                                          </p:val>
                                        </p:tav>
                                      </p:tavLst>
                                    </p:anim>
                                    <p:anim calcmode="lin" valueType="num">
                                      <p:cBhvr>
                                        <p:cTn id="46" dur="500" fill="hold"/>
                                        <p:tgtEl>
                                          <p:spTgt spid="27"/>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2" presetClass="entr" presetSubtype="0" fill="hold" nodeType="clickEffect">
                                  <p:stCondLst>
                                    <p:cond delay="0"/>
                                  </p:stCondLst>
                                  <p:childTnLst>
                                    <p:set>
                                      <p:cBhvr>
                                        <p:cTn id="50" dur="1" fill="hold">
                                          <p:stCondLst>
                                            <p:cond delay="0"/>
                                          </p:stCondLst>
                                        </p:cTn>
                                        <p:tgtEl>
                                          <p:spTgt spid="31"/>
                                        </p:tgtEl>
                                        <p:attrNameLst>
                                          <p:attrName>style.visibility</p:attrName>
                                        </p:attrNameLst>
                                      </p:cBhvr>
                                      <p:to>
                                        <p:strVal val="visible"/>
                                      </p:to>
                                    </p:set>
                                    <p:animEffect transition="in" filter="fade">
                                      <p:cBhvr>
                                        <p:cTn id="51" dur="500"/>
                                        <p:tgtEl>
                                          <p:spTgt spid="31"/>
                                        </p:tgtEl>
                                      </p:cBhvr>
                                    </p:animEffect>
                                    <p:anim calcmode="lin" valueType="num">
                                      <p:cBhvr>
                                        <p:cTn id="52" dur="500" fill="hold"/>
                                        <p:tgtEl>
                                          <p:spTgt spid="31"/>
                                        </p:tgtEl>
                                        <p:attrNameLst>
                                          <p:attrName>ppt_x</p:attrName>
                                        </p:attrNameLst>
                                      </p:cBhvr>
                                      <p:tavLst>
                                        <p:tav tm="0">
                                          <p:val>
                                            <p:strVal val="#ppt_x"/>
                                          </p:val>
                                        </p:tav>
                                        <p:tav tm="100000">
                                          <p:val>
                                            <p:strVal val="#ppt_x"/>
                                          </p:val>
                                        </p:tav>
                                      </p:tavLst>
                                    </p:anim>
                                    <p:anim calcmode="lin" valueType="num">
                                      <p:cBhvr>
                                        <p:cTn id="53" dur="500" fill="hold"/>
                                        <p:tgtEl>
                                          <p:spTgt spid="31"/>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50" presetClass="entr" presetSubtype="0" decel="100000" fill="hold" nodeType="clickEffect">
                                  <p:stCondLst>
                                    <p:cond delay="0"/>
                                  </p:stCondLst>
                                  <p:childTnLst>
                                    <p:set>
                                      <p:cBhvr>
                                        <p:cTn id="57" dur="1" fill="hold">
                                          <p:stCondLst>
                                            <p:cond delay="0"/>
                                          </p:stCondLst>
                                        </p:cTn>
                                        <p:tgtEl>
                                          <p:spTgt spid="34"/>
                                        </p:tgtEl>
                                        <p:attrNameLst>
                                          <p:attrName>style.visibility</p:attrName>
                                        </p:attrNameLst>
                                      </p:cBhvr>
                                      <p:to>
                                        <p:strVal val="visible"/>
                                      </p:to>
                                    </p:set>
                                    <p:anim calcmode="lin" valueType="num">
                                      <p:cBhvr>
                                        <p:cTn id="58" dur="1000" fill="hold"/>
                                        <p:tgtEl>
                                          <p:spTgt spid="34"/>
                                        </p:tgtEl>
                                        <p:attrNameLst>
                                          <p:attrName>ppt_w</p:attrName>
                                        </p:attrNameLst>
                                      </p:cBhvr>
                                      <p:tavLst>
                                        <p:tav tm="0">
                                          <p:val>
                                            <p:strVal val="#ppt_w+.3"/>
                                          </p:val>
                                        </p:tav>
                                        <p:tav tm="100000">
                                          <p:val>
                                            <p:strVal val="#ppt_w"/>
                                          </p:val>
                                        </p:tav>
                                      </p:tavLst>
                                    </p:anim>
                                    <p:anim calcmode="lin" valueType="num">
                                      <p:cBhvr>
                                        <p:cTn id="59" dur="1000" fill="hold"/>
                                        <p:tgtEl>
                                          <p:spTgt spid="34"/>
                                        </p:tgtEl>
                                        <p:attrNameLst>
                                          <p:attrName>ppt_h</p:attrName>
                                        </p:attrNameLst>
                                      </p:cBhvr>
                                      <p:tavLst>
                                        <p:tav tm="0">
                                          <p:val>
                                            <p:strVal val="#ppt_h"/>
                                          </p:val>
                                        </p:tav>
                                        <p:tav tm="100000">
                                          <p:val>
                                            <p:strVal val="#ppt_h"/>
                                          </p:val>
                                        </p:tav>
                                      </p:tavLst>
                                    </p:anim>
                                    <p:animEffect transition="in" filter="fade">
                                      <p:cBhvr>
                                        <p:cTn id="60" dur="10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p:txBody>
          <a:bodyPr rtlCol="0">
            <a:normAutofit/>
          </a:bodyPr>
          <a:lstStyle/>
          <a:p>
            <a:pPr fontAlgn="auto">
              <a:spcAft>
                <a:spcPts val="0"/>
              </a:spcAft>
              <a:defRPr/>
            </a:pPr>
            <a:r>
              <a:rPr lang="en-US" sz="2400" b="1" dirty="0" smtClean="0">
                <a:latin typeface="+mj-lt"/>
              </a:rPr>
              <a:t> Operations of the Stack Object</a:t>
            </a:r>
            <a:endParaRPr lang="en-US" sz="2400" b="1" dirty="0">
              <a:latin typeface="+mj-lt"/>
            </a:endParaRPr>
          </a:p>
        </p:txBody>
      </p:sp>
      <p:grpSp>
        <p:nvGrpSpPr>
          <p:cNvPr id="9" name="Group 8"/>
          <p:cNvGrpSpPr/>
          <p:nvPr/>
        </p:nvGrpSpPr>
        <p:grpSpPr>
          <a:xfrm>
            <a:off x="152400" y="685801"/>
            <a:ext cx="7924800" cy="990599"/>
            <a:chOff x="152400" y="1342019"/>
            <a:chExt cx="9500355" cy="594360"/>
          </a:xfrm>
        </p:grpSpPr>
        <p:sp>
          <p:nvSpPr>
            <p:cNvPr id="7" name="Rounded Rectangle 6"/>
            <p:cNvSpPr/>
            <p:nvPr/>
          </p:nvSpPr>
          <p:spPr bwMode="auto">
            <a:xfrm>
              <a:off x="152400" y="1342019"/>
              <a:ext cx="9500355" cy="594360"/>
            </a:xfrm>
            <a:prstGeom prst="roundRect">
              <a:avLst/>
            </a:prstGeom>
            <a:solidFill>
              <a:srgbClr val="9BBB59"/>
            </a:solidFill>
          </p:spPr>
          <p:style>
            <a:lnRef idx="3">
              <a:schemeClr val="lt1"/>
            </a:lnRef>
            <a:fillRef idx="1">
              <a:schemeClr val="accent3"/>
            </a:fillRef>
            <a:effectRef idx="1">
              <a:schemeClr val="accent3"/>
            </a:effectRef>
            <a:fontRef idx="minor">
              <a:schemeClr val="lt1"/>
            </a:fontRef>
          </p:style>
          <p:txBody>
            <a:bodyPr anchor="ctr"/>
            <a:lstStyle/>
            <a:p>
              <a:pPr algn="ctr" fontAlgn="auto">
                <a:spcBef>
                  <a:spcPts val="0"/>
                </a:spcBef>
                <a:spcAft>
                  <a:spcPts val="0"/>
                </a:spcAft>
                <a:defRPr/>
              </a:pPr>
              <a:endParaRPr lang="en-US" dirty="0"/>
            </a:p>
          </p:txBody>
        </p:sp>
        <p:sp>
          <p:nvSpPr>
            <p:cNvPr id="8" name="TextBox 4"/>
            <p:cNvSpPr txBox="1">
              <a:spLocks noChangeArrowheads="1"/>
            </p:cNvSpPr>
            <p:nvPr/>
          </p:nvSpPr>
          <p:spPr bwMode="auto">
            <a:xfrm>
              <a:off x="243750" y="1420207"/>
              <a:ext cx="9409005" cy="424732"/>
            </a:xfrm>
            <a:prstGeom prst="rect">
              <a:avLst/>
            </a:prstGeom>
            <a:noFill/>
            <a:ln w="9525">
              <a:noFill/>
              <a:miter lim="800000"/>
              <a:headEnd/>
              <a:tailEnd/>
            </a:ln>
          </p:spPr>
          <p:txBody>
            <a:bodyPr wrap="square">
              <a:spAutoFit/>
            </a:bodyPr>
            <a:lstStyle/>
            <a:p>
              <a:pPr lvl="0"/>
              <a:r>
                <a:rPr lang="en-US" sz="2000">
                  <a:solidFill>
                    <a:prstClr val="black"/>
                  </a:solidFill>
                  <a:latin typeface="Calibri"/>
                </a:rPr>
                <a:t>The</a:t>
              </a:r>
              <a:r>
                <a:rPr lang="en-US" sz="2000" b="1">
                  <a:solidFill>
                    <a:prstClr val="black"/>
                  </a:solidFill>
                  <a:latin typeface="Calibri"/>
                </a:rPr>
                <a:t> Stack</a:t>
              </a:r>
              <a:r>
                <a:rPr lang="en-US" sz="2000">
                  <a:solidFill>
                    <a:prstClr val="black"/>
                  </a:solidFill>
                  <a:latin typeface="Calibri"/>
                </a:rPr>
                <a:t> object stores data just as a stack of plates. Let’s look at some examples to understand how this object works.</a:t>
              </a:r>
              <a:endParaRPr lang="en-US" sz="2000" dirty="0">
                <a:solidFill>
                  <a:prstClr val="black"/>
                </a:solidFill>
                <a:latin typeface="Calibri"/>
              </a:endParaRPr>
            </a:p>
          </p:txBody>
        </p:sp>
      </p:gr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pSp>
        <p:nvGrpSpPr>
          <p:cNvPr id="19" name="Group 18"/>
          <p:cNvGrpSpPr/>
          <p:nvPr/>
        </p:nvGrpSpPr>
        <p:grpSpPr>
          <a:xfrm>
            <a:off x="152400" y="1905000"/>
            <a:ext cx="6477000" cy="1143000"/>
            <a:chOff x="304800" y="2895601"/>
            <a:chExt cx="4876800" cy="1364823"/>
          </a:xfrm>
        </p:grpSpPr>
        <p:sp>
          <p:nvSpPr>
            <p:cNvPr id="20" name="Rounded Rectangle 19"/>
            <p:cNvSpPr/>
            <p:nvPr/>
          </p:nvSpPr>
          <p:spPr>
            <a:xfrm>
              <a:off x="304800" y="2895601"/>
              <a:ext cx="4876800" cy="1364823"/>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1" name="TextBox 20"/>
            <p:cNvSpPr txBox="1"/>
            <p:nvPr/>
          </p:nvSpPr>
          <p:spPr>
            <a:xfrm>
              <a:off x="334863" y="2971796"/>
              <a:ext cx="4559867" cy="1212774"/>
            </a:xfrm>
            <a:prstGeom prst="rect">
              <a:avLst/>
            </a:prstGeom>
            <a:noFill/>
          </p:spPr>
          <p:txBody>
            <a:bodyPr wrap="square" rtlCol="0">
              <a:spAutoFit/>
            </a:bodyPr>
            <a:lstStyle/>
            <a:p>
              <a:pPr lvl="0"/>
              <a:r>
                <a:rPr lang="en-US" sz="2000">
                  <a:solidFill>
                    <a:prstClr val="black"/>
                  </a:solidFill>
                  <a:latin typeface="Calibri"/>
                </a:rPr>
                <a:t>Using the </a:t>
              </a:r>
              <a:r>
                <a:rPr lang="en-US" sz="2000" b="1">
                  <a:solidFill>
                    <a:prstClr val="black"/>
                  </a:solidFill>
                  <a:latin typeface="Calibri"/>
                </a:rPr>
                <a:t>PushValue</a:t>
              </a:r>
              <a:r>
                <a:rPr lang="en-US" sz="2000">
                  <a:solidFill>
                    <a:prstClr val="black"/>
                  </a:solidFill>
                  <a:latin typeface="Calibri"/>
                </a:rPr>
                <a:t> operation is like adding a plate to the top of the stack. By using this operation, you can push a value to the stack that you specify.</a:t>
              </a:r>
              <a:endParaRPr lang="en-US" sz="2000" dirty="0">
                <a:solidFill>
                  <a:prstClr val="black"/>
                </a:solidFill>
                <a:latin typeface="Calibri"/>
              </a:endParaRPr>
            </a:p>
          </p:txBody>
        </p:sp>
      </p:grpSp>
      <p:grpSp>
        <p:nvGrpSpPr>
          <p:cNvPr id="29" name="Group 28"/>
          <p:cNvGrpSpPr/>
          <p:nvPr/>
        </p:nvGrpSpPr>
        <p:grpSpPr>
          <a:xfrm>
            <a:off x="5943600" y="2362200"/>
            <a:ext cx="2590800" cy="533400"/>
            <a:chOff x="713014" y="4732025"/>
            <a:chExt cx="2590800" cy="962008"/>
          </a:xfrm>
        </p:grpSpPr>
        <p:sp>
          <p:nvSpPr>
            <p:cNvPr id="30" name="Rounded Rectangle 29"/>
            <p:cNvSpPr/>
            <p:nvPr/>
          </p:nvSpPr>
          <p:spPr>
            <a:xfrm>
              <a:off x="713014" y="4732025"/>
              <a:ext cx="2590800" cy="962008"/>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31" name="Picture 2"/>
            <p:cNvPicPr>
              <a:picLocks noChangeAspect="1" noChangeArrowheads="1"/>
            </p:cNvPicPr>
            <p:nvPr/>
          </p:nvPicPr>
          <p:blipFill>
            <a:blip r:embed="rId3" cstate="print"/>
            <a:stretch>
              <a:fillRect/>
            </a:stretch>
          </p:blipFill>
          <p:spPr bwMode="auto">
            <a:xfrm>
              <a:off x="778508" y="4869561"/>
              <a:ext cx="2449106" cy="695499"/>
            </a:xfrm>
            <a:prstGeom prst="rect">
              <a:avLst/>
            </a:prstGeom>
            <a:noFill/>
            <a:ln w="9525">
              <a:noFill/>
              <a:miter lim="800000"/>
              <a:headEnd/>
              <a:tailEnd/>
            </a:ln>
            <a:effectLst>
              <a:softEdge rad="63500"/>
            </a:effectLst>
          </p:spPr>
        </p:pic>
      </p:grpSp>
      <p:grpSp>
        <p:nvGrpSpPr>
          <p:cNvPr id="39" name="Group 38"/>
          <p:cNvGrpSpPr/>
          <p:nvPr/>
        </p:nvGrpSpPr>
        <p:grpSpPr>
          <a:xfrm>
            <a:off x="152400" y="3352800"/>
            <a:ext cx="7391400" cy="1295400"/>
            <a:chOff x="152400" y="3352800"/>
            <a:chExt cx="7391400" cy="1295400"/>
          </a:xfrm>
        </p:grpSpPr>
        <p:grpSp>
          <p:nvGrpSpPr>
            <p:cNvPr id="23" name="Group 22"/>
            <p:cNvGrpSpPr/>
            <p:nvPr/>
          </p:nvGrpSpPr>
          <p:grpSpPr>
            <a:xfrm>
              <a:off x="152400" y="3352800"/>
              <a:ext cx="6477000" cy="1143000"/>
              <a:chOff x="304800" y="2895601"/>
              <a:chExt cx="4876800" cy="1364823"/>
            </a:xfrm>
          </p:grpSpPr>
          <p:sp>
            <p:nvSpPr>
              <p:cNvPr id="24" name="Rounded Rectangle 23"/>
              <p:cNvSpPr/>
              <p:nvPr/>
            </p:nvSpPr>
            <p:spPr>
              <a:xfrm>
                <a:off x="304800" y="2895601"/>
                <a:ext cx="4876800" cy="1364823"/>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5" name="TextBox 24"/>
              <p:cNvSpPr txBox="1"/>
              <p:nvPr/>
            </p:nvSpPr>
            <p:spPr>
              <a:xfrm>
                <a:off x="334863" y="2971796"/>
                <a:ext cx="4674615" cy="1212774"/>
              </a:xfrm>
              <a:prstGeom prst="rect">
                <a:avLst/>
              </a:prstGeom>
              <a:noFill/>
            </p:spPr>
            <p:txBody>
              <a:bodyPr wrap="square" rtlCol="0">
                <a:spAutoFit/>
              </a:bodyPr>
              <a:lstStyle/>
              <a:p>
                <a:pPr lvl="0"/>
                <a:r>
                  <a:rPr lang="en-US" sz="2000">
                    <a:solidFill>
                      <a:prstClr val="black"/>
                    </a:solidFill>
                    <a:latin typeface="Calibri"/>
                  </a:rPr>
                  <a:t>Using the </a:t>
                </a:r>
                <a:r>
                  <a:rPr lang="en-US" sz="2000" b="1">
                    <a:solidFill>
                      <a:prstClr val="black"/>
                    </a:solidFill>
                    <a:latin typeface="Calibri"/>
                  </a:rPr>
                  <a:t>PopValue</a:t>
                </a:r>
                <a:r>
                  <a:rPr lang="en-US" sz="2000">
                    <a:solidFill>
                      <a:prstClr val="black"/>
                    </a:solidFill>
                    <a:latin typeface="Calibri"/>
                  </a:rPr>
                  <a:t> operation is like taking a plate from the top of the stack. You can use this operation to pop out a value from the stack that you specify.</a:t>
                </a:r>
                <a:endParaRPr lang="en-US" sz="2000" dirty="0">
                  <a:solidFill>
                    <a:prstClr val="black"/>
                  </a:solidFill>
                  <a:latin typeface="Calibri"/>
                </a:endParaRPr>
              </a:p>
            </p:txBody>
          </p:sp>
        </p:grpSp>
        <p:grpSp>
          <p:nvGrpSpPr>
            <p:cNvPr id="32" name="Group 31"/>
            <p:cNvGrpSpPr/>
            <p:nvPr/>
          </p:nvGrpSpPr>
          <p:grpSpPr>
            <a:xfrm>
              <a:off x="4953000" y="4114800"/>
              <a:ext cx="2590800" cy="533400"/>
              <a:chOff x="713014" y="4732025"/>
              <a:chExt cx="2590800" cy="962008"/>
            </a:xfrm>
          </p:grpSpPr>
          <p:sp>
            <p:nvSpPr>
              <p:cNvPr id="33" name="Rounded Rectangle 32"/>
              <p:cNvSpPr/>
              <p:nvPr/>
            </p:nvSpPr>
            <p:spPr>
              <a:xfrm>
                <a:off x="713014" y="4732025"/>
                <a:ext cx="2590800" cy="962008"/>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34" name="Picture 2"/>
              <p:cNvPicPr>
                <a:picLocks noChangeAspect="1" noChangeArrowheads="1"/>
              </p:cNvPicPr>
              <p:nvPr/>
            </p:nvPicPr>
            <p:blipFill>
              <a:blip r:embed="rId4" cstate="print"/>
              <a:stretch>
                <a:fillRect/>
              </a:stretch>
            </p:blipFill>
            <p:spPr bwMode="auto">
              <a:xfrm>
                <a:off x="767622" y="4757996"/>
                <a:ext cx="2470878" cy="918629"/>
              </a:xfrm>
              <a:prstGeom prst="rect">
                <a:avLst/>
              </a:prstGeom>
              <a:noFill/>
              <a:ln w="9525">
                <a:noFill/>
                <a:miter lim="800000"/>
                <a:headEnd/>
                <a:tailEnd/>
              </a:ln>
              <a:effectLst>
                <a:softEdge rad="63500"/>
              </a:effectLst>
            </p:spPr>
          </p:pic>
        </p:grpSp>
      </p:grpSp>
      <p:grpSp>
        <p:nvGrpSpPr>
          <p:cNvPr id="41" name="Group 40"/>
          <p:cNvGrpSpPr/>
          <p:nvPr/>
        </p:nvGrpSpPr>
        <p:grpSpPr>
          <a:xfrm>
            <a:off x="152400" y="4876800"/>
            <a:ext cx="7924800" cy="1143000"/>
            <a:chOff x="152400" y="4876800"/>
            <a:chExt cx="7924800" cy="1143000"/>
          </a:xfrm>
        </p:grpSpPr>
        <p:grpSp>
          <p:nvGrpSpPr>
            <p:cNvPr id="26" name="Group 25"/>
            <p:cNvGrpSpPr/>
            <p:nvPr/>
          </p:nvGrpSpPr>
          <p:grpSpPr>
            <a:xfrm>
              <a:off x="152400" y="4876800"/>
              <a:ext cx="6477000" cy="1143000"/>
              <a:chOff x="304800" y="2895601"/>
              <a:chExt cx="4876800" cy="1364823"/>
            </a:xfrm>
          </p:grpSpPr>
          <p:sp>
            <p:nvSpPr>
              <p:cNvPr id="27" name="Rounded Rectangle 26"/>
              <p:cNvSpPr/>
              <p:nvPr/>
            </p:nvSpPr>
            <p:spPr>
              <a:xfrm>
                <a:off x="304800" y="2895601"/>
                <a:ext cx="4876800" cy="1364823"/>
              </a:xfrm>
              <a:prstGeom prst="roundRect">
                <a:avLst>
                  <a:gd name="adj" fmla="val 25431"/>
                </a:avLst>
              </a:prstGeom>
              <a:ln/>
            </p:spPr>
            <p:style>
              <a:lnRef idx="1">
                <a:schemeClr val="accent4"/>
              </a:lnRef>
              <a:fillRef idx="2">
                <a:schemeClr val="accent4"/>
              </a:fillRef>
              <a:effectRef idx="1">
                <a:schemeClr val="accent4"/>
              </a:effectRef>
              <a:fontRef idx="minor">
                <a:schemeClr val="dk1"/>
              </a:fontRef>
            </p:style>
            <p:txBody>
              <a:bodyPr anchor="ctr"/>
              <a:lstStyle/>
              <a:p>
                <a:endParaRPr lang="en-US" sz="2000" b="1" dirty="0">
                  <a:solidFill>
                    <a:srgbClr val="C00000"/>
                  </a:solidFill>
                </a:endParaRPr>
              </a:p>
              <a:p>
                <a:r>
                  <a:rPr lang="en-US" sz="2000" b="1" dirty="0" smtClean="0">
                    <a:solidFill>
                      <a:srgbClr val="C00000"/>
                    </a:solidFill>
                  </a:rPr>
                  <a:t>	</a:t>
                </a:r>
                <a:endParaRPr lang="en-US" sz="2000" b="1" dirty="0">
                  <a:solidFill>
                    <a:srgbClr val="C00000"/>
                  </a:solidFill>
                </a:endParaRPr>
              </a:p>
            </p:txBody>
          </p:sp>
          <p:sp>
            <p:nvSpPr>
              <p:cNvPr id="28" name="TextBox 27"/>
              <p:cNvSpPr txBox="1"/>
              <p:nvPr/>
            </p:nvSpPr>
            <p:spPr>
              <a:xfrm>
                <a:off x="334863" y="2971796"/>
                <a:ext cx="4559867" cy="1212774"/>
              </a:xfrm>
              <a:prstGeom prst="rect">
                <a:avLst/>
              </a:prstGeom>
              <a:noFill/>
            </p:spPr>
            <p:txBody>
              <a:bodyPr wrap="square" rtlCol="0">
                <a:spAutoFit/>
              </a:bodyPr>
              <a:lstStyle/>
              <a:p>
                <a:pPr lvl="0"/>
                <a:r>
                  <a:rPr lang="en-US" sz="2000">
                    <a:solidFill>
                      <a:prstClr val="black"/>
                    </a:solidFill>
                    <a:latin typeface="Calibri"/>
                  </a:rPr>
                  <a:t>The </a:t>
                </a:r>
                <a:r>
                  <a:rPr lang="en-US" sz="2000" b="1">
                    <a:solidFill>
                      <a:prstClr val="black"/>
                    </a:solidFill>
                    <a:latin typeface="Calibri"/>
                  </a:rPr>
                  <a:t>GetCount </a:t>
                </a:r>
                <a:r>
                  <a:rPr lang="en-US" sz="2000">
                    <a:solidFill>
                      <a:prstClr val="black"/>
                    </a:solidFill>
                    <a:latin typeface="Calibri"/>
                  </a:rPr>
                  <a:t>operation provides the total number of plates in the stack. You can use this operation to determine how many items a stack contains.</a:t>
                </a:r>
                <a:endParaRPr lang="en-US" sz="2000" dirty="0">
                  <a:solidFill>
                    <a:prstClr val="black"/>
                  </a:solidFill>
                  <a:latin typeface="Calibri"/>
                </a:endParaRPr>
              </a:p>
            </p:txBody>
          </p:sp>
        </p:grpSp>
        <p:grpSp>
          <p:nvGrpSpPr>
            <p:cNvPr id="35" name="Group 34"/>
            <p:cNvGrpSpPr/>
            <p:nvPr/>
          </p:nvGrpSpPr>
          <p:grpSpPr>
            <a:xfrm>
              <a:off x="5486400" y="5410200"/>
              <a:ext cx="2590800" cy="533400"/>
              <a:chOff x="865414" y="4732025"/>
              <a:chExt cx="2590800" cy="962008"/>
            </a:xfrm>
          </p:grpSpPr>
          <p:sp>
            <p:nvSpPr>
              <p:cNvPr id="36" name="Rounded Rectangle 35"/>
              <p:cNvSpPr/>
              <p:nvPr/>
            </p:nvSpPr>
            <p:spPr>
              <a:xfrm>
                <a:off x="865414" y="4732025"/>
                <a:ext cx="2590800" cy="962008"/>
              </a:xfrm>
              <a:prstGeom prst="roundRect">
                <a:avLst/>
              </a:prstGeom>
              <a:solidFill>
                <a:srgbClr val="FFF0D9"/>
              </a:solidFill>
              <a:ln w="38100" cmpd="sng">
                <a:solidFill>
                  <a:srgbClr val="FFBD5D"/>
                </a:solidFill>
              </a:ln>
              <a:effectLst>
                <a:outerShdw blurRad="40000" dist="23000" dir="5400000" rotWithShape="0">
                  <a:srgbClr val="000000">
                    <a:alpha val="35000"/>
                  </a:srgbClr>
                </a:outerShdw>
                <a:reflection blurRad="6350" stA="52000" endA="300" endPos="35000" dir="5400000" sy="-100000" algn="bl" rotWithShape="0"/>
              </a:effectLst>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solidFill>
                    <a:srgbClr val="E0A928"/>
                  </a:solidFill>
                </a:endParaRPr>
              </a:p>
            </p:txBody>
          </p:sp>
          <p:pic>
            <p:nvPicPr>
              <p:cNvPr id="37" name="Picture 2"/>
              <p:cNvPicPr>
                <a:picLocks noChangeAspect="1" noChangeArrowheads="1"/>
              </p:cNvPicPr>
              <p:nvPr/>
            </p:nvPicPr>
            <p:blipFill>
              <a:blip r:embed="rId5" cstate="print"/>
              <a:stretch>
                <a:fillRect/>
              </a:stretch>
            </p:blipFill>
            <p:spPr bwMode="auto">
              <a:xfrm>
                <a:off x="909136" y="4794372"/>
                <a:ext cx="2470878" cy="845876"/>
              </a:xfrm>
              <a:prstGeom prst="rect">
                <a:avLst/>
              </a:prstGeom>
              <a:noFill/>
              <a:ln w="9525">
                <a:noFill/>
                <a:miter lim="800000"/>
                <a:headEnd/>
                <a:tailEnd/>
              </a:ln>
              <a:effectLst>
                <a:softEdge rad="63500"/>
              </a:effectLst>
            </p:spPr>
          </p:pic>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900" decel="100000" fill="hold"/>
                                        <p:tgtEl>
                                          <p:spTgt spid="4"/>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anim calcmode="lin" valueType="num">
                                      <p:cBhvr additive="base">
                                        <p:cTn id="15" dur="500" fill="hold"/>
                                        <p:tgtEl>
                                          <p:spTgt spid="9"/>
                                        </p:tgtEl>
                                        <p:attrNameLst>
                                          <p:attrName>ppt_x</p:attrName>
                                        </p:attrNameLst>
                                      </p:cBhvr>
                                      <p:tavLst>
                                        <p:tav tm="0">
                                          <p:val>
                                            <p:strVal val="#ppt_x"/>
                                          </p:val>
                                        </p:tav>
                                        <p:tav tm="100000">
                                          <p:val>
                                            <p:strVal val="#ppt_x"/>
                                          </p:val>
                                        </p:tav>
                                      </p:tavLst>
                                    </p:anim>
                                    <p:anim calcmode="lin" valueType="num">
                                      <p:cBhvr additive="base">
                                        <p:cTn id="1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2" presetClass="entr" presetSubtype="4" fill="hold" nodeType="click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slide(fromBottom)">
                                      <p:cBhvr>
                                        <p:cTn id="21" dur="500"/>
                                        <p:tgtEl>
                                          <p:spTgt spid="39"/>
                                        </p:tgtEl>
                                      </p:cBhvr>
                                    </p:animEffect>
                                  </p:childTnLst>
                                </p:cTn>
                              </p:par>
                            </p:childTnLst>
                          </p:cTn>
                        </p:par>
                      </p:childTnLst>
                    </p:cTn>
                  </p:par>
                  <p:par>
                    <p:cTn id="22" fill="hold">
                      <p:stCondLst>
                        <p:cond delay="indefinite"/>
                      </p:stCondLst>
                      <p:childTnLst>
                        <p:par>
                          <p:cTn id="23" fill="hold">
                            <p:stCondLst>
                              <p:cond delay="0"/>
                            </p:stCondLst>
                            <p:childTnLst>
                              <p:par>
                                <p:cTn id="24" presetID="12" presetClass="entr" presetSubtype="4" fill="hold" nodeType="clickEffect">
                                  <p:stCondLst>
                                    <p:cond delay="0"/>
                                  </p:stCondLst>
                                  <p:childTnLst>
                                    <p:set>
                                      <p:cBhvr>
                                        <p:cTn id="25" dur="1" fill="hold">
                                          <p:stCondLst>
                                            <p:cond delay="0"/>
                                          </p:stCondLst>
                                        </p:cTn>
                                        <p:tgtEl>
                                          <p:spTgt spid="41"/>
                                        </p:tgtEl>
                                        <p:attrNameLst>
                                          <p:attrName>style.visibility</p:attrName>
                                        </p:attrNameLst>
                                      </p:cBhvr>
                                      <p:to>
                                        <p:strVal val="visible"/>
                                      </p:to>
                                    </p:set>
                                    <p:animEffect transition="in" filter="slide(fromBottom)">
                                      <p:cBhvr>
                                        <p:cTn id="26"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3.1 - File Input and Outp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15CC5C-D19A-489A-A1E7-9EDD5C64CF6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4CAC32C-BA4C-48E6-BBC8-439C8D5853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914427A8-29C0-48CC-A107-94A84239ED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3.1 - File Input and Output</Template>
  <TotalTime>0</TotalTime>
  <Words>1247</Words>
  <Application>Microsoft Office PowerPoint</Application>
  <PresentationFormat>On-screen Show (4:3)</PresentationFormat>
  <Paragraphs>134</Paragraphs>
  <Slides>12</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Tahoma</vt:lpstr>
      <vt:lpstr>Verdana</vt:lpstr>
      <vt:lpstr>Wingdings</vt:lpstr>
      <vt:lpstr>3.1 - File Input and Output</vt:lpstr>
      <vt:lpstr>PowerPoint Presentation</vt:lpstr>
      <vt:lpstr>PowerPoint Presentation</vt:lpstr>
      <vt:lpstr>Stacks and Arrays</vt:lpstr>
      <vt:lpstr>The Array Object</vt:lpstr>
      <vt:lpstr>Operations of the Array Object</vt:lpstr>
      <vt:lpstr>Operations of the Array Object</vt:lpstr>
      <vt:lpstr>Operations of the Array Object</vt:lpstr>
      <vt:lpstr>  The Stack Object </vt:lpstr>
      <vt:lpstr> Operations of the Stack Object</vt:lpstr>
      <vt:lpstr>Operations of  the Stack Object</vt:lpstr>
      <vt:lpstr>Let’s Summarize…</vt:lpstr>
      <vt:lpstr>Mini Challenge 3.2: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lastModifiedBy/>
  <cp:revision>1</cp:revision>
  <dcterms:created xsi:type="dcterms:W3CDTF">2010-10-01T14:35:01Z</dcterms:created>
  <dcterms:modified xsi:type="dcterms:W3CDTF">2016-06-24T14:46:17Z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