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3"/>
  </p:notesMasterIdLst>
  <p:sldIdLst>
    <p:sldId id="256" r:id="rId5"/>
    <p:sldId id="257" r:id="rId6"/>
    <p:sldId id="262" r:id="rId7"/>
    <p:sldId id="275" r:id="rId8"/>
    <p:sldId id="276" r:id="rId9"/>
    <p:sldId id="265" r:id="rId10"/>
    <p:sldId id="273" r:id="rId11"/>
    <p:sldId id="274"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C33"/>
    <a:srgbClr val="B4A4C8"/>
    <a:srgbClr val="FFD597"/>
    <a:srgbClr val="FFE2B7"/>
    <a:srgbClr val="FFBD5D"/>
    <a:srgbClr val="E0A928"/>
    <a:srgbClr val="FFF0D9"/>
    <a:srgbClr val="CCB8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118" autoAdjust="0"/>
  </p:normalViewPr>
  <p:slideViewPr>
    <p:cSldViewPr>
      <p:cViewPr varScale="1">
        <p:scale>
          <a:sx n="78" d="100"/>
          <a:sy n="78" d="100"/>
        </p:scale>
        <p:origin x="176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E0F6C8B-71CF-48D2-B377-D3EAA4821AA5}" type="datetimeFigureOut">
              <a:rPr lang="en-US"/>
              <a:pPr>
                <a:defRPr/>
              </a:pPr>
              <a:t>6/24/2016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74B204FE-5EB2-4A02-8B16-85316B6DEC1E}" type="slidenum">
              <a:rPr lang="en-US"/>
              <a:pPr>
                <a:defRPr/>
              </a:pPr>
              <a:t>‹#›</a:t>
            </a:fld>
            <a:endParaRPr lang="en-US"/>
          </a:p>
        </p:txBody>
      </p:sp>
    </p:spTree>
    <p:extLst>
      <p:ext uri="{BB962C8B-B14F-4D97-AF65-F5344CB8AC3E}">
        <p14:creationId xmlns:p14="http://schemas.microsoft.com/office/powerpoint/2010/main" val="265173610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1</a:t>
            </a:fld>
            <a:endParaRPr lang="en-US" dirty="0"/>
          </a:p>
        </p:txBody>
      </p:sp>
    </p:spTree>
    <p:extLst>
      <p:ext uri="{BB962C8B-B14F-4D97-AF65-F5344CB8AC3E}">
        <p14:creationId xmlns:p14="http://schemas.microsoft.com/office/powerpoint/2010/main" val="186201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2EC411D-C483-4DCC-9CE6-23BC676CA4D5}" type="slidenum">
              <a:rPr lang="en-US"/>
              <a:pPr fontAlgn="base">
                <a:spcBef>
                  <a:spcPct val="0"/>
                </a:spcBef>
                <a:spcAft>
                  <a:spcPct val="0"/>
                </a:spcAft>
              </a:pPr>
              <a:t>2</a:t>
            </a:fld>
            <a:endParaRPr lang="en-US" dirty="0"/>
          </a:p>
        </p:txBody>
      </p:sp>
    </p:spTree>
    <p:extLst>
      <p:ext uri="{BB962C8B-B14F-4D97-AF65-F5344CB8AC3E}">
        <p14:creationId xmlns:p14="http://schemas.microsoft.com/office/powerpoint/2010/main" val="3250223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z="1200" kern="1200" dirty="0">
              <a:solidFill>
                <a:schemeClr val="tx1"/>
              </a:solidFill>
              <a:latin typeface="+mn-lt"/>
              <a:ea typeface="+mn-ea"/>
              <a:cs typeface="+mn-cs"/>
            </a:endParaRPr>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07364D5-8D52-4E68-A740-DBE6205A5BF7}" type="slidenum">
              <a:rPr lang="en-US"/>
              <a:pPr fontAlgn="base">
                <a:spcBef>
                  <a:spcPct val="0"/>
                </a:spcBef>
                <a:spcAft>
                  <a:spcPct val="0"/>
                </a:spcAft>
              </a:pPr>
              <a:t>3</a:t>
            </a:fld>
            <a:endParaRPr lang="en-US" dirty="0"/>
          </a:p>
        </p:txBody>
      </p:sp>
    </p:spTree>
    <p:extLst>
      <p:ext uri="{BB962C8B-B14F-4D97-AF65-F5344CB8AC3E}">
        <p14:creationId xmlns:p14="http://schemas.microsoft.com/office/powerpoint/2010/main" val="2874327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Code</a:t>
            </a:r>
            <a:r>
              <a:rPr lang="en-US" dirty="0" smtClean="0"/>
              <a:t>:</a:t>
            </a:r>
          </a:p>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Sub </a:t>
            </a:r>
            <a:r>
              <a:rPr lang="en-US" sz="1200" b="1" kern="1200" dirty="0" err="1" smtClean="0">
                <a:solidFill>
                  <a:schemeClr val="tx1"/>
                </a:solidFill>
                <a:latin typeface="+mn-lt"/>
                <a:ea typeface="+mn-ea"/>
                <a:cs typeface="+mn-cs"/>
              </a:rPr>
              <a:t>keyup</a:t>
            </a:r>
            <a:endParaRPr lang="en-US" sz="1200" b="1"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If </a:t>
            </a:r>
            <a:r>
              <a:rPr lang="en-US" sz="1200" b="1" kern="1200" dirty="0" err="1" smtClean="0">
                <a:solidFill>
                  <a:schemeClr val="tx1"/>
                </a:solidFill>
                <a:latin typeface="+mn-lt"/>
                <a:ea typeface="+mn-ea"/>
                <a:cs typeface="+mn-cs"/>
              </a:rPr>
              <a:t>GraphicsWindow.LastKey</a:t>
            </a:r>
            <a:r>
              <a:rPr lang="en-US" sz="1200" b="1" kern="1200" dirty="0" smtClean="0">
                <a:solidFill>
                  <a:schemeClr val="tx1"/>
                </a:solidFill>
                <a:latin typeface="+mn-lt"/>
                <a:ea typeface="+mn-ea"/>
                <a:cs typeface="+mn-cs"/>
              </a:rPr>
              <a:t> = return then</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Shapes.Rotate</a:t>
            </a:r>
            <a:r>
              <a:rPr lang="en-US" sz="1200" kern="1200" dirty="0" smtClean="0">
                <a:solidFill>
                  <a:schemeClr val="tx1"/>
                </a:solidFill>
                <a:latin typeface="+mn-lt"/>
                <a:ea typeface="+mn-ea"/>
                <a:cs typeface="+mn-cs"/>
              </a:rPr>
              <a:t>(shape1, 0)</a:t>
            </a:r>
          </a:p>
          <a:p>
            <a:r>
              <a:rPr lang="en-US" sz="1200"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EndIf</a:t>
            </a:r>
            <a:endParaRPr lang="en-US" sz="1200" b="1" kern="1200" dirty="0" smtClean="0">
              <a:solidFill>
                <a:schemeClr val="tx1"/>
              </a:solidFill>
              <a:latin typeface="+mn-lt"/>
              <a:ea typeface="+mn-ea"/>
              <a:cs typeface="+mn-cs"/>
            </a:endParaRPr>
          </a:p>
          <a:p>
            <a:r>
              <a:rPr lang="en-US" sz="1200" b="1" kern="1200" dirty="0" err="1" smtClean="0">
                <a:solidFill>
                  <a:schemeClr val="tx1"/>
                </a:solidFill>
                <a:latin typeface="+mn-lt"/>
                <a:ea typeface="+mn-ea"/>
                <a:cs typeface="+mn-cs"/>
              </a:rPr>
              <a:t>EndSub</a:t>
            </a:r>
            <a:endParaRPr lang="en-US" sz="1200" kern="1200" dirty="0" smtClean="0">
              <a:solidFill>
                <a:schemeClr val="tx1"/>
              </a:solidFill>
              <a:latin typeface="+mn-lt"/>
              <a:ea typeface="+mn-ea"/>
              <a:cs typeface="+mn-cs"/>
            </a:endParaRPr>
          </a:p>
          <a:p>
            <a:endParaRPr lang="en-US" dirty="0" smtClean="0"/>
          </a:p>
          <a:p>
            <a:r>
              <a:rPr lang="en-US" sz="1200" b="1" kern="1200" dirty="0" smtClean="0">
                <a:solidFill>
                  <a:schemeClr val="tx1"/>
                </a:solidFill>
                <a:latin typeface="+mn-lt"/>
                <a:ea typeface="+mn-ea"/>
                <a:cs typeface="+mn-cs"/>
              </a:rPr>
              <a:t>Sub </a:t>
            </a:r>
            <a:r>
              <a:rPr lang="en-US" sz="1200" b="1" kern="1200" dirty="0" err="1" smtClean="0">
                <a:solidFill>
                  <a:schemeClr val="tx1"/>
                </a:solidFill>
                <a:latin typeface="+mn-lt"/>
                <a:ea typeface="+mn-ea"/>
                <a:cs typeface="+mn-cs"/>
              </a:rPr>
              <a:t>keydown</a:t>
            </a:r>
            <a:endParaRPr lang="en-US" sz="1200" b="1"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If </a:t>
            </a:r>
            <a:r>
              <a:rPr lang="en-US" sz="1200" b="1" kern="1200" dirty="0" err="1" smtClean="0">
                <a:solidFill>
                  <a:schemeClr val="tx1"/>
                </a:solidFill>
                <a:latin typeface="+mn-lt"/>
                <a:ea typeface="+mn-ea"/>
                <a:cs typeface="+mn-cs"/>
              </a:rPr>
              <a:t>GraphicsWindow.LastKey</a:t>
            </a:r>
            <a:r>
              <a:rPr lang="en-US" sz="1200" b="1" kern="1200" dirty="0" smtClean="0">
                <a:solidFill>
                  <a:schemeClr val="tx1"/>
                </a:solidFill>
                <a:latin typeface="+mn-lt"/>
                <a:ea typeface="+mn-ea"/>
                <a:cs typeface="+mn-cs"/>
              </a:rPr>
              <a:t> = return then</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Shapes.Rotate</a:t>
            </a:r>
            <a:r>
              <a:rPr lang="en-US" sz="1200" kern="1200" dirty="0" smtClean="0">
                <a:solidFill>
                  <a:schemeClr val="tx1"/>
                </a:solidFill>
                <a:latin typeface="+mn-lt"/>
                <a:ea typeface="+mn-ea"/>
                <a:cs typeface="+mn-cs"/>
              </a:rPr>
              <a:t>(shape1, 90)</a:t>
            </a:r>
          </a:p>
          <a:p>
            <a:r>
              <a:rPr lang="en-US" sz="1200"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EndIf</a:t>
            </a:r>
            <a:endParaRPr lang="en-US" sz="1200" b="1" kern="1200" dirty="0" smtClean="0">
              <a:solidFill>
                <a:schemeClr val="tx1"/>
              </a:solidFill>
              <a:latin typeface="+mn-lt"/>
              <a:ea typeface="+mn-ea"/>
              <a:cs typeface="+mn-cs"/>
            </a:endParaRPr>
          </a:p>
          <a:p>
            <a:r>
              <a:rPr lang="en-US" sz="1200" b="1" kern="1200" dirty="0" err="1" smtClean="0">
                <a:solidFill>
                  <a:schemeClr val="tx1"/>
                </a:solidFill>
                <a:latin typeface="+mn-lt"/>
                <a:ea typeface="+mn-ea"/>
                <a:cs typeface="+mn-cs"/>
              </a:rPr>
              <a:t>EndSub</a:t>
            </a:r>
            <a:endParaRPr lang="en-US" sz="1200" b="1"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4</a:t>
            </a:fld>
            <a:endParaRPr lang="en-US" dirty="0"/>
          </a:p>
        </p:txBody>
      </p:sp>
    </p:spTree>
    <p:extLst>
      <p:ext uri="{BB962C8B-B14F-4D97-AF65-F5344CB8AC3E}">
        <p14:creationId xmlns:p14="http://schemas.microsoft.com/office/powerpoint/2010/main" val="583652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marL="228600" lvl="0" indent="-228600">
              <a:buFont typeface="+mj-lt"/>
              <a:buAutoNum type="arabicPeriod"/>
            </a:pPr>
            <a:r>
              <a:rPr lang="en-US" sz="1200" kern="1200" dirty="0" smtClean="0">
                <a:solidFill>
                  <a:schemeClr val="tx1"/>
                </a:solidFill>
                <a:latin typeface="+mn-lt"/>
                <a:ea typeface="+mn-ea"/>
                <a:cs typeface="+mn-cs"/>
              </a:rPr>
              <a:t>In the editor window, you add the rectangle by using the </a:t>
            </a:r>
            <a:r>
              <a:rPr lang="en-US" sz="1200" b="1" kern="1200" dirty="0" err="1" smtClean="0">
                <a:solidFill>
                  <a:schemeClr val="tx1"/>
                </a:solidFill>
                <a:latin typeface="+mn-lt"/>
                <a:ea typeface="+mn-ea"/>
                <a:cs typeface="+mn-cs"/>
              </a:rPr>
              <a:t>AddRectangle</a:t>
            </a:r>
            <a:r>
              <a:rPr lang="en-US" sz="1200" kern="1200" dirty="0" smtClean="0">
                <a:solidFill>
                  <a:schemeClr val="tx1"/>
                </a:solidFill>
                <a:latin typeface="+mn-lt"/>
                <a:ea typeface="+mn-ea"/>
                <a:cs typeface="+mn-cs"/>
              </a:rPr>
              <a:t> operation of the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object.</a:t>
            </a:r>
          </a:p>
          <a:p>
            <a:pPr marL="228600" lvl="0" indent="-228600">
              <a:buFont typeface="+mj-lt"/>
              <a:buAutoNum type="arabicPeriod"/>
            </a:pPr>
            <a:r>
              <a:rPr lang="en-US" sz="1200" kern="1200" dirty="0" smtClean="0">
                <a:solidFill>
                  <a:schemeClr val="tx1"/>
                </a:solidFill>
                <a:latin typeface="+mn-lt"/>
                <a:ea typeface="+mn-ea"/>
                <a:cs typeface="+mn-cs"/>
              </a:rPr>
              <a:t>You set the location of the rectangle by using the </a:t>
            </a:r>
            <a:r>
              <a:rPr lang="en-US" sz="1200" b="1" kern="1200" dirty="0" smtClean="0">
                <a:solidFill>
                  <a:schemeClr val="tx1"/>
                </a:solidFill>
                <a:latin typeface="+mn-lt"/>
                <a:ea typeface="+mn-ea"/>
                <a:cs typeface="+mn-cs"/>
              </a:rPr>
              <a:t>Move</a:t>
            </a:r>
            <a:r>
              <a:rPr lang="en-US" sz="1200" kern="1200" dirty="0" smtClean="0">
                <a:solidFill>
                  <a:schemeClr val="tx1"/>
                </a:solidFill>
                <a:latin typeface="+mn-lt"/>
                <a:ea typeface="+mn-ea"/>
                <a:cs typeface="+mn-cs"/>
              </a:rPr>
              <a:t> operation.</a:t>
            </a:r>
          </a:p>
          <a:p>
            <a:pPr marL="228600" lvl="0" indent="-228600">
              <a:buFont typeface="+mj-lt"/>
              <a:buAutoNum type="arabicPeriod"/>
            </a:pPr>
            <a:r>
              <a:rPr lang="en-US" sz="1200" kern="1200" dirty="0" smtClean="0">
                <a:solidFill>
                  <a:schemeClr val="tx1"/>
                </a:solidFill>
                <a:latin typeface="+mn-lt"/>
                <a:ea typeface="+mn-ea"/>
                <a:cs typeface="+mn-cs"/>
              </a:rPr>
              <a:t>You identify the key with which the rectangle can be rotated. You declare the key and assign it a suitable variable name.</a:t>
            </a:r>
          </a:p>
          <a:p>
            <a:pPr marL="228600" lvl="0" indent="-228600">
              <a:buFont typeface="+mj-lt"/>
              <a:buAutoNum type="arabicPeriod"/>
            </a:pPr>
            <a:r>
              <a:rPr lang="en-US" sz="1200" kern="1200" dirty="0" smtClean="0">
                <a:solidFill>
                  <a:schemeClr val="tx1"/>
                </a:solidFill>
                <a:latin typeface="+mn-lt"/>
                <a:ea typeface="+mn-ea"/>
                <a:cs typeface="+mn-cs"/>
              </a:rPr>
              <a:t>You use the </a:t>
            </a:r>
            <a:r>
              <a:rPr lang="en-US" sz="1200" b="1" kern="1200" dirty="0" err="1" smtClean="0">
                <a:solidFill>
                  <a:schemeClr val="tx1"/>
                </a:solidFill>
                <a:latin typeface="+mn-lt"/>
                <a:ea typeface="+mn-ea"/>
                <a:cs typeface="+mn-cs"/>
              </a:rPr>
              <a:t>KeyDown</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event of the </a:t>
            </a:r>
            <a:r>
              <a:rPr lang="en-US" sz="1200" b="1" kern="1200" dirty="0" err="1" smtClean="0">
                <a:solidFill>
                  <a:schemeClr val="tx1"/>
                </a:solidFill>
                <a:latin typeface="+mn-lt"/>
                <a:ea typeface="+mn-ea"/>
                <a:cs typeface="+mn-cs"/>
              </a:rPr>
              <a:t>GraphicsWindow</a:t>
            </a:r>
            <a:r>
              <a:rPr lang="en-US" sz="1200" kern="1200" dirty="0" smtClean="0">
                <a:solidFill>
                  <a:schemeClr val="tx1"/>
                </a:solidFill>
                <a:latin typeface="+mn-lt"/>
                <a:ea typeface="+mn-ea"/>
                <a:cs typeface="+mn-cs"/>
              </a:rPr>
              <a:t> object and declare a subroutine to rotate the shape when the user presses the key.</a:t>
            </a:r>
          </a:p>
          <a:p>
            <a:pPr marL="228600" lvl="0" indent="-228600">
              <a:buFont typeface="+mj-lt"/>
              <a:buAutoNum type="arabicPeriod"/>
            </a:pPr>
            <a:r>
              <a:rPr lang="en-US" sz="1200" kern="1200" dirty="0" smtClean="0">
                <a:solidFill>
                  <a:schemeClr val="tx1"/>
                </a:solidFill>
                <a:latin typeface="+mn-lt"/>
                <a:ea typeface="+mn-ea"/>
                <a:cs typeface="+mn-cs"/>
              </a:rPr>
              <a:t>Similarly, you use the </a:t>
            </a:r>
            <a:r>
              <a:rPr lang="en-US" sz="1200" b="1" kern="1200" dirty="0" err="1" smtClean="0">
                <a:solidFill>
                  <a:schemeClr val="tx1"/>
                </a:solidFill>
                <a:latin typeface="+mn-lt"/>
                <a:ea typeface="+mn-ea"/>
                <a:cs typeface="+mn-cs"/>
              </a:rPr>
              <a:t>KeyUp</a:t>
            </a:r>
            <a:r>
              <a:rPr lang="en-US" sz="1200" kern="1200" dirty="0" smtClean="0">
                <a:solidFill>
                  <a:schemeClr val="tx1"/>
                </a:solidFill>
                <a:latin typeface="+mn-lt"/>
                <a:ea typeface="+mn-ea"/>
                <a:cs typeface="+mn-cs"/>
              </a:rPr>
              <a:t> event and declare a subroutine to rotate the shape when the user releases the key.</a:t>
            </a:r>
          </a:p>
          <a:p>
            <a:pPr marL="0" lvl="0" indent="0">
              <a:buFont typeface="+mj-lt"/>
              <a:buNone/>
            </a:pP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When</a:t>
            </a:r>
            <a:r>
              <a:rPr lang="en-US" sz="1200" kern="1200" baseline="0" dirty="0" smtClean="0">
                <a:solidFill>
                  <a:schemeClr val="tx1"/>
                </a:solidFill>
                <a:latin typeface="+mn-lt"/>
                <a:ea typeface="+mn-ea"/>
                <a:cs typeface="+mn-cs"/>
              </a:rPr>
              <a:t> you</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Run</a:t>
            </a:r>
            <a:r>
              <a:rPr lang="en-US" sz="1200" b="0" kern="1200" dirty="0" smtClean="0">
                <a:solidFill>
                  <a:schemeClr val="tx1"/>
                </a:solidFill>
                <a:latin typeface="+mn-lt"/>
                <a:ea typeface="+mn-ea"/>
                <a:cs typeface="+mn-cs"/>
              </a:rPr>
              <a:t> on the toolbar</a:t>
            </a:r>
            <a:r>
              <a:rPr lang="en-US" sz="1200" kern="1200" dirty="0" smtClean="0">
                <a:solidFill>
                  <a:schemeClr val="tx1"/>
                </a:solidFill>
                <a:latin typeface="+mn-lt"/>
                <a:ea typeface="+mn-ea"/>
                <a:cs typeface="+mn-cs"/>
              </a:rPr>
              <a:t>, your program runs. A</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graphics window appears with a rectangle in the center. When you press RETURN, the rectangle rotates. When you release the </a:t>
            </a:r>
            <a:r>
              <a:rPr lang="en-US" sz="1200" b="1" kern="1200" dirty="0" smtClean="0">
                <a:solidFill>
                  <a:schemeClr val="tx1"/>
                </a:solidFill>
                <a:latin typeface="+mn-lt"/>
                <a:ea typeface="+mn-ea"/>
                <a:cs typeface="+mn-cs"/>
              </a:rPr>
              <a:t>Return</a:t>
            </a:r>
            <a:r>
              <a:rPr lang="en-US" sz="1200" kern="1200" dirty="0" smtClean="0">
                <a:solidFill>
                  <a:schemeClr val="tx1"/>
                </a:solidFill>
                <a:latin typeface="+mn-lt"/>
                <a:ea typeface="+mn-ea"/>
                <a:cs typeface="+mn-cs"/>
              </a:rPr>
              <a:t> key, the rectangle rotates back to its original position.</a:t>
            </a:r>
          </a:p>
          <a:p>
            <a:endParaRPr lang="en-US" sz="1200" kern="1200" dirty="0" smtClean="0">
              <a:solidFill>
                <a:schemeClr val="tx1"/>
              </a:solidFill>
              <a:latin typeface="+mn-lt"/>
              <a:ea typeface="+mn-ea"/>
              <a:cs typeface="+mn-cs"/>
            </a:endParaRPr>
          </a:p>
          <a:p>
            <a:r>
              <a:rPr lang="en-US" sz="1200" u="sng" kern="1200" dirty="0" smtClean="0">
                <a:solidFill>
                  <a:schemeClr val="tx1"/>
                </a:solidFill>
                <a:latin typeface="+mn-lt"/>
                <a:ea typeface="+mn-ea"/>
                <a:cs typeface="+mn-cs"/>
              </a:rPr>
              <a:t>Code</a:t>
            </a:r>
            <a:r>
              <a:rPr lang="en-US" sz="1200" kern="1200" dirty="0" smtClean="0">
                <a:solidFill>
                  <a:schemeClr val="tx1"/>
                </a:solidFill>
                <a:latin typeface="+mn-lt"/>
                <a:ea typeface="+mn-ea"/>
                <a:cs typeface="+mn-cs"/>
              </a:rPr>
              <a:t>:</a:t>
            </a:r>
          </a:p>
          <a:p>
            <a:endParaRPr lang="en-US" sz="1200" kern="1200" dirty="0" smtClean="0">
              <a:solidFill>
                <a:schemeClr val="tx1"/>
              </a:solidFill>
              <a:latin typeface="+mn-lt"/>
              <a:ea typeface="+mn-ea"/>
              <a:cs typeface="+mn-cs"/>
            </a:endParaRPr>
          </a:p>
          <a:p>
            <a:r>
              <a:rPr lang="en-US" sz="1200" kern="1200" dirty="0" err="1" smtClean="0">
                <a:solidFill>
                  <a:schemeClr val="tx1"/>
                </a:solidFill>
                <a:latin typeface="+mn-lt"/>
                <a:ea typeface="+mn-ea"/>
                <a:cs typeface="+mn-cs"/>
              </a:rPr>
              <a:t>GraphicsWindow.Height</a:t>
            </a:r>
            <a:r>
              <a:rPr lang="en-US" sz="1200" kern="1200" dirty="0" smtClean="0">
                <a:solidFill>
                  <a:schemeClr val="tx1"/>
                </a:solidFill>
                <a:latin typeface="+mn-lt"/>
                <a:ea typeface="+mn-ea"/>
                <a:cs typeface="+mn-cs"/>
              </a:rPr>
              <a:t> = 300</a:t>
            </a:r>
          </a:p>
          <a:p>
            <a:r>
              <a:rPr lang="en-US" sz="1200" kern="1200" dirty="0" err="1" smtClean="0">
                <a:solidFill>
                  <a:schemeClr val="tx1"/>
                </a:solidFill>
                <a:latin typeface="+mn-lt"/>
                <a:ea typeface="+mn-ea"/>
                <a:cs typeface="+mn-cs"/>
              </a:rPr>
              <a:t>GraphicsWindow.Width</a:t>
            </a:r>
            <a:r>
              <a:rPr lang="en-US" sz="1200" kern="1200" dirty="0" smtClean="0">
                <a:solidFill>
                  <a:schemeClr val="tx1"/>
                </a:solidFill>
                <a:latin typeface="+mn-lt"/>
                <a:ea typeface="+mn-ea"/>
                <a:cs typeface="+mn-cs"/>
              </a:rPr>
              <a:t> = 300</a:t>
            </a:r>
          </a:p>
          <a:p>
            <a:r>
              <a:rPr lang="en-US" sz="1200" kern="1200" dirty="0" err="1" smtClean="0">
                <a:solidFill>
                  <a:schemeClr val="tx1"/>
                </a:solidFill>
                <a:latin typeface="+mn-lt"/>
                <a:ea typeface="+mn-ea"/>
                <a:cs typeface="+mn-cs"/>
              </a:rPr>
              <a:t>GraphicsWindow.Title</a:t>
            </a:r>
            <a:r>
              <a:rPr lang="en-US" sz="1200" kern="1200" dirty="0" smtClean="0">
                <a:solidFill>
                  <a:schemeClr val="tx1"/>
                </a:solidFill>
                <a:latin typeface="+mn-lt"/>
                <a:ea typeface="+mn-ea"/>
                <a:cs typeface="+mn-cs"/>
              </a:rPr>
              <a:t> = "Graphics Window"</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shape1 = </a:t>
            </a:r>
            <a:r>
              <a:rPr lang="en-US" sz="1200" kern="1200" dirty="0" err="1" smtClean="0">
                <a:solidFill>
                  <a:schemeClr val="tx1"/>
                </a:solidFill>
                <a:latin typeface="+mn-lt"/>
                <a:ea typeface="+mn-ea"/>
                <a:cs typeface="+mn-cs"/>
              </a:rPr>
              <a:t>Shapes.AddRectangle</a:t>
            </a:r>
            <a:r>
              <a:rPr lang="en-US" sz="1200" kern="1200" dirty="0" smtClean="0">
                <a:solidFill>
                  <a:schemeClr val="tx1"/>
                </a:solidFill>
                <a:latin typeface="+mn-lt"/>
                <a:ea typeface="+mn-ea"/>
                <a:cs typeface="+mn-cs"/>
              </a:rPr>
              <a:t>(100, 50)</a:t>
            </a:r>
          </a:p>
          <a:p>
            <a:r>
              <a:rPr lang="en-US" sz="1200" kern="1200" dirty="0" err="1" smtClean="0">
                <a:solidFill>
                  <a:schemeClr val="tx1"/>
                </a:solidFill>
                <a:latin typeface="+mn-lt"/>
                <a:ea typeface="+mn-ea"/>
                <a:cs typeface="+mn-cs"/>
              </a:rPr>
              <a:t>Shapes.Move</a:t>
            </a:r>
            <a:r>
              <a:rPr lang="en-US" sz="1200" kern="1200" dirty="0" smtClean="0">
                <a:solidFill>
                  <a:schemeClr val="tx1"/>
                </a:solidFill>
                <a:latin typeface="+mn-lt"/>
                <a:ea typeface="+mn-ea"/>
                <a:cs typeface="+mn-cs"/>
              </a:rPr>
              <a:t>(shape1, 100, 125)</a:t>
            </a:r>
          </a:p>
          <a:p>
            <a:r>
              <a:rPr lang="en-US" sz="1200" kern="1200" dirty="0" smtClean="0">
                <a:solidFill>
                  <a:schemeClr val="tx1"/>
                </a:solidFill>
                <a:latin typeface="+mn-lt"/>
                <a:ea typeface="+mn-ea"/>
                <a:cs typeface="+mn-cs"/>
              </a:rPr>
              <a:t>return = "Return"</a:t>
            </a:r>
          </a:p>
          <a:p>
            <a:r>
              <a:rPr lang="en-US" sz="1200" kern="1200" dirty="0" err="1" smtClean="0">
                <a:solidFill>
                  <a:schemeClr val="tx1"/>
                </a:solidFill>
                <a:latin typeface="+mn-lt"/>
                <a:ea typeface="+mn-ea"/>
                <a:cs typeface="+mn-cs"/>
              </a:rPr>
              <a:t>GraphicsWindow.KeyDown</a:t>
            </a:r>
            <a:r>
              <a:rPr lang="en-US" sz="1200" kern="1200" dirty="0" smtClean="0">
                <a:solidFill>
                  <a:schemeClr val="tx1"/>
                </a:solidFill>
                <a:latin typeface="+mn-lt"/>
                <a:ea typeface="+mn-ea"/>
                <a:cs typeface="+mn-cs"/>
              </a:rPr>
              <a:t> = </a:t>
            </a:r>
            <a:r>
              <a:rPr lang="en-US" sz="1200" kern="1200" dirty="0" err="1" smtClean="0">
                <a:solidFill>
                  <a:schemeClr val="tx1"/>
                </a:solidFill>
                <a:latin typeface="+mn-lt"/>
                <a:ea typeface="+mn-ea"/>
                <a:cs typeface="+mn-cs"/>
              </a:rPr>
              <a:t>keydown</a:t>
            </a:r>
            <a:endParaRPr lang="en-US" sz="1200" kern="1200" dirty="0" smtClean="0">
              <a:solidFill>
                <a:schemeClr val="tx1"/>
              </a:solidFill>
              <a:latin typeface="+mn-lt"/>
              <a:ea typeface="+mn-ea"/>
              <a:cs typeface="+mn-cs"/>
            </a:endParaRPr>
          </a:p>
          <a:p>
            <a:r>
              <a:rPr lang="en-US" sz="1200" kern="1200" dirty="0" err="1" smtClean="0">
                <a:solidFill>
                  <a:schemeClr val="tx1"/>
                </a:solidFill>
                <a:latin typeface="+mn-lt"/>
                <a:ea typeface="+mn-ea"/>
                <a:cs typeface="+mn-cs"/>
              </a:rPr>
              <a:t>GraphicsWindow.KeyUp</a:t>
            </a:r>
            <a:r>
              <a:rPr lang="en-US" sz="1200" kern="1200" dirty="0" smtClean="0">
                <a:solidFill>
                  <a:schemeClr val="tx1"/>
                </a:solidFill>
                <a:latin typeface="+mn-lt"/>
                <a:ea typeface="+mn-ea"/>
                <a:cs typeface="+mn-cs"/>
              </a:rPr>
              <a:t> = </a:t>
            </a:r>
            <a:r>
              <a:rPr lang="en-US" sz="1200" kern="1200" dirty="0" err="1" smtClean="0">
                <a:solidFill>
                  <a:schemeClr val="tx1"/>
                </a:solidFill>
                <a:latin typeface="+mn-lt"/>
                <a:ea typeface="+mn-ea"/>
                <a:cs typeface="+mn-cs"/>
              </a:rPr>
              <a:t>keyup</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Sub </a:t>
            </a:r>
            <a:r>
              <a:rPr lang="en-US" sz="1200" b="1" kern="1200" dirty="0" err="1" smtClean="0">
                <a:solidFill>
                  <a:schemeClr val="tx1"/>
                </a:solidFill>
                <a:latin typeface="+mn-lt"/>
                <a:ea typeface="+mn-ea"/>
                <a:cs typeface="+mn-cs"/>
              </a:rPr>
              <a:t>keydown</a:t>
            </a:r>
            <a:endParaRPr lang="en-US" sz="1200" b="1"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If </a:t>
            </a:r>
            <a:r>
              <a:rPr lang="en-US" sz="1200" b="1" kern="1200" dirty="0" err="1" smtClean="0">
                <a:solidFill>
                  <a:schemeClr val="tx1"/>
                </a:solidFill>
                <a:latin typeface="+mn-lt"/>
                <a:ea typeface="+mn-ea"/>
                <a:cs typeface="+mn-cs"/>
              </a:rPr>
              <a:t>GraphicsWindow.LastKey</a:t>
            </a:r>
            <a:r>
              <a:rPr lang="en-US" sz="1200" b="1" kern="1200" dirty="0" smtClean="0">
                <a:solidFill>
                  <a:schemeClr val="tx1"/>
                </a:solidFill>
                <a:latin typeface="+mn-lt"/>
                <a:ea typeface="+mn-ea"/>
                <a:cs typeface="+mn-cs"/>
              </a:rPr>
              <a:t> = return then</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Shapes.Rotate</a:t>
            </a:r>
            <a:r>
              <a:rPr lang="en-US" sz="1200" kern="1200" dirty="0" smtClean="0">
                <a:solidFill>
                  <a:schemeClr val="tx1"/>
                </a:solidFill>
                <a:latin typeface="+mn-lt"/>
                <a:ea typeface="+mn-ea"/>
                <a:cs typeface="+mn-cs"/>
              </a:rPr>
              <a:t>(shape1, 90)</a:t>
            </a:r>
          </a:p>
          <a:p>
            <a:r>
              <a:rPr lang="en-US" sz="1200"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EndIf</a:t>
            </a:r>
            <a:endParaRPr lang="en-US" sz="1200" b="1" kern="1200" dirty="0" smtClean="0">
              <a:solidFill>
                <a:schemeClr val="tx1"/>
              </a:solidFill>
              <a:latin typeface="+mn-lt"/>
              <a:ea typeface="+mn-ea"/>
              <a:cs typeface="+mn-cs"/>
            </a:endParaRPr>
          </a:p>
          <a:p>
            <a:r>
              <a:rPr lang="en-US" sz="1200" b="1" kern="1200" dirty="0" err="1" smtClean="0">
                <a:solidFill>
                  <a:schemeClr val="tx1"/>
                </a:solidFill>
                <a:latin typeface="+mn-lt"/>
                <a:ea typeface="+mn-ea"/>
                <a:cs typeface="+mn-cs"/>
              </a:rPr>
              <a:t>EndSub</a:t>
            </a:r>
            <a:endParaRPr lang="en-US" sz="1200" b="1"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Sub </a:t>
            </a:r>
            <a:r>
              <a:rPr lang="en-US" sz="1200" b="1" kern="1200" dirty="0" err="1" smtClean="0">
                <a:solidFill>
                  <a:schemeClr val="tx1"/>
                </a:solidFill>
                <a:latin typeface="+mn-lt"/>
                <a:ea typeface="+mn-ea"/>
                <a:cs typeface="+mn-cs"/>
              </a:rPr>
              <a:t>keyup</a:t>
            </a:r>
            <a:endParaRPr lang="en-US" sz="1200" b="1"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If </a:t>
            </a:r>
            <a:r>
              <a:rPr lang="en-US" sz="1200" b="1" kern="1200" dirty="0" err="1" smtClean="0">
                <a:solidFill>
                  <a:schemeClr val="tx1"/>
                </a:solidFill>
                <a:latin typeface="+mn-lt"/>
                <a:ea typeface="+mn-ea"/>
                <a:cs typeface="+mn-cs"/>
              </a:rPr>
              <a:t>GraphicsWindow.LastKey</a:t>
            </a:r>
            <a:r>
              <a:rPr lang="en-US" sz="1200" b="1" kern="1200" dirty="0" smtClean="0">
                <a:solidFill>
                  <a:schemeClr val="tx1"/>
                </a:solidFill>
                <a:latin typeface="+mn-lt"/>
                <a:ea typeface="+mn-ea"/>
                <a:cs typeface="+mn-cs"/>
              </a:rPr>
              <a:t> = return then</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Shapes.Rotate</a:t>
            </a:r>
            <a:r>
              <a:rPr lang="en-US" sz="1200" kern="1200" dirty="0" smtClean="0">
                <a:solidFill>
                  <a:schemeClr val="tx1"/>
                </a:solidFill>
                <a:latin typeface="+mn-lt"/>
                <a:ea typeface="+mn-ea"/>
                <a:cs typeface="+mn-cs"/>
              </a:rPr>
              <a:t>(shape1, 0)</a:t>
            </a:r>
          </a:p>
          <a:p>
            <a:r>
              <a:rPr lang="en-US" sz="1200"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EndIf</a:t>
            </a:r>
            <a:endParaRPr lang="en-US" sz="1200" b="1" kern="1200" dirty="0" smtClean="0">
              <a:solidFill>
                <a:schemeClr val="tx1"/>
              </a:solidFill>
              <a:latin typeface="+mn-lt"/>
              <a:ea typeface="+mn-ea"/>
              <a:cs typeface="+mn-cs"/>
            </a:endParaRPr>
          </a:p>
          <a:p>
            <a:r>
              <a:rPr lang="en-US" sz="1200" b="1" kern="1200" dirty="0" err="1" smtClean="0">
                <a:solidFill>
                  <a:schemeClr val="tx1"/>
                </a:solidFill>
                <a:latin typeface="+mn-lt"/>
                <a:ea typeface="+mn-ea"/>
                <a:cs typeface="+mn-cs"/>
              </a:rPr>
              <a:t>EndSub</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5</a:t>
            </a:fld>
            <a:endParaRPr lang="en-US" dirty="0"/>
          </a:p>
        </p:txBody>
      </p:sp>
    </p:spTree>
    <p:extLst>
      <p:ext uri="{BB962C8B-B14F-4D97-AF65-F5344CB8AC3E}">
        <p14:creationId xmlns:p14="http://schemas.microsoft.com/office/powerpoint/2010/main" val="14803338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TextEdit="1"/>
          </p:cNvSpPr>
          <p:nvPr>
            <p:ph type="sldImg"/>
          </p:nvPr>
        </p:nvSpPr>
        <p:spPr bwMode="auto">
          <a:noFill/>
          <a:ln>
            <a:solidFill>
              <a:srgbClr val="000000"/>
            </a:solidFill>
            <a:miter lim="800000"/>
            <a:headEnd/>
            <a:tailEnd/>
          </a:ln>
        </p:spPr>
      </p:sp>
      <p:sp>
        <p:nvSpPr>
          <p:cNvPr id="46083" name="Rectangle 3"/>
          <p:cNvSpPr>
            <a:spLocks noGrp="1"/>
          </p:cNvSpPr>
          <p:nvPr>
            <p:ph type="body" idx="1"/>
          </p:nvPr>
        </p:nvSpPr>
        <p:spPr bwMode="auto">
          <a:noFill/>
        </p:spPr>
        <p:txBody>
          <a:bodyPr wrap="square" numCol="1" anchor="t" anchorCtr="0" compatLnSpc="1">
            <a:prstTxWarp prst="textNoShape">
              <a:avLst/>
            </a:prstTxWarp>
            <a:normAutofit fontScale="70000" lnSpcReduction="20000"/>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You must declare the mouse events in your code. Small Basic has three types of mouse events: </a:t>
            </a:r>
            <a:r>
              <a:rPr lang="en-US" sz="1200" b="1" kern="1200" dirty="0" err="1" smtClean="0">
                <a:solidFill>
                  <a:schemeClr val="tx1"/>
                </a:solidFill>
                <a:latin typeface="+mn-lt"/>
                <a:ea typeface="+mn-ea"/>
                <a:cs typeface="+mn-cs"/>
              </a:rPr>
              <a:t>MouseDown</a:t>
            </a:r>
            <a:r>
              <a:rPr lang="en-US" sz="1200" kern="1200" dirty="0" smtClean="0">
                <a:solidFill>
                  <a:schemeClr val="tx1"/>
                </a:solidFill>
                <a:latin typeface="+mn-lt"/>
                <a:ea typeface="+mn-ea"/>
                <a:cs typeface="+mn-cs"/>
              </a:rPr>
              <a:t>,</a:t>
            </a:r>
            <a:r>
              <a:rPr lang="en-US" sz="1200" b="1"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MouseUp</a:t>
            </a:r>
            <a:r>
              <a:rPr lang="en-US" sz="1200" kern="1200" dirty="0" smtClean="0">
                <a:solidFill>
                  <a:schemeClr val="tx1"/>
                </a:solidFill>
                <a:latin typeface="+mn-lt"/>
                <a:ea typeface="+mn-ea"/>
                <a:cs typeface="+mn-cs"/>
              </a:rPr>
              <a:t>, and </a:t>
            </a:r>
            <a:r>
              <a:rPr lang="en-US" sz="1200" b="1" kern="1200" dirty="0" err="1" smtClean="0">
                <a:solidFill>
                  <a:schemeClr val="tx1"/>
                </a:solidFill>
                <a:latin typeface="+mn-lt"/>
                <a:ea typeface="+mn-ea"/>
                <a:cs typeface="+mn-cs"/>
              </a:rPr>
              <a:t>MouseMove</a:t>
            </a:r>
            <a:r>
              <a:rPr lang="en-US" sz="1200" kern="1200" dirty="0" smtClean="0">
                <a:solidFill>
                  <a:schemeClr val="tx1"/>
                </a:solidFill>
                <a:latin typeface="+mn-lt"/>
                <a:ea typeface="+mn-ea"/>
                <a:cs typeface="+mn-cs"/>
              </a:rPr>
              <a:t>. You must also assign an accompanying subroutine for your event. When the mouse is clicked, released, or moved, the subroutine will perform the action that is defined within it. You can use mouse events on controls and shapes. </a:t>
            </a:r>
          </a:p>
          <a:p>
            <a:endParaRPr lang="en-US" sz="1200" kern="1200" dirty="0" smtClean="0">
              <a:solidFill>
                <a:schemeClr val="tx1"/>
              </a:solidFill>
              <a:latin typeface="+mn-lt"/>
              <a:ea typeface="+mn-ea"/>
              <a:cs typeface="+mn-cs"/>
            </a:endParaRPr>
          </a:p>
          <a:p>
            <a:r>
              <a:rPr lang="en-US" sz="1200" u="sng" kern="1200" dirty="0" smtClean="0">
                <a:solidFill>
                  <a:schemeClr val="tx1"/>
                </a:solidFill>
                <a:latin typeface="+mn-lt"/>
                <a:ea typeface="+mn-ea"/>
                <a:cs typeface="+mn-cs"/>
              </a:rPr>
              <a:t>Code</a:t>
            </a:r>
            <a:r>
              <a:rPr lang="en-US" sz="1200" kern="1200" dirty="0" smtClean="0">
                <a:solidFill>
                  <a:schemeClr val="tx1"/>
                </a:solidFill>
                <a:latin typeface="+mn-lt"/>
                <a:ea typeface="+mn-ea"/>
                <a:cs typeface="+mn-cs"/>
              </a:rPr>
              <a:t>:</a:t>
            </a:r>
          </a:p>
          <a:p>
            <a:endParaRPr lang="en-US" sz="1200" kern="1200" dirty="0" smtClean="0">
              <a:solidFill>
                <a:schemeClr val="tx1"/>
              </a:solidFill>
              <a:latin typeface="+mn-lt"/>
              <a:ea typeface="+mn-ea"/>
              <a:cs typeface="+mn-cs"/>
            </a:endParaRPr>
          </a:p>
          <a:p>
            <a:r>
              <a:rPr lang="en-US" sz="1200" kern="1200" dirty="0" err="1" smtClean="0">
                <a:solidFill>
                  <a:schemeClr val="tx1"/>
                </a:solidFill>
                <a:latin typeface="+mn-lt"/>
                <a:ea typeface="+mn-ea"/>
                <a:cs typeface="+mn-cs"/>
              </a:rPr>
              <a:t>GraphicsWindow.MouseDown</a:t>
            </a:r>
            <a:r>
              <a:rPr lang="en-US" sz="1200" kern="1200" dirty="0" smtClean="0">
                <a:solidFill>
                  <a:schemeClr val="tx1"/>
                </a:solidFill>
                <a:latin typeface="+mn-lt"/>
                <a:ea typeface="+mn-ea"/>
                <a:cs typeface="+mn-cs"/>
              </a:rPr>
              <a:t> = </a:t>
            </a:r>
            <a:r>
              <a:rPr lang="en-US" sz="1200" kern="1200" dirty="0" err="1" smtClean="0">
                <a:solidFill>
                  <a:schemeClr val="tx1"/>
                </a:solidFill>
                <a:latin typeface="+mn-lt"/>
                <a:ea typeface="+mn-ea"/>
                <a:cs typeface="+mn-cs"/>
              </a:rPr>
              <a:t>MouseClick</a:t>
            </a:r>
            <a:endParaRPr lang="en-US" sz="1200" kern="1200" dirty="0" smtClean="0">
              <a:solidFill>
                <a:schemeClr val="tx1"/>
              </a:solidFill>
              <a:latin typeface="+mn-lt"/>
              <a:ea typeface="+mn-ea"/>
              <a:cs typeface="+mn-cs"/>
            </a:endParaRPr>
          </a:p>
          <a:p>
            <a:r>
              <a:rPr lang="en-US" sz="1200" kern="1200" dirty="0" err="1" smtClean="0">
                <a:solidFill>
                  <a:schemeClr val="tx1"/>
                </a:solidFill>
                <a:latin typeface="+mn-lt"/>
                <a:ea typeface="+mn-ea"/>
                <a:cs typeface="+mn-cs"/>
              </a:rPr>
              <a:t>GraphicsWindow.MouseMove</a:t>
            </a:r>
            <a:r>
              <a:rPr lang="en-US" sz="1200" kern="1200" dirty="0" smtClean="0">
                <a:solidFill>
                  <a:schemeClr val="tx1"/>
                </a:solidFill>
                <a:latin typeface="+mn-lt"/>
                <a:ea typeface="+mn-ea"/>
                <a:cs typeface="+mn-cs"/>
              </a:rPr>
              <a:t> = </a:t>
            </a:r>
            <a:r>
              <a:rPr lang="en-US" sz="1200" kern="1200" dirty="0" err="1" smtClean="0">
                <a:solidFill>
                  <a:schemeClr val="tx1"/>
                </a:solidFill>
                <a:latin typeface="+mn-lt"/>
                <a:ea typeface="+mn-ea"/>
                <a:cs typeface="+mn-cs"/>
              </a:rPr>
              <a:t>MouseDrag</a:t>
            </a:r>
            <a:endParaRPr lang="en-US" sz="1200" kern="1200" dirty="0" smtClean="0">
              <a:solidFill>
                <a:schemeClr val="tx1"/>
              </a:solidFill>
              <a:latin typeface="+mn-lt"/>
              <a:ea typeface="+mn-ea"/>
              <a:cs typeface="+mn-cs"/>
            </a:endParaRPr>
          </a:p>
          <a:p>
            <a:r>
              <a:rPr lang="en-US" sz="1200" kern="1200" dirty="0" err="1" smtClean="0">
                <a:solidFill>
                  <a:schemeClr val="tx1"/>
                </a:solidFill>
                <a:latin typeface="+mn-lt"/>
                <a:ea typeface="+mn-ea"/>
                <a:cs typeface="+mn-cs"/>
              </a:rPr>
              <a:t>GraphicsWindow.MouseUp</a:t>
            </a:r>
            <a:r>
              <a:rPr lang="en-US" sz="1200" kern="1200" dirty="0" smtClean="0">
                <a:solidFill>
                  <a:schemeClr val="tx1"/>
                </a:solidFill>
                <a:latin typeface="+mn-lt"/>
                <a:ea typeface="+mn-ea"/>
                <a:cs typeface="+mn-cs"/>
              </a:rPr>
              <a:t>   = </a:t>
            </a:r>
            <a:r>
              <a:rPr lang="en-US" sz="1200" kern="1200" dirty="0" err="1" smtClean="0">
                <a:solidFill>
                  <a:schemeClr val="tx1"/>
                </a:solidFill>
                <a:latin typeface="+mn-lt"/>
                <a:ea typeface="+mn-ea"/>
                <a:cs typeface="+mn-cs"/>
              </a:rPr>
              <a:t>MouseUp</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Sub </a:t>
            </a:r>
            <a:r>
              <a:rPr lang="en-US" sz="1200" b="1" kern="1200" dirty="0" err="1" smtClean="0">
                <a:solidFill>
                  <a:schemeClr val="tx1"/>
                </a:solidFill>
                <a:latin typeface="+mn-lt"/>
                <a:ea typeface="+mn-ea"/>
                <a:cs typeface="+mn-cs"/>
              </a:rPr>
              <a:t>MouseClick</a:t>
            </a:r>
            <a:endParaRPr lang="en-US" sz="1200" b="1"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OrgX</a:t>
            </a:r>
            <a:r>
              <a:rPr lang="en-US" sz="1200" kern="1200" dirty="0" smtClean="0">
                <a:solidFill>
                  <a:schemeClr val="tx1"/>
                </a:solidFill>
                <a:latin typeface="+mn-lt"/>
                <a:ea typeface="+mn-ea"/>
                <a:cs typeface="+mn-cs"/>
              </a:rPr>
              <a:t> = </a:t>
            </a:r>
            <a:r>
              <a:rPr lang="en-US" sz="1200" kern="1200" dirty="0" err="1" smtClean="0">
                <a:solidFill>
                  <a:schemeClr val="tx1"/>
                </a:solidFill>
                <a:latin typeface="+mn-lt"/>
                <a:ea typeface="+mn-ea"/>
                <a:cs typeface="+mn-cs"/>
              </a:rPr>
              <a:t>GraphicsWindow.MouseX</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OrgY</a:t>
            </a:r>
            <a:r>
              <a:rPr lang="en-US" sz="1200" kern="1200" dirty="0" smtClean="0">
                <a:solidFill>
                  <a:schemeClr val="tx1"/>
                </a:solidFill>
                <a:latin typeface="+mn-lt"/>
                <a:ea typeface="+mn-ea"/>
                <a:cs typeface="+mn-cs"/>
              </a:rPr>
              <a:t> = </a:t>
            </a:r>
            <a:r>
              <a:rPr lang="en-US" sz="1200" kern="1200" dirty="0" err="1" smtClean="0">
                <a:solidFill>
                  <a:schemeClr val="tx1"/>
                </a:solidFill>
                <a:latin typeface="+mn-lt"/>
                <a:ea typeface="+mn-ea"/>
                <a:cs typeface="+mn-cs"/>
              </a:rPr>
              <a:t>GraphicsWindow.MouseY</a:t>
            </a:r>
            <a:endParaRPr lang="en-US" sz="1200" kern="1200" dirty="0" smtClean="0">
              <a:solidFill>
                <a:schemeClr val="tx1"/>
              </a:solidFill>
              <a:latin typeface="+mn-lt"/>
              <a:ea typeface="+mn-ea"/>
              <a:cs typeface="+mn-cs"/>
            </a:endParaRPr>
          </a:p>
          <a:p>
            <a:r>
              <a:rPr lang="en-US" sz="1200" b="1" kern="1200" dirty="0" err="1" smtClean="0">
                <a:solidFill>
                  <a:schemeClr val="tx1"/>
                </a:solidFill>
                <a:latin typeface="+mn-lt"/>
                <a:ea typeface="+mn-ea"/>
                <a:cs typeface="+mn-cs"/>
              </a:rPr>
              <a:t>EndSub</a:t>
            </a:r>
            <a:endParaRPr lang="en-US" sz="1200" b="1"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Sub </a:t>
            </a:r>
            <a:r>
              <a:rPr lang="en-US" sz="1200" b="1" kern="1200" dirty="0" err="1" smtClean="0">
                <a:solidFill>
                  <a:schemeClr val="tx1"/>
                </a:solidFill>
                <a:latin typeface="+mn-lt"/>
                <a:ea typeface="+mn-ea"/>
                <a:cs typeface="+mn-cs"/>
              </a:rPr>
              <a:t>MouseDrag</a:t>
            </a:r>
            <a:endParaRPr lang="en-US" sz="1200" b="1"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x = </a:t>
            </a:r>
            <a:r>
              <a:rPr lang="en-US" sz="1200" kern="1200" dirty="0" err="1" smtClean="0">
                <a:solidFill>
                  <a:schemeClr val="tx1"/>
                </a:solidFill>
                <a:latin typeface="+mn-lt"/>
                <a:ea typeface="+mn-ea"/>
                <a:cs typeface="+mn-cs"/>
              </a:rPr>
              <a:t>GraphicsWindow.MouseX</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y = </a:t>
            </a:r>
            <a:r>
              <a:rPr lang="en-US" sz="1200" kern="1200" dirty="0" err="1" smtClean="0">
                <a:solidFill>
                  <a:schemeClr val="tx1"/>
                </a:solidFill>
                <a:latin typeface="+mn-lt"/>
                <a:ea typeface="+mn-ea"/>
                <a:cs typeface="+mn-cs"/>
              </a:rPr>
              <a:t>GraphicsWindow.MouseY</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If (</a:t>
            </a:r>
            <a:r>
              <a:rPr lang="en-US" sz="1200" b="1" kern="1200" dirty="0" err="1" smtClean="0">
                <a:solidFill>
                  <a:schemeClr val="tx1"/>
                </a:solidFill>
                <a:latin typeface="+mn-lt"/>
                <a:ea typeface="+mn-ea"/>
                <a:cs typeface="+mn-cs"/>
              </a:rPr>
              <a:t>Mouse.IsLeftButtonDown</a:t>
            </a:r>
            <a:r>
              <a:rPr lang="en-US" sz="1200" b="1" kern="1200" dirty="0" smtClean="0">
                <a:solidFill>
                  <a:schemeClr val="tx1"/>
                </a:solidFill>
                <a:latin typeface="+mn-lt"/>
                <a:ea typeface="+mn-ea"/>
                <a:cs typeface="+mn-cs"/>
              </a:rPr>
              <a:t>) then</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GraphicsWindow.DrawLine</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OrgX</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OrgY</a:t>
            </a:r>
            <a:r>
              <a:rPr lang="en-US" sz="1200" kern="1200" dirty="0" smtClean="0">
                <a:solidFill>
                  <a:schemeClr val="tx1"/>
                </a:solidFill>
                <a:latin typeface="+mn-lt"/>
                <a:ea typeface="+mn-ea"/>
                <a:cs typeface="+mn-cs"/>
              </a:rPr>
              <a:t>, x, y)</a:t>
            </a:r>
          </a:p>
          <a:p>
            <a:r>
              <a:rPr lang="en-US" sz="1200"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Endif</a:t>
            </a:r>
            <a:endParaRPr lang="en-US" sz="1200" b="1" kern="1200" dirty="0" smtClean="0">
              <a:solidFill>
                <a:schemeClr val="tx1"/>
              </a:solidFill>
              <a:latin typeface="+mn-lt"/>
              <a:ea typeface="+mn-ea"/>
              <a:cs typeface="+mn-cs"/>
            </a:endParaRPr>
          </a:p>
          <a:p>
            <a:r>
              <a:rPr lang="en-US" sz="1200" b="1" kern="1200" dirty="0" err="1" smtClean="0">
                <a:solidFill>
                  <a:schemeClr val="tx1"/>
                </a:solidFill>
                <a:latin typeface="+mn-lt"/>
                <a:ea typeface="+mn-ea"/>
                <a:cs typeface="+mn-cs"/>
              </a:rPr>
              <a:t>EndSub</a:t>
            </a:r>
            <a:endParaRPr lang="en-US" sz="1200" b="1"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Sub </a:t>
            </a:r>
            <a:r>
              <a:rPr lang="en-US" sz="1200" b="1" kern="1200" dirty="0" err="1" smtClean="0">
                <a:solidFill>
                  <a:schemeClr val="tx1"/>
                </a:solidFill>
                <a:latin typeface="+mn-lt"/>
                <a:ea typeface="+mn-ea"/>
                <a:cs typeface="+mn-cs"/>
              </a:rPr>
              <a:t>MouseUp</a:t>
            </a:r>
            <a:endParaRPr lang="en-US" sz="1200" b="1"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GraphicsWindow.PenColor</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GraphicsWindow.GetRandomColor</a:t>
            </a:r>
            <a:r>
              <a:rPr lang="en-US" sz="1200" kern="1200" dirty="0" smtClean="0">
                <a:solidFill>
                  <a:schemeClr val="tx1"/>
                </a:solidFill>
                <a:latin typeface="+mn-lt"/>
                <a:ea typeface="+mn-ea"/>
                <a:cs typeface="+mn-cs"/>
              </a:rPr>
              <a:t>()</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GraphicsWindow.PenWidth</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Math.GetRandomNumber</a:t>
            </a:r>
            <a:r>
              <a:rPr lang="en-US" sz="1200" kern="1200" dirty="0" smtClean="0">
                <a:solidFill>
                  <a:schemeClr val="tx1"/>
                </a:solidFill>
                <a:latin typeface="+mn-lt"/>
                <a:ea typeface="+mn-ea"/>
                <a:cs typeface="+mn-cs"/>
              </a:rPr>
              <a:t>(5)</a:t>
            </a:r>
          </a:p>
          <a:p>
            <a:r>
              <a:rPr lang="en-US" sz="1200" b="1" kern="1200" dirty="0" err="1" smtClean="0">
                <a:solidFill>
                  <a:schemeClr val="tx1"/>
                </a:solidFill>
                <a:latin typeface="+mn-lt"/>
                <a:ea typeface="+mn-ea"/>
                <a:cs typeface="+mn-cs"/>
              </a:rPr>
              <a:t>EndSub</a:t>
            </a:r>
            <a:endParaRPr lang="en-US" sz="1200" kern="1200" dirty="0">
              <a:solidFill>
                <a:schemeClr val="tx1"/>
              </a:solidFill>
              <a:latin typeface="+mn-lt"/>
              <a:ea typeface="+mn-ea"/>
              <a:cs typeface="+mn-cs"/>
            </a:endParaRPr>
          </a:p>
        </p:txBody>
      </p:sp>
    </p:spTree>
    <p:extLst>
      <p:ext uri="{BB962C8B-B14F-4D97-AF65-F5344CB8AC3E}">
        <p14:creationId xmlns:p14="http://schemas.microsoft.com/office/powerpoint/2010/main" val="37821777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7</a:t>
            </a:fld>
            <a:endParaRPr lang="en-US" dirty="0"/>
          </a:p>
        </p:txBody>
      </p:sp>
    </p:spTree>
    <p:extLst>
      <p:ext uri="{BB962C8B-B14F-4D97-AF65-F5344CB8AC3E}">
        <p14:creationId xmlns:p14="http://schemas.microsoft.com/office/powerpoint/2010/main" val="1482318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endParaRPr lang="en-US" dirty="0" smtClean="0"/>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8</a:t>
            </a:fld>
            <a:endParaRPr lang="en-US"/>
          </a:p>
        </p:txBody>
      </p:sp>
    </p:spTree>
    <p:extLst>
      <p:ext uri="{BB962C8B-B14F-4D97-AF65-F5344CB8AC3E}">
        <p14:creationId xmlns:p14="http://schemas.microsoft.com/office/powerpoint/2010/main" val="299268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A8AE693-3821-4C6F-94C1-A9D9B4184AC6}" type="datetimeFigureOut">
              <a:rPr lang="en-US"/>
              <a:pPr>
                <a:defRPr/>
              </a:pPr>
              <a:t>6/24/2016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C983C0-1503-41F0-ACB6-3CEC177DB35A}"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2EF288E-E737-4884-B953-F70AE6B9344E}" type="datetimeFigureOut">
              <a:rPr lang="en-US"/>
              <a:pPr>
                <a:defRPr/>
              </a:pPr>
              <a:t>6/24/2016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B7CD28-DB56-4A62-B2B8-0078F14D0420}"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0730AB2-D613-4471-8D49-22BDD0528E3E}" type="datetimeFigureOut">
              <a:rPr lang="en-US"/>
              <a:pPr>
                <a:defRPr/>
              </a:pPr>
              <a:t>6/24/2016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37B53D-D021-49E6-9560-BED1EF26A4E5}"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D7A30E7-2C74-457C-B2BB-65F41C87F69B}" type="datetimeFigureOut">
              <a:rPr lang="en-US"/>
              <a:pPr>
                <a:defRPr/>
              </a:pPr>
              <a:t>6/24/2016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547923-A4B4-4DC0-9BCC-41EE3FF47A19}"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93B2B45-5E71-429B-BABF-08666D508B21}" type="datetimeFigureOut">
              <a:rPr lang="en-US"/>
              <a:pPr>
                <a:defRPr/>
              </a:pPr>
              <a:t>6/24/2016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C5F905E-6F90-43A5-B4E9-A4CB4C923520}"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F2A0A970-E7DC-4038-9069-91858D648BDF}" type="datetimeFigureOut">
              <a:rPr lang="en-US"/>
              <a:pPr>
                <a:defRPr/>
              </a:pPr>
              <a:t>6/24/2016</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22D0A86-63F7-4A09-A3BB-4FEF6E1CA739}"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DFFB5EC0-D7C5-48CF-B776-E6D248544D38}" type="datetimeFigureOut">
              <a:rPr lang="en-US"/>
              <a:pPr>
                <a:defRPr/>
              </a:pPr>
              <a:t>6/24/2016</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3C5D531A-C242-4D36-840F-DB2719B73BD7}"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729BED35-003C-4A58-B1E5-829F85A8243A}" type="datetimeFigureOut">
              <a:rPr lang="en-US"/>
              <a:pPr>
                <a:defRPr/>
              </a:pPr>
              <a:t>6/24/2016</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56D55FB8-A7C1-412A-B91E-469A65B27FB0}"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BA081C31-4FEF-4A7C-AD58-36F796D68FEE}" type="datetimeFigureOut">
              <a:rPr lang="en-US"/>
              <a:pPr>
                <a:defRPr/>
              </a:pPr>
              <a:t>6/24/2016</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22F4AFA8-A904-43C3-BBCD-8CA4EFD09B30}"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A2EAF47B-2750-4EC9-9010-ACB665A03744}" type="datetimeFigureOut">
              <a:rPr lang="en-US"/>
              <a:pPr>
                <a:defRPr/>
              </a:pPr>
              <a:t>6/24/2016</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4DAF09D4-991E-476F-8D16-084841D0C8E6}"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4499D0E9-0297-4C39-A884-53F2147ABE11}" type="datetimeFigureOut">
              <a:rPr lang="en-US"/>
              <a:pPr>
                <a:defRPr/>
              </a:pPr>
              <a:t>6/24/2016</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9059162-F0EC-429E-B952-23CB5876EA19}"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 y="0"/>
            <a:ext cx="8229600" cy="563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 name="Date Placeholder 3"/>
          <p:cNvSpPr>
            <a:spLocks noGrp="1"/>
          </p:cNvSpPr>
          <p:nvPr>
            <p:ph type="dt" sz="half" idx="2"/>
          </p:nvPr>
        </p:nvSpPr>
        <p:spPr>
          <a:xfrm>
            <a:off x="457200" y="649287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1"/>
                </a:solidFill>
                <a:latin typeface="+mn-lt"/>
              </a:defRPr>
            </a:lvl1pPr>
          </a:lstStyle>
          <a:p>
            <a:pPr>
              <a:defRPr/>
            </a:pPr>
            <a:fld id="{460397C0-55EF-4EAC-8889-593472E51D6D}" type="datetimeFigureOut">
              <a:rPr lang="en-US"/>
              <a:pPr>
                <a:defRPr/>
              </a:pPr>
              <a:t>6/24/2016</a:t>
            </a:fld>
            <a:endParaRPr lang="en-US" dirty="0"/>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bg1"/>
                </a:solidFill>
                <a:latin typeface="+mn-lt"/>
              </a:defRPr>
            </a:lvl1pPr>
          </a:lstStyle>
          <a:p>
            <a:pPr>
              <a:defRPr/>
            </a:pPr>
            <a:r>
              <a:rPr lang="fr-FR"/>
              <a:t>TUTORIAUX | STBI</a:t>
            </a:r>
          </a:p>
        </p:txBody>
      </p:sp>
      <p:sp>
        <p:nvSpPr>
          <p:cNvPr id="6" name="Slide Number Placeholder 5"/>
          <p:cNvSpPr>
            <a:spLocks noGrp="1"/>
          </p:cNvSpPr>
          <p:nvPr>
            <p:ph type="sldNum" sz="quarter" idx="4"/>
          </p:nvPr>
        </p:nvSpPr>
        <p:spPr>
          <a:xfrm>
            <a:off x="6553200" y="6492875"/>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mn-lt"/>
              </a:defRPr>
            </a:lvl1pPr>
          </a:lstStyle>
          <a:p>
            <a:pPr>
              <a:defRPr/>
            </a:pPr>
            <a:fld id="{9EBCE1EC-0DFD-4A1B-8518-0C3C9BCFCDEB}" type="slidenum">
              <a:rPr lang="en-US"/>
              <a:pPr>
                <a:defRPr/>
              </a:pPr>
              <a:t>‹#›</a:t>
            </a:fld>
            <a:endParaRPr lang="en-US" dirty="0"/>
          </a:p>
        </p:txBody>
      </p:sp>
      <p:pic>
        <p:nvPicPr>
          <p:cNvPr id="1030" name="Picture 6" descr="innernew.jpg"/>
          <p:cNvPicPr>
            <a:picLocks noChangeAspect="1"/>
          </p:cNvPicPr>
          <p:nvPr/>
        </p:nvPicPr>
        <p:blipFill>
          <a:blip r:embed="rId13" cstate="print"/>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ransition/>
  <p:txStyles>
    <p:titleStyle>
      <a:lvl1pPr algn="l" rtl="0" eaLnBrk="1" fontAlgn="base" hangingPunct="1">
        <a:spcBef>
          <a:spcPct val="0"/>
        </a:spcBef>
        <a:spcAft>
          <a:spcPct val="0"/>
        </a:spcAft>
        <a:defRPr sz="2000" kern="1200">
          <a:solidFill>
            <a:schemeClr val="bg1"/>
          </a:solidFill>
          <a:latin typeface="Verdana" pitchFamily="34" charset="0"/>
          <a:ea typeface="+mj-ea"/>
          <a:cs typeface="Tahoma" pitchFamily="34" charset="0"/>
        </a:defRPr>
      </a:lvl1pPr>
      <a:lvl2pPr algn="l" rtl="0" eaLnBrk="1" fontAlgn="base" hangingPunct="1">
        <a:spcBef>
          <a:spcPct val="0"/>
        </a:spcBef>
        <a:spcAft>
          <a:spcPct val="0"/>
        </a:spcAft>
        <a:defRPr sz="2000">
          <a:solidFill>
            <a:schemeClr val="bg1"/>
          </a:solidFill>
          <a:latin typeface="Verdana" pitchFamily="34" charset="0"/>
          <a:cs typeface="Tahoma" pitchFamily="34" charset="0"/>
        </a:defRPr>
      </a:lvl2pPr>
      <a:lvl3pPr algn="l" rtl="0" eaLnBrk="1" fontAlgn="base" hangingPunct="1">
        <a:spcBef>
          <a:spcPct val="0"/>
        </a:spcBef>
        <a:spcAft>
          <a:spcPct val="0"/>
        </a:spcAft>
        <a:defRPr sz="2000">
          <a:solidFill>
            <a:schemeClr val="bg1"/>
          </a:solidFill>
          <a:latin typeface="Verdana" pitchFamily="34" charset="0"/>
          <a:cs typeface="Tahoma" pitchFamily="34" charset="0"/>
        </a:defRPr>
      </a:lvl3pPr>
      <a:lvl4pPr algn="l" rtl="0" eaLnBrk="1" fontAlgn="base" hangingPunct="1">
        <a:spcBef>
          <a:spcPct val="0"/>
        </a:spcBef>
        <a:spcAft>
          <a:spcPct val="0"/>
        </a:spcAft>
        <a:defRPr sz="2000">
          <a:solidFill>
            <a:schemeClr val="bg1"/>
          </a:solidFill>
          <a:latin typeface="Verdana" pitchFamily="34" charset="0"/>
          <a:cs typeface="Tahoma" pitchFamily="34" charset="0"/>
        </a:defRPr>
      </a:lvl4pPr>
      <a:lvl5pPr algn="l" rtl="0" eaLnBrk="1" fontAlgn="base" hangingPunct="1">
        <a:spcBef>
          <a:spcPct val="0"/>
        </a:spcBef>
        <a:spcAft>
          <a:spcPct val="0"/>
        </a:spcAft>
        <a:defRPr sz="2000">
          <a:solidFill>
            <a:schemeClr val="bg1"/>
          </a:solidFill>
          <a:latin typeface="Verdana" pitchFamily="34" charset="0"/>
          <a:cs typeface="Tahoma" pitchFamily="34" charset="0"/>
        </a:defRPr>
      </a:lvl5pPr>
      <a:lvl6pPr marL="457200" algn="l" rtl="0" eaLnBrk="1" fontAlgn="base" hangingPunct="1">
        <a:spcBef>
          <a:spcPct val="0"/>
        </a:spcBef>
        <a:spcAft>
          <a:spcPct val="0"/>
        </a:spcAft>
        <a:defRPr sz="2000">
          <a:solidFill>
            <a:schemeClr val="bg1"/>
          </a:solidFill>
          <a:latin typeface="Verdana" pitchFamily="34" charset="0"/>
          <a:cs typeface="Tahoma" pitchFamily="34" charset="0"/>
        </a:defRPr>
      </a:lvl6pPr>
      <a:lvl7pPr marL="914400" algn="l" rtl="0" eaLnBrk="1" fontAlgn="base" hangingPunct="1">
        <a:spcBef>
          <a:spcPct val="0"/>
        </a:spcBef>
        <a:spcAft>
          <a:spcPct val="0"/>
        </a:spcAft>
        <a:defRPr sz="2000">
          <a:solidFill>
            <a:schemeClr val="bg1"/>
          </a:solidFill>
          <a:latin typeface="Verdana" pitchFamily="34" charset="0"/>
          <a:cs typeface="Tahoma" pitchFamily="34" charset="0"/>
        </a:defRPr>
      </a:lvl7pPr>
      <a:lvl8pPr marL="1371600" algn="l" rtl="0" eaLnBrk="1" fontAlgn="base" hangingPunct="1">
        <a:spcBef>
          <a:spcPct val="0"/>
        </a:spcBef>
        <a:spcAft>
          <a:spcPct val="0"/>
        </a:spcAft>
        <a:defRPr sz="2000">
          <a:solidFill>
            <a:schemeClr val="bg1"/>
          </a:solidFill>
          <a:latin typeface="Verdana" pitchFamily="34" charset="0"/>
          <a:cs typeface="Tahoma" pitchFamily="34" charset="0"/>
        </a:defRPr>
      </a:lvl8pPr>
      <a:lvl9pPr marL="1828800" algn="l" rtl="0" eaLnBrk="1" fontAlgn="base" hangingPunct="1">
        <a:spcBef>
          <a:spcPct val="0"/>
        </a:spcBef>
        <a:spcAft>
          <a:spcPct val="0"/>
        </a:spcAft>
        <a:defRPr sz="2000">
          <a:solidFill>
            <a:schemeClr val="bg1"/>
          </a:solidFill>
          <a:latin typeface="Verdana" pitchFamily="34" charset="0"/>
          <a:cs typeface="Tahoma"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3.gif"/></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9" descr="bgnew.jpg"/>
          <p:cNvPicPr>
            <a:picLocks noChangeAspect="1"/>
          </p:cNvPicPr>
          <p:nvPr/>
        </p:nvPicPr>
        <p:blipFill>
          <a:blip r:embed="rId3" cstate="print"/>
          <a:srcRect/>
          <a:stretch>
            <a:fillRect/>
          </a:stretch>
        </p:blipFill>
        <p:spPr bwMode="auto">
          <a:xfrm>
            <a:off x="0" y="0"/>
            <a:ext cx="9677400" cy="7258050"/>
          </a:xfrm>
          <a:prstGeom prst="rect">
            <a:avLst/>
          </a:prstGeom>
          <a:noFill/>
          <a:ln w="9525">
            <a:noFill/>
            <a:miter lim="800000"/>
            <a:headEnd/>
            <a:tailEnd/>
          </a:ln>
        </p:spPr>
      </p:pic>
      <p:grpSp>
        <p:nvGrpSpPr>
          <p:cNvPr id="13315" name="Group 17"/>
          <p:cNvGrpSpPr>
            <a:grpSpLocks/>
          </p:cNvGrpSpPr>
          <p:nvPr/>
        </p:nvGrpSpPr>
        <p:grpSpPr bwMode="auto">
          <a:xfrm>
            <a:off x="762000" y="685800"/>
            <a:ext cx="7772400" cy="1255713"/>
            <a:chOff x="838200" y="1143000"/>
            <a:chExt cx="7772400" cy="1255931"/>
          </a:xfrm>
        </p:grpSpPr>
        <p:sp>
          <p:nvSpPr>
            <p:cNvPr id="7" name="Rounded Rectangle 6"/>
            <p:cNvSpPr/>
            <p:nvPr/>
          </p:nvSpPr>
          <p:spPr>
            <a:xfrm>
              <a:off x="838200" y="1143000"/>
              <a:ext cx="7772400" cy="1066985"/>
            </a:xfrm>
            <a:prstGeom prst="roundRect">
              <a:avLst/>
            </a:prstGeom>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8" name="TextBox 7"/>
            <p:cNvSpPr txBox="1"/>
            <p:nvPr/>
          </p:nvSpPr>
          <p:spPr>
            <a:xfrm>
              <a:off x="1524000" y="1371640"/>
              <a:ext cx="6553200" cy="646225"/>
            </a:xfrm>
            <a:prstGeom prst="rect">
              <a:avLst/>
            </a:prstGeom>
            <a:noFill/>
          </p:spPr>
          <p:txBody>
            <a:bodyPr>
              <a:spAutoFit/>
            </a:bodyPr>
            <a:lstStyle/>
            <a:p>
              <a:pPr algn="ctr" fontAlgn="auto">
                <a:spcBef>
                  <a:spcPts val="0"/>
                </a:spcBef>
                <a:spcAft>
                  <a:spcPts val="0"/>
                </a:spcAft>
                <a:defRPr/>
              </a:pPr>
              <a:r>
                <a:rPr lang="fr-FR" sz="3600" b="1" dirty="0">
                  <a:latin typeface="+mj-lt"/>
                  <a:cs typeface="Tahoma" pitchFamily="34" charset="0"/>
                </a:rPr>
                <a:t>Microsoft</a:t>
              </a:r>
              <a:r>
                <a:rPr lang="en-US" sz="3600" b="1" dirty="0">
                  <a:latin typeface="+mj-lt"/>
                  <a:cs typeface="Tahoma" pitchFamily="34" charset="0"/>
                </a:rPr>
                <a:t>®</a:t>
              </a:r>
              <a:r>
                <a:rPr lang="fr-FR" sz="3600" b="1" dirty="0">
                  <a:latin typeface="+mj-lt"/>
                  <a:cs typeface="Tahoma" pitchFamily="34" charset="0"/>
                </a:rPr>
                <a:t> Small Basic</a:t>
              </a:r>
              <a:endParaRPr lang="en-US" sz="3600" b="1" dirty="0">
                <a:latin typeface="+mj-lt"/>
                <a:cs typeface="Tahoma" pitchFamily="34" charset="0"/>
              </a:endParaRPr>
            </a:p>
          </p:txBody>
        </p:sp>
        <p:sp>
          <p:nvSpPr>
            <p:cNvPr id="9" name="TextBox 8"/>
            <p:cNvSpPr txBox="1"/>
            <p:nvPr/>
          </p:nvSpPr>
          <p:spPr>
            <a:xfrm>
              <a:off x="1524000" y="1752706"/>
              <a:ext cx="6553200" cy="646225"/>
            </a:xfrm>
            <a:prstGeom prst="rect">
              <a:avLst/>
            </a:prstGeom>
            <a:noFill/>
          </p:spPr>
          <p:txBody>
            <a:bodyPr>
              <a:spAutoFit/>
            </a:bodyPr>
            <a:lstStyle/>
            <a:p>
              <a:pPr algn="ctr" fontAlgn="auto">
                <a:spcBef>
                  <a:spcPts val="0"/>
                </a:spcBef>
                <a:spcAft>
                  <a:spcPts val="0"/>
                </a:spcAft>
                <a:defRPr/>
              </a:pPr>
              <a:endParaRPr lang="en-US" sz="3600" dirty="0">
                <a:effectLst>
                  <a:reflection blurRad="6350" stA="55000" endA="300" endPos="45500" dir="5400000" sy="-100000" algn="bl" rotWithShape="0"/>
                </a:effectLst>
                <a:latin typeface="+mn-lt"/>
                <a:cs typeface="Tahoma" pitchFamily="34" charset="0"/>
              </a:endParaRPr>
            </a:p>
          </p:txBody>
        </p:sp>
      </p:grpSp>
      <p:sp>
        <p:nvSpPr>
          <p:cNvPr id="19" name="Rounded Rectangle 18"/>
          <p:cNvSpPr/>
          <p:nvPr/>
        </p:nvSpPr>
        <p:spPr>
          <a:xfrm>
            <a:off x="1447800" y="1752600"/>
            <a:ext cx="6400800" cy="838200"/>
          </a:xfrm>
          <a:prstGeom prst="roundRect">
            <a:avLst/>
          </a:prstGeom>
          <a:gradFill>
            <a:gsLst>
              <a:gs pos="0">
                <a:schemeClr val="bg1">
                  <a:alpha val="0"/>
                </a:schemeClr>
              </a:gs>
              <a:gs pos="0">
                <a:schemeClr val="bg1"/>
              </a:gs>
              <a:gs pos="50000">
                <a:schemeClr val="accent1">
                  <a:tint val="44500"/>
                  <a:satMod val="160000"/>
                  <a:alpha val="0"/>
                </a:schemeClr>
              </a:gs>
              <a:gs pos="100000">
                <a:schemeClr val="accent1">
                  <a:tint val="23500"/>
                  <a:satMod val="160000"/>
                </a:schemeClr>
              </a:gs>
            </a:gsLst>
            <a:lin ang="5400000" scaled="0"/>
          </a:gra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smtClean="0">
                <a:solidFill>
                  <a:schemeClr val="accent4">
                    <a:lumMod val="75000"/>
                  </a:schemeClr>
                </a:solidFill>
                <a:latin typeface="+mj-lt"/>
              </a:rPr>
              <a:t>Events and Interactivity</a:t>
            </a:r>
            <a:endParaRPr lang="en-US" sz="2800" dirty="0">
              <a:solidFill>
                <a:schemeClr val="accent4">
                  <a:lumMod val="75000"/>
                </a:schemeClr>
              </a:solidFill>
              <a:effectLst>
                <a:reflection blurRad="6350" stA="55000" endA="300" endPos="45500" dir="5400000" sy="-100000" algn="bl" rotWithShape="0"/>
              </a:effectLst>
              <a:latin typeface="+mj-lt"/>
              <a:cs typeface="Tahoma" pitchFamily="34" charset="0"/>
            </a:endParaRPr>
          </a:p>
        </p:txBody>
      </p:sp>
      <p:sp>
        <p:nvSpPr>
          <p:cNvPr id="11" name="Rounded Rectangle 10"/>
          <p:cNvSpPr/>
          <p:nvPr/>
        </p:nvSpPr>
        <p:spPr>
          <a:xfrm>
            <a:off x="1981200" y="2590800"/>
            <a:ext cx="5334000" cy="658813"/>
          </a:xfrm>
          <a:prstGeom prst="roundRect">
            <a:avLst/>
          </a:prstGeom>
          <a:gradFill>
            <a:gsLst>
              <a:gs pos="0">
                <a:srgbClr val="FFE2B7"/>
              </a:gs>
              <a:gs pos="50000">
                <a:srgbClr val="FFC000"/>
              </a:gs>
            </a:gsLst>
            <a:lin ang="16200000" scaled="1"/>
          </a:gradFill>
          <a:ln/>
        </p:spPr>
        <p:style>
          <a:lnRef idx="3">
            <a:schemeClr val="lt1"/>
          </a:lnRef>
          <a:fillRef idx="1">
            <a:schemeClr val="accent6"/>
          </a:fillRef>
          <a:effectRef idx="1">
            <a:schemeClr val="accent6"/>
          </a:effectRef>
          <a:fontRef idx="minor">
            <a:schemeClr val="lt1"/>
          </a:fontRef>
        </p:style>
        <p:txBody>
          <a:bodyPr anchor="ctr"/>
          <a:lstStyle/>
          <a:p>
            <a:pPr algn="ctr" fontAlgn="auto">
              <a:lnSpc>
                <a:spcPct val="150000"/>
              </a:lnSpc>
              <a:spcBef>
                <a:spcPts val="0"/>
              </a:spcBef>
              <a:spcAft>
                <a:spcPts val="0"/>
              </a:spcAft>
              <a:defRPr/>
            </a:pPr>
            <a:r>
              <a:rPr lang="en-US" b="1" dirty="0">
                <a:solidFill>
                  <a:srgbClr val="205D0B"/>
                </a:solidFill>
              </a:rPr>
              <a:t>Estimated </a:t>
            </a:r>
            <a:r>
              <a:rPr lang="en-US" b="1" dirty="0" smtClean="0">
                <a:solidFill>
                  <a:srgbClr val="205D0B"/>
                </a:solidFill>
              </a:rPr>
              <a:t>time </a:t>
            </a:r>
            <a:r>
              <a:rPr lang="en-US" b="1" dirty="0">
                <a:solidFill>
                  <a:srgbClr val="205D0B"/>
                </a:solidFill>
              </a:rPr>
              <a:t>to </a:t>
            </a:r>
            <a:r>
              <a:rPr lang="en-US" b="1" dirty="0" smtClean="0">
                <a:solidFill>
                  <a:srgbClr val="205D0B"/>
                </a:solidFill>
              </a:rPr>
              <a:t>complete this lesson: 1 hour</a:t>
            </a:r>
            <a:endParaRPr lang="en-US" dirty="0">
              <a:solidFill>
                <a:srgbClr val="205D0B"/>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3315"/>
                                        </p:tgtEl>
                                        <p:attrNameLst>
                                          <p:attrName>style.visibility</p:attrName>
                                        </p:attrNameLst>
                                      </p:cBhvr>
                                      <p:to>
                                        <p:strVal val="visible"/>
                                      </p:to>
                                    </p:set>
                                    <p:animEffect transition="in" filter="diamond(in)">
                                      <p:cBhvr>
                                        <p:cTn id="7" dur="2000"/>
                                        <p:tgtEl>
                                          <p:spTgt spid="1331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randombar(horizontal)">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1"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bwMode="auto">
          <a:xfrm>
            <a:off x="76200" y="0"/>
            <a:ext cx="8229600" cy="563563"/>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400" b="1" dirty="0" smtClean="0">
                <a:solidFill>
                  <a:schemeClr val="bg1"/>
                </a:solidFill>
                <a:latin typeface="+mj-lt"/>
                <a:ea typeface="+mj-ea"/>
                <a:cs typeface="Tahoma" pitchFamily="34" charset="0"/>
              </a:rPr>
              <a:t>Events and Interactivity</a:t>
            </a:r>
            <a:endParaRPr kumimoji="0" lang="en-US" sz="2400" b="1" i="0" u="none" strike="noStrike" kern="1200" cap="none" spc="0" normalizeH="0" baseline="0" noProof="0" dirty="0">
              <a:ln>
                <a:noFill/>
              </a:ln>
              <a:solidFill>
                <a:schemeClr val="bg1"/>
              </a:solidFill>
              <a:effectLst/>
              <a:uLnTx/>
              <a:uFillTx/>
              <a:latin typeface="+mj-lt"/>
              <a:ea typeface="+mj-ea"/>
              <a:cs typeface="Tahoma" pitchFamily="34" charset="0"/>
            </a:endParaRPr>
          </a:p>
        </p:txBody>
      </p:sp>
      <p:grpSp>
        <p:nvGrpSpPr>
          <p:cNvPr id="14" name="Group 13"/>
          <p:cNvGrpSpPr/>
          <p:nvPr/>
        </p:nvGrpSpPr>
        <p:grpSpPr>
          <a:xfrm>
            <a:off x="228600" y="762000"/>
            <a:ext cx="5334000" cy="914400"/>
            <a:chOff x="304800" y="762000"/>
            <a:chExt cx="5334000" cy="762000"/>
          </a:xfrm>
        </p:grpSpPr>
        <p:sp>
          <p:nvSpPr>
            <p:cNvPr id="20" name="Rounded Rectangle 19"/>
            <p:cNvSpPr/>
            <p:nvPr/>
          </p:nvSpPr>
          <p:spPr>
            <a:xfrm>
              <a:off x="304800" y="762000"/>
              <a:ext cx="5334000" cy="7620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21" name="TextBox 20"/>
            <p:cNvSpPr txBox="1"/>
            <p:nvPr/>
          </p:nvSpPr>
          <p:spPr>
            <a:xfrm>
              <a:off x="381000" y="914400"/>
              <a:ext cx="5107546" cy="359073"/>
            </a:xfrm>
            <a:prstGeom prst="rect">
              <a:avLst/>
            </a:prstGeom>
            <a:noFill/>
          </p:spPr>
          <p:txBody>
            <a:bodyPr wrap="square">
              <a:spAutoFit/>
            </a:bodyPr>
            <a:lstStyle/>
            <a:p>
              <a:pPr fontAlgn="auto">
                <a:spcBef>
                  <a:spcPts val="0"/>
                </a:spcBef>
                <a:spcAft>
                  <a:spcPts val="0"/>
                </a:spcAft>
                <a:defRPr/>
              </a:pPr>
              <a:r>
                <a:rPr lang="en-US" sz="2200" b="1" dirty="0">
                  <a:latin typeface="+mj-lt"/>
                </a:rPr>
                <a:t>In this lesson, you will </a:t>
              </a:r>
              <a:r>
                <a:rPr lang="en-US" sz="2200" b="1">
                  <a:latin typeface="+mj-lt"/>
                </a:rPr>
                <a:t>learn </a:t>
              </a:r>
              <a:r>
                <a:rPr lang="en-US" sz="2200" b="1" smtClean="0">
                  <a:latin typeface="+mj-lt"/>
                </a:rPr>
                <a:t>how to:</a:t>
              </a:r>
              <a:endParaRPr lang="en-US" sz="2200" b="1" dirty="0">
                <a:latin typeface="+mj-lt"/>
              </a:endParaRPr>
            </a:p>
          </p:txBody>
        </p:sp>
      </p:grpSp>
      <p:grpSp>
        <p:nvGrpSpPr>
          <p:cNvPr id="22" name="Group 21"/>
          <p:cNvGrpSpPr/>
          <p:nvPr/>
        </p:nvGrpSpPr>
        <p:grpSpPr>
          <a:xfrm>
            <a:off x="304800" y="1600200"/>
            <a:ext cx="5334000" cy="609600"/>
            <a:chOff x="304800" y="1524000"/>
            <a:chExt cx="5038725" cy="1173480"/>
          </a:xfrm>
        </p:grpSpPr>
        <p:sp>
          <p:nvSpPr>
            <p:cNvPr id="23" name="Rounded Rectangle 22"/>
            <p:cNvSpPr/>
            <p:nvPr/>
          </p:nvSpPr>
          <p:spPr>
            <a:xfrm>
              <a:off x="304800" y="1524000"/>
              <a:ext cx="5038725" cy="1173480"/>
            </a:xfrm>
            <a:prstGeom prst="roundRect">
              <a:avLst>
                <a:gd name="adj" fmla="val 21552"/>
              </a:avLst>
            </a:prstGeom>
            <a:ln/>
          </p:spPr>
          <p:style>
            <a:lnRef idx="1">
              <a:schemeClr val="accent4"/>
            </a:lnRef>
            <a:fillRef idx="2">
              <a:schemeClr val="accent4"/>
            </a:fillRef>
            <a:effectRef idx="1">
              <a:schemeClr val="accent4"/>
            </a:effectRef>
            <a:fontRef idx="minor">
              <a:schemeClr val="dk1"/>
            </a:fontRef>
          </p:style>
          <p:txBody>
            <a:bodyPr anchor="ctr"/>
            <a:lstStyle/>
            <a:p>
              <a:endParaRPr lang="en-US" sz="2400" b="1" dirty="0">
                <a:solidFill>
                  <a:srgbClr val="C00000"/>
                </a:solidFill>
              </a:endParaRPr>
            </a:p>
            <a:p>
              <a:r>
                <a:rPr lang="en-US" sz="2400" b="1" dirty="0" smtClean="0">
                  <a:solidFill>
                    <a:srgbClr val="C00000"/>
                  </a:solidFill>
                </a:rPr>
                <a:t>	</a:t>
              </a:r>
              <a:endParaRPr lang="en-US" sz="2400" b="1" dirty="0">
                <a:solidFill>
                  <a:srgbClr val="C00000"/>
                </a:solidFill>
              </a:endParaRPr>
            </a:p>
          </p:txBody>
        </p:sp>
        <p:sp>
          <p:nvSpPr>
            <p:cNvPr id="24" name="TextBox 23"/>
            <p:cNvSpPr txBox="1"/>
            <p:nvPr/>
          </p:nvSpPr>
          <p:spPr>
            <a:xfrm>
              <a:off x="523875" y="1630680"/>
              <a:ext cx="4673600" cy="770212"/>
            </a:xfrm>
            <a:prstGeom prst="rect">
              <a:avLst/>
            </a:prstGeom>
            <a:noFill/>
          </p:spPr>
          <p:txBody>
            <a:bodyPr wrap="square" rtlCol="0">
              <a:spAutoFit/>
            </a:bodyPr>
            <a:lstStyle/>
            <a:p>
              <a:pPr lvl="0"/>
              <a:r>
                <a:rPr lang="en-US" sz="2000" smtClean="0">
                  <a:latin typeface="+mn-lt"/>
                </a:rPr>
                <a:t>Use </a:t>
              </a:r>
              <a:r>
                <a:rPr lang="en-US" sz="2000" dirty="0" smtClean="0">
                  <a:latin typeface="+mn-lt"/>
                </a:rPr>
                <a:t>keyboard events in your program.</a:t>
              </a:r>
              <a:endParaRPr lang="en-US" sz="2000" dirty="0">
                <a:latin typeface="+mn-lt"/>
              </a:endParaRPr>
            </a:p>
          </p:txBody>
        </p:sp>
      </p:grpSp>
      <p:grpSp>
        <p:nvGrpSpPr>
          <p:cNvPr id="25" name="Group 24"/>
          <p:cNvGrpSpPr/>
          <p:nvPr/>
        </p:nvGrpSpPr>
        <p:grpSpPr>
          <a:xfrm>
            <a:off x="304800" y="2362200"/>
            <a:ext cx="5334000" cy="609600"/>
            <a:chOff x="378691" y="2895600"/>
            <a:chExt cx="5020235" cy="1066800"/>
          </a:xfrm>
        </p:grpSpPr>
        <p:sp>
          <p:nvSpPr>
            <p:cNvPr id="26" name="Rounded Rectangle 25"/>
            <p:cNvSpPr/>
            <p:nvPr/>
          </p:nvSpPr>
          <p:spPr>
            <a:xfrm>
              <a:off x="378691" y="2895600"/>
              <a:ext cx="5020235" cy="1066800"/>
            </a:xfrm>
            <a:prstGeom prst="roundRect">
              <a:avLst>
                <a:gd name="adj" fmla="val 25431"/>
              </a:avLst>
            </a:prstGeom>
            <a:ln/>
          </p:spPr>
          <p:style>
            <a:lnRef idx="1">
              <a:schemeClr val="accent4"/>
            </a:lnRef>
            <a:fillRef idx="2">
              <a:schemeClr val="accent4"/>
            </a:fillRef>
            <a:effectRef idx="1">
              <a:schemeClr val="accent4"/>
            </a:effectRef>
            <a:fontRef idx="minor">
              <a:schemeClr val="dk1"/>
            </a:fontRef>
          </p:style>
          <p:txBody>
            <a:bodyPr anchor="ctr"/>
            <a:lstStyle/>
            <a:p>
              <a:endParaRPr lang="en-US" sz="2400" b="1" dirty="0">
                <a:solidFill>
                  <a:srgbClr val="C00000"/>
                </a:solidFill>
              </a:endParaRPr>
            </a:p>
            <a:p>
              <a:r>
                <a:rPr lang="en-US" sz="2400" b="1" dirty="0" smtClean="0">
                  <a:solidFill>
                    <a:srgbClr val="C00000"/>
                  </a:solidFill>
                </a:rPr>
                <a:t>	</a:t>
              </a:r>
              <a:endParaRPr lang="en-US" sz="2400" b="1" dirty="0">
                <a:solidFill>
                  <a:srgbClr val="C00000"/>
                </a:solidFill>
              </a:endParaRPr>
            </a:p>
          </p:txBody>
        </p:sp>
        <p:sp>
          <p:nvSpPr>
            <p:cNvPr id="27" name="TextBox 26"/>
            <p:cNvSpPr txBox="1"/>
            <p:nvPr/>
          </p:nvSpPr>
          <p:spPr>
            <a:xfrm>
              <a:off x="512361" y="3067657"/>
              <a:ext cx="4743130" cy="700193"/>
            </a:xfrm>
            <a:prstGeom prst="rect">
              <a:avLst/>
            </a:prstGeom>
            <a:noFill/>
          </p:spPr>
          <p:txBody>
            <a:bodyPr wrap="square" rtlCol="0">
              <a:spAutoFit/>
            </a:bodyPr>
            <a:lstStyle/>
            <a:p>
              <a:r>
                <a:rPr lang="en-US" sz="2000" smtClean="0">
                  <a:latin typeface="+mn-lt"/>
                </a:rPr>
                <a:t>Use </a:t>
              </a:r>
              <a:r>
                <a:rPr lang="en-US" sz="2000" dirty="0" smtClean="0">
                  <a:solidFill>
                    <a:prstClr val="black"/>
                  </a:solidFill>
                  <a:latin typeface="Calibri"/>
                </a:rPr>
                <a:t>mouse events </a:t>
              </a:r>
              <a:r>
                <a:rPr lang="en-US" sz="2000" dirty="0" smtClean="0">
                  <a:latin typeface="+mn-lt"/>
                </a:rPr>
                <a:t>in your program.</a:t>
              </a:r>
              <a:endParaRPr lang="en-US" sz="2000" dirty="0">
                <a:latin typeface="+mn-lt"/>
              </a:endParaRPr>
            </a:p>
          </p:txBody>
        </p:sp>
      </p:grpSp>
      <p:pic>
        <p:nvPicPr>
          <p:cNvPr id="13" name="Picture 12" descr="edu_colo3_7393_rgb.jpg"/>
          <p:cNvPicPr>
            <a:picLocks noChangeAspect="1"/>
          </p:cNvPicPr>
          <p:nvPr/>
        </p:nvPicPr>
        <p:blipFill>
          <a:blip r:embed="rId3" cstate="print"/>
          <a:stretch>
            <a:fillRect/>
          </a:stretch>
        </p:blipFill>
        <p:spPr>
          <a:xfrm>
            <a:off x="5933996" y="1141345"/>
            <a:ext cx="2981404" cy="270520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900" decel="100000" fill="hold"/>
                                        <p:tgtEl>
                                          <p:spTgt spid="1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strips(downLeft)">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22"/>
                                        </p:tgtEl>
                                        <p:attrNameLst>
                                          <p:attrName>style.visibility</p:attrName>
                                        </p:attrNameLst>
                                      </p:cBhvr>
                                      <p:to>
                                        <p:strVal val="visible"/>
                                      </p:to>
                                    </p:set>
                                    <p:anim calcmode="lin" valueType="num">
                                      <p:cBhvr additive="base">
                                        <p:cTn id="20" dur="500" fill="hold"/>
                                        <p:tgtEl>
                                          <p:spTgt spid="22"/>
                                        </p:tgtEl>
                                        <p:attrNameLst>
                                          <p:attrName>ppt_x</p:attrName>
                                        </p:attrNameLst>
                                      </p:cBhvr>
                                      <p:tavLst>
                                        <p:tav tm="0">
                                          <p:val>
                                            <p:strVal val="#ppt_x"/>
                                          </p:val>
                                        </p:tav>
                                        <p:tav tm="100000">
                                          <p:val>
                                            <p:strVal val="#ppt_x"/>
                                          </p:val>
                                        </p:tav>
                                      </p:tavLst>
                                    </p:anim>
                                    <p:anim calcmode="lin" valueType="num">
                                      <p:cBhvr additive="base">
                                        <p:cTn id="21"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25"/>
                                        </p:tgtEl>
                                        <p:attrNameLst>
                                          <p:attrName>style.visibility</p:attrName>
                                        </p:attrNameLst>
                                      </p:cBhvr>
                                      <p:to>
                                        <p:strVal val="visible"/>
                                      </p:to>
                                    </p:set>
                                    <p:anim calcmode="lin" valueType="num">
                                      <p:cBhvr additive="base">
                                        <p:cTn id="26" dur="500" fill="hold"/>
                                        <p:tgtEl>
                                          <p:spTgt spid="25"/>
                                        </p:tgtEl>
                                        <p:attrNameLst>
                                          <p:attrName>ppt_x</p:attrName>
                                        </p:attrNameLst>
                                      </p:cBhvr>
                                      <p:tavLst>
                                        <p:tav tm="0">
                                          <p:val>
                                            <p:strVal val="#ppt_x"/>
                                          </p:val>
                                        </p:tav>
                                        <p:tav tm="100000">
                                          <p:val>
                                            <p:strVal val="#ppt_x"/>
                                          </p:val>
                                        </p:tav>
                                      </p:tavLst>
                                    </p:anim>
                                    <p:anim calcmode="lin" valueType="num">
                                      <p:cBhvr additive="base">
                                        <p:cTn id="27"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dissolve">
                                      <p:cBhvr>
                                        <p:cTn id="3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fontScale="90000"/>
          </a:bodyPr>
          <a:lstStyle/>
          <a:p>
            <a:r>
              <a:rPr lang="en-US" sz="1800" dirty="0" smtClean="0"/>
              <a:t/>
            </a:r>
            <a:br>
              <a:rPr lang="en-US" sz="1800" dirty="0" smtClean="0"/>
            </a:br>
            <a:r>
              <a:rPr lang="en-US" sz="2700" dirty="0" smtClean="0">
                <a:latin typeface="+mj-lt"/>
              </a:rPr>
              <a:t> </a:t>
            </a:r>
            <a:r>
              <a:rPr lang="en-US" sz="2700" b="1" dirty="0" smtClean="0">
                <a:latin typeface="+mj-lt"/>
              </a:rPr>
              <a:t>Introduction to Events</a:t>
            </a:r>
            <a:br>
              <a:rPr lang="en-US" sz="2700" b="1" dirty="0" smtClean="0">
                <a:latin typeface="+mj-lt"/>
              </a:rPr>
            </a:br>
            <a:endParaRPr lang="en-US" sz="2700" dirty="0" smtClean="0">
              <a:latin typeface="+mj-lt"/>
            </a:endParaRPr>
          </a:p>
        </p:txBody>
      </p:sp>
      <p:grpSp>
        <p:nvGrpSpPr>
          <p:cNvPr id="18" name="Group 17"/>
          <p:cNvGrpSpPr/>
          <p:nvPr/>
        </p:nvGrpSpPr>
        <p:grpSpPr>
          <a:xfrm>
            <a:off x="152400" y="762000"/>
            <a:ext cx="7848599" cy="914400"/>
            <a:chOff x="5200261" y="3886200"/>
            <a:chExt cx="7152858" cy="1498283"/>
          </a:xfrm>
        </p:grpSpPr>
        <p:sp>
          <p:nvSpPr>
            <p:cNvPr id="24" name="Rounded Rectangle 23"/>
            <p:cNvSpPr/>
            <p:nvPr/>
          </p:nvSpPr>
          <p:spPr bwMode="auto">
            <a:xfrm>
              <a:off x="5200261" y="3886200"/>
              <a:ext cx="7152858" cy="1498283"/>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sz="2000" dirty="0"/>
            </a:p>
          </p:txBody>
        </p:sp>
        <p:sp>
          <p:nvSpPr>
            <p:cNvPr id="25" name="TextBox 4"/>
            <p:cNvSpPr txBox="1">
              <a:spLocks noChangeArrowheads="1"/>
            </p:cNvSpPr>
            <p:nvPr/>
          </p:nvSpPr>
          <p:spPr bwMode="auto">
            <a:xfrm>
              <a:off x="5231116" y="4025899"/>
              <a:ext cx="7052558" cy="1159901"/>
            </a:xfrm>
            <a:prstGeom prst="rect">
              <a:avLst/>
            </a:prstGeom>
            <a:noFill/>
            <a:ln w="9525">
              <a:noFill/>
              <a:miter lim="800000"/>
              <a:headEnd/>
              <a:tailEnd/>
            </a:ln>
          </p:spPr>
          <p:txBody>
            <a:bodyPr wrap="square">
              <a:spAutoFit/>
            </a:bodyPr>
            <a:lstStyle/>
            <a:p>
              <a:r>
                <a:rPr lang="en-US" sz="2000" dirty="0" smtClean="0">
                  <a:latin typeface="+mj-lt"/>
                </a:rPr>
                <a:t>This lesson introduces you to events with which you can add interactivity to your Small Basic programs. </a:t>
              </a:r>
              <a:endParaRPr lang="en-US" sz="2000" dirty="0">
                <a:latin typeface="+mj-lt"/>
              </a:endParaRPr>
            </a:p>
          </p:txBody>
        </p:sp>
      </p:grpSp>
      <p:grpSp>
        <p:nvGrpSpPr>
          <p:cNvPr id="15" name="Group 14"/>
          <p:cNvGrpSpPr/>
          <p:nvPr/>
        </p:nvGrpSpPr>
        <p:grpSpPr>
          <a:xfrm>
            <a:off x="152400" y="2286000"/>
            <a:ext cx="5181600" cy="1143000"/>
            <a:chOff x="589548" y="1752600"/>
            <a:chExt cx="4840706" cy="1143000"/>
          </a:xfrm>
        </p:grpSpPr>
        <p:sp>
          <p:nvSpPr>
            <p:cNvPr id="16" name="Rounded Rectangle 15"/>
            <p:cNvSpPr/>
            <p:nvPr/>
          </p:nvSpPr>
          <p:spPr bwMode="auto">
            <a:xfrm>
              <a:off x="589548" y="1752600"/>
              <a:ext cx="4769519" cy="1143000"/>
            </a:xfrm>
            <a:prstGeom prst="roundRect">
              <a:avLst>
                <a:gd name="adj" fmla="val 1985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sp>
          <p:nvSpPr>
            <p:cNvPr id="17" name="TextBox 20"/>
            <p:cNvSpPr txBox="1">
              <a:spLocks noChangeArrowheads="1"/>
            </p:cNvSpPr>
            <p:nvPr/>
          </p:nvSpPr>
          <p:spPr bwMode="auto">
            <a:xfrm>
              <a:off x="660735" y="1803737"/>
              <a:ext cx="4769519" cy="1015663"/>
            </a:xfrm>
            <a:prstGeom prst="rect">
              <a:avLst/>
            </a:prstGeom>
            <a:noFill/>
            <a:ln w="9525">
              <a:noFill/>
              <a:miter lim="800000"/>
              <a:headEnd/>
              <a:tailEnd/>
            </a:ln>
          </p:spPr>
          <p:txBody>
            <a:bodyPr wrap="square">
              <a:spAutoFit/>
            </a:bodyPr>
            <a:lstStyle/>
            <a:p>
              <a:r>
                <a:rPr lang="en-US" sz="2000" dirty="0" smtClean="0">
                  <a:latin typeface="+mj-lt"/>
                </a:rPr>
                <a:t>In other words, you can create an interactive program in Small Basic by defining events that trigger an action in response to user inputs. </a:t>
              </a:r>
              <a:endParaRPr lang="en-US" sz="2000" dirty="0">
                <a:latin typeface="+mj-lt"/>
              </a:endParaRPr>
            </a:p>
          </p:txBody>
        </p:sp>
      </p:grpSp>
      <p:grpSp>
        <p:nvGrpSpPr>
          <p:cNvPr id="19" name="Group 18"/>
          <p:cNvGrpSpPr/>
          <p:nvPr/>
        </p:nvGrpSpPr>
        <p:grpSpPr>
          <a:xfrm>
            <a:off x="152400" y="4876800"/>
            <a:ext cx="6781801" cy="1219200"/>
            <a:chOff x="5200262" y="3886200"/>
            <a:chExt cx="6180626" cy="1844041"/>
          </a:xfrm>
        </p:grpSpPr>
        <p:sp>
          <p:nvSpPr>
            <p:cNvPr id="23" name="Rounded Rectangle 22"/>
            <p:cNvSpPr/>
            <p:nvPr/>
          </p:nvSpPr>
          <p:spPr bwMode="auto">
            <a:xfrm>
              <a:off x="5200262" y="3886200"/>
              <a:ext cx="6180626" cy="1844041"/>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sz="2000" dirty="0"/>
            </a:p>
          </p:txBody>
        </p:sp>
        <p:sp>
          <p:nvSpPr>
            <p:cNvPr id="26" name="TextBox 4"/>
            <p:cNvSpPr txBox="1">
              <a:spLocks noChangeArrowheads="1"/>
            </p:cNvSpPr>
            <p:nvPr/>
          </p:nvSpPr>
          <p:spPr bwMode="auto">
            <a:xfrm>
              <a:off x="5231116" y="4025899"/>
              <a:ext cx="5941435" cy="1536191"/>
            </a:xfrm>
            <a:prstGeom prst="rect">
              <a:avLst/>
            </a:prstGeom>
            <a:noFill/>
            <a:ln w="9525">
              <a:noFill/>
              <a:miter lim="800000"/>
              <a:headEnd/>
              <a:tailEnd/>
            </a:ln>
          </p:spPr>
          <p:txBody>
            <a:bodyPr wrap="square">
              <a:spAutoFit/>
            </a:bodyPr>
            <a:lstStyle/>
            <a:p>
              <a:pPr lvl="0"/>
              <a:r>
                <a:rPr lang="en-US" sz="2000" dirty="0">
                  <a:solidFill>
                    <a:prstClr val="black"/>
                  </a:solidFill>
                  <a:latin typeface="Calibri"/>
                </a:rPr>
                <a:t>Interactivity here </a:t>
              </a:r>
              <a:r>
                <a:rPr lang="en-US" sz="2000" dirty="0" smtClean="0">
                  <a:solidFill>
                    <a:prstClr val="black"/>
                  </a:solidFill>
                  <a:latin typeface="Calibri"/>
                </a:rPr>
                <a:t>includes events </a:t>
              </a:r>
              <a:r>
                <a:rPr lang="en-US" sz="2000" dirty="0">
                  <a:solidFill>
                    <a:prstClr val="black"/>
                  </a:solidFill>
                  <a:latin typeface="Calibri"/>
                </a:rPr>
                <a:t>that trigger an </a:t>
              </a:r>
              <a:r>
                <a:rPr lang="en-US" sz="2000" dirty="0" smtClean="0">
                  <a:solidFill>
                    <a:prstClr val="black"/>
                  </a:solidFill>
                  <a:latin typeface="Calibri"/>
                </a:rPr>
                <a:t>action; for instance, </a:t>
              </a:r>
              <a:r>
                <a:rPr lang="en-US" sz="2000" dirty="0">
                  <a:solidFill>
                    <a:prstClr val="black"/>
                  </a:solidFill>
                  <a:latin typeface="Calibri"/>
                </a:rPr>
                <a:t>when the user </a:t>
              </a:r>
              <a:r>
                <a:rPr lang="en-US" sz="2000" dirty="0" smtClean="0">
                  <a:solidFill>
                    <a:prstClr val="black"/>
                  </a:solidFill>
                  <a:latin typeface="Calibri"/>
                </a:rPr>
                <a:t>clicks a button on the mouse or presses a key on the keyboard.</a:t>
              </a:r>
              <a:endParaRPr lang="en-US" sz="2000" dirty="0">
                <a:solidFill>
                  <a:prstClr val="black"/>
                </a:solidFill>
                <a:latin typeface="Calibri"/>
              </a:endParaRPr>
            </a:p>
          </p:txBody>
        </p:sp>
      </p:grpSp>
      <p:pic>
        <p:nvPicPr>
          <p:cNvPr id="27" name="Picture 26" descr="edu_colo3_7393_rgb.jpg"/>
          <p:cNvPicPr>
            <a:picLocks noChangeAspect="1"/>
          </p:cNvPicPr>
          <p:nvPr/>
        </p:nvPicPr>
        <p:blipFill>
          <a:blip r:embed="rId3" cstate="print"/>
          <a:stretch>
            <a:fillRect/>
          </a:stretch>
        </p:blipFill>
        <p:spPr>
          <a:xfrm>
            <a:off x="5867400" y="1894114"/>
            <a:ext cx="2958430" cy="260168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dissolve">
                                      <p:cBhvr>
                                        <p:cTn id="15" dur="500"/>
                                        <p:tgtEl>
                                          <p:spTgt spid="27"/>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8"/>
                                        </p:tgtEl>
                                        <p:attrNameLst>
                                          <p:attrName>style.visibility</p:attrName>
                                        </p:attrNameLst>
                                      </p:cBhvr>
                                      <p:to>
                                        <p:strVal val="visible"/>
                                      </p:to>
                                    </p:set>
                                    <p:anim calcmode="lin" valueType="num">
                                      <p:cBhvr additive="base">
                                        <p:cTn id="20" dur="500" fill="hold"/>
                                        <p:tgtEl>
                                          <p:spTgt spid="18"/>
                                        </p:tgtEl>
                                        <p:attrNameLst>
                                          <p:attrName>ppt_x</p:attrName>
                                        </p:attrNameLst>
                                      </p:cBhvr>
                                      <p:tavLst>
                                        <p:tav tm="0">
                                          <p:val>
                                            <p:strVal val="#ppt_x"/>
                                          </p:val>
                                        </p:tav>
                                        <p:tav tm="100000">
                                          <p:val>
                                            <p:strVal val="#ppt_x"/>
                                          </p:val>
                                        </p:tav>
                                      </p:tavLst>
                                    </p:anim>
                                    <p:anim calcmode="lin" valueType="num">
                                      <p:cBhvr additive="base">
                                        <p:cTn id="21"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0" presetClass="entr" presetSubtype="0" fill="hold"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800" decel="100000"/>
                                        <p:tgtEl>
                                          <p:spTgt spid="15"/>
                                        </p:tgtEl>
                                      </p:cBhvr>
                                    </p:animEffect>
                                    <p:anim calcmode="lin" valueType="num">
                                      <p:cBhvr>
                                        <p:cTn id="27" dur="800" decel="100000" fill="hold"/>
                                        <p:tgtEl>
                                          <p:spTgt spid="15"/>
                                        </p:tgtEl>
                                        <p:attrNameLst>
                                          <p:attrName>style.rotation</p:attrName>
                                        </p:attrNameLst>
                                      </p:cBhvr>
                                      <p:tavLst>
                                        <p:tav tm="0">
                                          <p:val>
                                            <p:fltVal val="-90"/>
                                          </p:val>
                                        </p:tav>
                                        <p:tav tm="100000">
                                          <p:val>
                                            <p:fltVal val="0"/>
                                          </p:val>
                                        </p:tav>
                                      </p:tavLst>
                                    </p:anim>
                                    <p:anim calcmode="lin" valueType="num">
                                      <p:cBhvr>
                                        <p:cTn id="28" dur="800" decel="100000" fill="hold"/>
                                        <p:tgtEl>
                                          <p:spTgt spid="15"/>
                                        </p:tgtEl>
                                        <p:attrNameLst>
                                          <p:attrName>ppt_x</p:attrName>
                                        </p:attrNameLst>
                                      </p:cBhvr>
                                      <p:tavLst>
                                        <p:tav tm="0">
                                          <p:val>
                                            <p:strVal val="#ppt_x+0.4"/>
                                          </p:val>
                                        </p:tav>
                                        <p:tav tm="100000">
                                          <p:val>
                                            <p:strVal val="#ppt_x-0.05"/>
                                          </p:val>
                                        </p:tav>
                                      </p:tavLst>
                                    </p:anim>
                                    <p:anim calcmode="lin" valueType="num">
                                      <p:cBhvr>
                                        <p:cTn id="29" dur="800" decel="100000" fill="hold"/>
                                        <p:tgtEl>
                                          <p:spTgt spid="15"/>
                                        </p:tgtEl>
                                        <p:attrNameLst>
                                          <p:attrName>ppt_y</p:attrName>
                                        </p:attrNameLst>
                                      </p:cBhvr>
                                      <p:tavLst>
                                        <p:tav tm="0">
                                          <p:val>
                                            <p:strVal val="#ppt_y-0.4"/>
                                          </p:val>
                                        </p:tav>
                                        <p:tav tm="100000">
                                          <p:val>
                                            <p:strVal val="#ppt_y+0.1"/>
                                          </p:val>
                                        </p:tav>
                                      </p:tavLst>
                                    </p:anim>
                                    <p:anim calcmode="lin" valueType="num">
                                      <p:cBhvr>
                                        <p:cTn id="30" dur="200" accel="100000" fill="hold">
                                          <p:stCondLst>
                                            <p:cond delay="800"/>
                                          </p:stCondLst>
                                        </p:cTn>
                                        <p:tgtEl>
                                          <p:spTgt spid="15"/>
                                        </p:tgtEl>
                                        <p:attrNameLst>
                                          <p:attrName>ppt_x</p:attrName>
                                        </p:attrNameLst>
                                      </p:cBhvr>
                                      <p:tavLst>
                                        <p:tav tm="0">
                                          <p:val>
                                            <p:strVal val="#ppt_x-0.05"/>
                                          </p:val>
                                        </p:tav>
                                        <p:tav tm="100000">
                                          <p:val>
                                            <p:strVal val="#ppt_x"/>
                                          </p:val>
                                        </p:tav>
                                      </p:tavLst>
                                    </p:anim>
                                    <p:anim calcmode="lin" valueType="num">
                                      <p:cBhvr>
                                        <p:cTn id="31" dur="200" accel="100000" fill="hold">
                                          <p:stCondLst>
                                            <p:cond delay="800"/>
                                          </p:stCondLst>
                                        </p:cTn>
                                        <p:tgtEl>
                                          <p:spTgt spid="15"/>
                                        </p:tgtEl>
                                        <p:attrNameLst>
                                          <p:attrName>ppt_y</p:attrName>
                                        </p:attrNameLst>
                                      </p:cBhvr>
                                      <p:tavLst>
                                        <p:tav tm="0">
                                          <p:val>
                                            <p:strVal val="#ppt_y+0.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additive="base">
                                        <p:cTn id="36" dur="500" fill="hold"/>
                                        <p:tgtEl>
                                          <p:spTgt spid="19"/>
                                        </p:tgtEl>
                                        <p:attrNameLst>
                                          <p:attrName>ppt_x</p:attrName>
                                        </p:attrNameLst>
                                      </p:cBhvr>
                                      <p:tavLst>
                                        <p:tav tm="0">
                                          <p:val>
                                            <p:strVal val="#ppt_x"/>
                                          </p:val>
                                        </p:tav>
                                        <p:tav tm="100000">
                                          <p:val>
                                            <p:strVal val="#ppt_x"/>
                                          </p:val>
                                        </p:tav>
                                      </p:tavLst>
                                    </p:anim>
                                    <p:anim calcmode="lin" valueType="num">
                                      <p:cBhvr additive="base">
                                        <p:cTn id="3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533400" y="4343400"/>
            <a:ext cx="3854824" cy="1524000"/>
            <a:chOff x="5105400" y="1981200"/>
            <a:chExt cx="3276600" cy="1295400"/>
          </a:xfrm>
        </p:grpSpPr>
        <p:sp>
          <p:nvSpPr>
            <p:cNvPr id="26" name="Rounded Rectangle 25"/>
            <p:cNvSpPr/>
            <p:nvPr/>
          </p:nvSpPr>
          <p:spPr bwMode="auto">
            <a:xfrm>
              <a:off x="5105400" y="1981200"/>
              <a:ext cx="3276600" cy="1295400"/>
            </a:xfrm>
            <a:prstGeom prst="roundRect">
              <a:avLst>
                <a:gd name="adj" fmla="val 15124"/>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27" name="Picture 2" descr="C:\Documents and Settings\priya.suri\My Documents\My Pictures\oooo.PNG"/>
            <p:cNvPicPr>
              <a:picLocks noChangeAspect="1" noChangeArrowheads="1"/>
            </p:cNvPicPr>
            <p:nvPr/>
          </p:nvPicPr>
          <p:blipFill>
            <a:blip r:embed="rId3" cstate="print"/>
            <a:stretch>
              <a:fillRect/>
            </a:stretch>
          </p:blipFill>
          <p:spPr bwMode="auto">
            <a:xfrm>
              <a:off x="5181600" y="2057400"/>
              <a:ext cx="3150029" cy="1187319"/>
            </a:xfrm>
            <a:prstGeom prst="rect">
              <a:avLst/>
            </a:prstGeom>
            <a:ln>
              <a:noFill/>
            </a:ln>
            <a:effectLst>
              <a:softEdge rad="63500"/>
            </a:effectLst>
          </p:spPr>
        </p:pic>
      </p:grpSp>
      <p:sp>
        <p:nvSpPr>
          <p:cNvPr id="4" name="Title 1"/>
          <p:cNvSpPr>
            <a:spLocks noGrp="1"/>
          </p:cNvSpPr>
          <p:nvPr>
            <p:ph type="title"/>
          </p:nvPr>
        </p:nvSpPr>
        <p:spPr/>
        <p:txBody>
          <a:bodyPr rtlCol="0">
            <a:normAutofit/>
          </a:bodyPr>
          <a:lstStyle/>
          <a:p>
            <a:pPr fontAlgn="auto">
              <a:spcAft>
                <a:spcPts val="0"/>
              </a:spcAft>
              <a:defRPr/>
            </a:pPr>
            <a:r>
              <a:rPr lang="en-US" sz="2400" b="1" dirty="0" smtClean="0">
                <a:latin typeface="+mj-lt"/>
              </a:rPr>
              <a:t> Keyboard Events</a:t>
            </a:r>
            <a:endParaRPr lang="en-US" sz="2400" b="1" dirty="0">
              <a:latin typeface="+mj-lt"/>
            </a:endParaRPr>
          </a:p>
        </p:txBody>
      </p:sp>
      <p:grpSp>
        <p:nvGrpSpPr>
          <p:cNvPr id="9" name="Group 8"/>
          <p:cNvGrpSpPr/>
          <p:nvPr/>
        </p:nvGrpSpPr>
        <p:grpSpPr>
          <a:xfrm>
            <a:off x="152401" y="685800"/>
            <a:ext cx="8381999" cy="1142999"/>
            <a:chOff x="152401" y="1269229"/>
            <a:chExt cx="9248133" cy="545930"/>
          </a:xfrm>
        </p:grpSpPr>
        <p:sp>
          <p:nvSpPr>
            <p:cNvPr id="7" name="Rounded Rectangle 6"/>
            <p:cNvSpPr/>
            <p:nvPr/>
          </p:nvSpPr>
          <p:spPr bwMode="auto">
            <a:xfrm>
              <a:off x="152401" y="1269229"/>
              <a:ext cx="9079986" cy="54593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8" name="TextBox 4"/>
            <p:cNvSpPr txBox="1">
              <a:spLocks noChangeArrowheads="1"/>
            </p:cNvSpPr>
            <p:nvPr/>
          </p:nvSpPr>
          <p:spPr bwMode="auto">
            <a:xfrm>
              <a:off x="243750" y="1305624"/>
              <a:ext cx="9156784" cy="485110"/>
            </a:xfrm>
            <a:prstGeom prst="rect">
              <a:avLst/>
            </a:prstGeom>
            <a:noFill/>
            <a:ln w="9525">
              <a:noFill/>
              <a:miter lim="800000"/>
              <a:headEnd/>
              <a:tailEnd/>
            </a:ln>
          </p:spPr>
          <p:txBody>
            <a:bodyPr wrap="square">
              <a:spAutoFit/>
            </a:bodyPr>
            <a:lstStyle/>
            <a:p>
              <a:pPr lvl="0"/>
              <a:r>
                <a:rPr lang="en-US" sz="2000">
                  <a:solidFill>
                    <a:prstClr val="black"/>
                  </a:solidFill>
                  <a:latin typeface="Calibri"/>
                </a:rPr>
                <a:t>Keyboard events produce an action when the user presses or releases a certain key. There are two keyboard events—</a:t>
              </a:r>
              <a:r>
                <a:rPr lang="en-US" sz="2000" b="1">
                  <a:solidFill>
                    <a:prstClr val="black"/>
                  </a:solidFill>
                  <a:latin typeface="Calibri"/>
                </a:rPr>
                <a:t>KeyDown </a:t>
              </a:r>
              <a:r>
                <a:rPr lang="en-US" sz="2000">
                  <a:solidFill>
                    <a:prstClr val="black"/>
                  </a:solidFill>
                  <a:latin typeface="Calibri"/>
                </a:rPr>
                <a:t>and </a:t>
              </a:r>
              <a:r>
                <a:rPr lang="en-US" sz="2000" b="1">
                  <a:solidFill>
                    <a:prstClr val="black"/>
                  </a:solidFill>
                  <a:latin typeface="Calibri"/>
                </a:rPr>
                <a:t>KeyUp. </a:t>
              </a:r>
              <a:r>
                <a:rPr lang="en-US" sz="2000">
                  <a:solidFill>
                    <a:prstClr val="black"/>
                  </a:solidFill>
                  <a:latin typeface="Calibri"/>
                </a:rPr>
                <a:t>These events are defined as operations of the </a:t>
              </a:r>
              <a:r>
                <a:rPr lang="en-US" sz="2000" b="1">
                  <a:solidFill>
                    <a:prstClr val="black"/>
                  </a:solidFill>
                  <a:latin typeface="Calibri"/>
                </a:rPr>
                <a:t>GraphicsWindow </a:t>
              </a:r>
              <a:r>
                <a:rPr lang="en-US" sz="2000">
                  <a:solidFill>
                    <a:prstClr val="black"/>
                  </a:solidFill>
                  <a:latin typeface="Calibri"/>
                </a:rPr>
                <a:t>object.</a:t>
              </a:r>
              <a:endParaRPr lang="en-US" sz="2000" dirty="0">
                <a:solidFill>
                  <a:prstClr val="black"/>
                </a:solidFill>
                <a:latin typeface="Calibri"/>
              </a:endParaRPr>
            </a:p>
          </p:txBody>
        </p:sp>
      </p:grpSp>
      <p:sp>
        <p:nvSpPr>
          <p:cNvPr id="15" name="Rounded Rectangle 14"/>
          <p:cNvSpPr/>
          <p:nvPr/>
        </p:nvSpPr>
        <p:spPr bwMode="auto">
          <a:xfrm>
            <a:off x="4648200" y="4495800"/>
            <a:ext cx="4267200" cy="990600"/>
          </a:xfrm>
          <a:prstGeom prst="roundRect">
            <a:avLst>
              <a:gd name="adj" fmla="val 8998"/>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r>
              <a:rPr lang="en-US" sz="2000" b="1">
                <a:solidFill>
                  <a:schemeClr val="accent4">
                    <a:lumMod val="50000"/>
                  </a:schemeClr>
                </a:solidFill>
              </a:rPr>
              <a:t>KeyDown</a:t>
            </a:r>
            <a:r>
              <a:rPr lang="en-US" sz="2000">
                <a:solidFill>
                  <a:schemeClr val="accent4">
                    <a:lumMod val="50000"/>
                  </a:schemeClr>
                </a:solidFill>
              </a:rPr>
              <a:t> raises an event when the user presses a key on the keyboard.</a:t>
            </a:r>
            <a:endParaRPr lang="en-US" sz="2000" dirty="0">
              <a:solidFill>
                <a:schemeClr val="accent4">
                  <a:lumMod val="50000"/>
                </a:schemeClr>
              </a:solidFill>
            </a:endParaRPr>
          </a:p>
        </p:txBody>
      </p:sp>
      <p:sp>
        <p:nvSpPr>
          <p:cNvPr id="17" name="Rounded Rectangle 16"/>
          <p:cNvSpPr/>
          <p:nvPr/>
        </p:nvSpPr>
        <p:spPr bwMode="auto">
          <a:xfrm>
            <a:off x="4648200" y="2590800"/>
            <a:ext cx="4267200" cy="990600"/>
          </a:xfrm>
          <a:prstGeom prst="roundRect">
            <a:avLst>
              <a:gd name="adj" fmla="val 8998"/>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r>
              <a:rPr lang="en-US" sz="2000" b="1"/>
              <a:t>KeyUp</a:t>
            </a:r>
            <a:r>
              <a:rPr lang="en-US" sz="2000"/>
              <a:t> raises an event when the user releases a key on the keyboard.</a:t>
            </a:r>
            <a:endParaRPr lang="en-US" sz="2000" dirty="0">
              <a:solidFill>
                <a:schemeClr val="accent4">
                  <a:lumMod val="50000"/>
                </a:schemeClr>
              </a:solidFill>
            </a:endParaRPr>
          </a:p>
        </p:txBody>
      </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pSp>
        <p:nvGrpSpPr>
          <p:cNvPr id="22" name="Group 21"/>
          <p:cNvGrpSpPr/>
          <p:nvPr/>
        </p:nvGrpSpPr>
        <p:grpSpPr>
          <a:xfrm>
            <a:off x="533400" y="2286000"/>
            <a:ext cx="3854824" cy="1524000"/>
            <a:chOff x="5105400" y="1981200"/>
            <a:chExt cx="3276600" cy="1295400"/>
          </a:xfrm>
        </p:grpSpPr>
        <p:sp>
          <p:nvSpPr>
            <p:cNvPr id="18" name="Rounded Rectangle 17"/>
            <p:cNvSpPr/>
            <p:nvPr/>
          </p:nvSpPr>
          <p:spPr bwMode="auto">
            <a:xfrm>
              <a:off x="5105400" y="1981200"/>
              <a:ext cx="3276600" cy="1295400"/>
            </a:xfrm>
            <a:prstGeom prst="roundRect">
              <a:avLst>
                <a:gd name="adj" fmla="val 15124"/>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19" name="Picture 2" descr="C:\Documents and Settings\priya.suri\My Documents\My Pictures\oooo.PNG"/>
            <p:cNvPicPr>
              <a:picLocks noChangeAspect="1" noChangeArrowheads="1"/>
            </p:cNvPicPr>
            <p:nvPr/>
          </p:nvPicPr>
          <p:blipFill>
            <a:blip r:embed="rId4" cstate="print"/>
            <a:stretch>
              <a:fillRect/>
            </a:stretch>
          </p:blipFill>
          <p:spPr bwMode="auto">
            <a:xfrm>
              <a:off x="5181600" y="2057400"/>
              <a:ext cx="3150030" cy="1187319"/>
            </a:xfrm>
            <a:prstGeom prst="rect">
              <a:avLst/>
            </a:prstGeom>
            <a:ln>
              <a:noFill/>
            </a:ln>
            <a:effectLst>
              <a:softEdge rad="63500"/>
            </a:effectLst>
          </p:spPr>
        </p:pic>
      </p:grpSp>
      <p:sp>
        <p:nvSpPr>
          <p:cNvPr id="20" name="Rectangle 19"/>
          <p:cNvSpPr/>
          <p:nvPr/>
        </p:nvSpPr>
        <p:spPr>
          <a:xfrm>
            <a:off x="1981200" y="2438400"/>
            <a:ext cx="457200" cy="228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1981200" y="4495800"/>
            <a:ext cx="6096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nodeType="clickEffect">
                                  <p:stCondLst>
                                    <p:cond delay="0"/>
                                  </p:stCondLst>
                                  <p:childTnLst>
                                    <p:set>
                                      <p:cBhvr>
                                        <p:cTn id="20" dur="1" fill="hold">
                                          <p:stCondLst>
                                            <p:cond delay="0"/>
                                          </p:stCondLst>
                                        </p:cTn>
                                        <p:tgtEl>
                                          <p:spTgt spid="22"/>
                                        </p:tgtEl>
                                        <p:attrNameLst>
                                          <p:attrName>style.visibility</p:attrName>
                                        </p:attrNameLst>
                                      </p:cBhvr>
                                      <p:to>
                                        <p:strVal val="visible"/>
                                      </p:to>
                                    </p:set>
                                    <p:animScale>
                                      <p:cBhvr>
                                        <p:cTn id="21" dur="1000" decel="50000" fill="hold">
                                          <p:stCondLst>
                                            <p:cond delay="0"/>
                                          </p:stCondLst>
                                        </p:cTn>
                                        <p:tgtEl>
                                          <p:spTgt spid="2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22"/>
                                        </p:tgtEl>
                                        <p:attrNameLst>
                                          <p:attrName>ppt_x</p:attrName>
                                          <p:attrName>ppt_y</p:attrName>
                                        </p:attrNameLst>
                                      </p:cBhvr>
                                    </p:animMotion>
                                    <p:animEffect transition="in" filter="fade">
                                      <p:cBhvr>
                                        <p:cTn id="23" dur="1000"/>
                                        <p:tgtEl>
                                          <p:spTgt spid="2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500"/>
                                        <p:tgtEl>
                                          <p:spTgt spid="20"/>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additive="base">
                                        <p:cTn id="33" dur="500" fill="hold"/>
                                        <p:tgtEl>
                                          <p:spTgt spid="17"/>
                                        </p:tgtEl>
                                        <p:attrNameLst>
                                          <p:attrName>ppt_x</p:attrName>
                                        </p:attrNameLst>
                                      </p:cBhvr>
                                      <p:tavLst>
                                        <p:tav tm="0">
                                          <p:val>
                                            <p:strVal val="#ppt_x"/>
                                          </p:val>
                                        </p:tav>
                                        <p:tav tm="100000">
                                          <p:val>
                                            <p:strVal val="#ppt_x"/>
                                          </p:val>
                                        </p:tav>
                                      </p:tavLst>
                                    </p:anim>
                                    <p:anim calcmode="lin" valueType="num">
                                      <p:cBhvr additive="base">
                                        <p:cTn id="3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52" presetClass="entr" presetSubtype="0" fill="hold" nodeType="clickEffect">
                                  <p:stCondLst>
                                    <p:cond delay="0"/>
                                  </p:stCondLst>
                                  <p:childTnLst>
                                    <p:set>
                                      <p:cBhvr>
                                        <p:cTn id="38" dur="1" fill="hold">
                                          <p:stCondLst>
                                            <p:cond delay="0"/>
                                          </p:stCondLst>
                                        </p:cTn>
                                        <p:tgtEl>
                                          <p:spTgt spid="25"/>
                                        </p:tgtEl>
                                        <p:attrNameLst>
                                          <p:attrName>style.visibility</p:attrName>
                                        </p:attrNameLst>
                                      </p:cBhvr>
                                      <p:to>
                                        <p:strVal val="visible"/>
                                      </p:to>
                                    </p:set>
                                    <p:animScale>
                                      <p:cBhvr>
                                        <p:cTn id="39" dur="1000" decel="50000" fill="hold">
                                          <p:stCondLst>
                                            <p:cond delay="0"/>
                                          </p:stCondLst>
                                        </p:cTn>
                                        <p:tgtEl>
                                          <p:spTgt spid="2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0" dur="1000" decel="50000" fill="hold">
                                          <p:stCondLst>
                                            <p:cond delay="0"/>
                                          </p:stCondLst>
                                        </p:cTn>
                                        <p:tgtEl>
                                          <p:spTgt spid="25"/>
                                        </p:tgtEl>
                                        <p:attrNameLst>
                                          <p:attrName>ppt_x</p:attrName>
                                          <p:attrName>ppt_y</p:attrName>
                                        </p:attrNameLst>
                                      </p:cBhvr>
                                    </p:animMotion>
                                    <p:animEffect transition="in" filter="fade">
                                      <p:cBhvr>
                                        <p:cTn id="41" dur="1000"/>
                                        <p:tgtEl>
                                          <p:spTgt spid="25"/>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500"/>
                                        <p:tgtEl>
                                          <p:spTgt spid="21"/>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anim calcmode="lin" valueType="num">
                                      <p:cBhvr additive="base">
                                        <p:cTn id="51" dur="500" fill="hold"/>
                                        <p:tgtEl>
                                          <p:spTgt spid="15"/>
                                        </p:tgtEl>
                                        <p:attrNameLst>
                                          <p:attrName>ppt_x</p:attrName>
                                        </p:attrNameLst>
                                      </p:cBhvr>
                                      <p:tavLst>
                                        <p:tav tm="0">
                                          <p:val>
                                            <p:strVal val="#ppt_x"/>
                                          </p:val>
                                        </p:tav>
                                        <p:tav tm="100000">
                                          <p:val>
                                            <p:strVal val="#ppt_x"/>
                                          </p:val>
                                        </p:tav>
                                      </p:tavLst>
                                    </p:anim>
                                    <p:anim calcmode="lin" valueType="num">
                                      <p:cBhvr additive="base">
                                        <p:cTn id="5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5" grpId="0" animBg="1"/>
      <p:bldP spid="17" grpId="0" animBg="1"/>
      <p:bldP spid="20" grpId="0" animBg="1"/>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latin typeface="+mj-lt"/>
              </a:rPr>
              <a:t>Keyboard Events</a:t>
            </a:r>
            <a:endParaRPr lang="en-US" sz="2400" dirty="0">
              <a:latin typeface="+mj-lt"/>
            </a:endParaRPr>
          </a:p>
        </p:txBody>
      </p:sp>
      <p:sp>
        <p:nvSpPr>
          <p:cNvPr id="25" name="Rounded Rectangle 24"/>
          <p:cNvSpPr/>
          <p:nvPr/>
        </p:nvSpPr>
        <p:spPr bwMode="auto">
          <a:xfrm>
            <a:off x="703997" y="685800"/>
            <a:ext cx="7736006" cy="1187514"/>
          </a:xfrm>
          <a:prstGeom prst="roundRect">
            <a:avLst>
              <a:gd name="adj" fmla="val 34875"/>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fontAlgn="auto">
              <a:spcBef>
                <a:spcPts val="0"/>
              </a:spcBef>
              <a:spcAft>
                <a:spcPts val="0"/>
              </a:spcAft>
              <a:defRPr/>
            </a:pPr>
            <a:r>
              <a:rPr lang="en-US" sz="2000">
                <a:solidFill>
                  <a:schemeClr val="tx1"/>
                </a:solidFill>
              </a:rPr>
              <a:t>Let’s demonstrate keyboard events in Small Basic with a simple program that rotates a shape in the graphics window when you press a key on the keyboard.</a:t>
            </a:r>
            <a:endParaRPr lang="en-US" sz="2000" dirty="0">
              <a:solidFill>
                <a:schemeClr val="tx1"/>
              </a:solidFill>
            </a:endParaRPr>
          </a:p>
        </p:txBody>
      </p:sp>
      <p:sp>
        <p:nvSpPr>
          <p:cNvPr id="194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41987" name="Picture 6" descr="Screen4_1"/>
          <p:cNvPicPr>
            <a:picLocks noChangeAspect="1" noChangeArrowheads="1"/>
          </p:cNvPicPr>
          <p:nvPr/>
        </p:nvPicPr>
        <p:blipFill>
          <a:blip r:embed="rId3" cstate="print"/>
          <a:srcRect/>
          <a:stretch>
            <a:fillRect/>
          </a:stretch>
        </p:blipFill>
        <p:spPr bwMode="auto">
          <a:xfrm>
            <a:off x="4136572" y="4370060"/>
            <a:ext cx="2264228" cy="1831836"/>
          </a:xfrm>
          <a:prstGeom prst="rect">
            <a:avLst/>
          </a:prstGeom>
          <a:ln>
            <a:noFill/>
          </a:ln>
          <a:effectLst>
            <a:outerShdw blurRad="190500" algn="tl" rotWithShape="0">
              <a:srgbClr val="000000">
                <a:alpha val="70000"/>
              </a:srgbClr>
            </a:outerShdw>
          </a:effectLst>
        </p:spPr>
      </p:pic>
      <p:pic>
        <p:nvPicPr>
          <p:cNvPr id="41988" name="Picture 5" descr="Screen4_2"/>
          <p:cNvPicPr>
            <a:picLocks noChangeAspect="1" noChangeArrowheads="1"/>
          </p:cNvPicPr>
          <p:nvPr/>
        </p:nvPicPr>
        <p:blipFill>
          <a:blip r:embed="rId4" cstate="print"/>
          <a:srcRect/>
          <a:stretch>
            <a:fillRect/>
          </a:stretch>
        </p:blipFill>
        <p:spPr bwMode="auto">
          <a:xfrm>
            <a:off x="6678386" y="4275842"/>
            <a:ext cx="2159328" cy="1952512"/>
          </a:xfrm>
          <a:prstGeom prst="rect">
            <a:avLst/>
          </a:prstGeom>
          <a:ln>
            <a:noFill/>
          </a:ln>
          <a:effectLst>
            <a:outerShdw blurRad="190500" algn="tl" rotWithShape="0">
              <a:srgbClr val="000000">
                <a:alpha val="70000"/>
              </a:srgbClr>
            </a:outerShdw>
          </a:effectLst>
        </p:spPr>
      </p:pic>
      <p:grpSp>
        <p:nvGrpSpPr>
          <p:cNvPr id="15" name="Group 14"/>
          <p:cNvGrpSpPr/>
          <p:nvPr/>
        </p:nvGrpSpPr>
        <p:grpSpPr>
          <a:xfrm>
            <a:off x="304800" y="2105156"/>
            <a:ext cx="3581400" cy="3381244"/>
            <a:chOff x="304800" y="2036790"/>
            <a:chExt cx="3352800" cy="3165420"/>
          </a:xfrm>
        </p:grpSpPr>
        <p:sp>
          <p:nvSpPr>
            <p:cNvPr id="13" name="Rounded Rectangle 12"/>
            <p:cNvSpPr/>
            <p:nvPr/>
          </p:nvSpPr>
          <p:spPr bwMode="auto">
            <a:xfrm>
              <a:off x="304800" y="2036790"/>
              <a:ext cx="3352800" cy="3146547"/>
            </a:xfrm>
            <a:prstGeom prst="roundRect">
              <a:avLst>
                <a:gd name="adj" fmla="val 12084"/>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16" name="Picture 2" descr="C:\Documents and Settings\priya.suri\My Documents\My Pictures\6666.PNG"/>
            <p:cNvPicPr>
              <a:picLocks noChangeAspect="1" noChangeArrowheads="1"/>
            </p:cNvPicPr>
            <p:nvPr/>
          </p:nvPicPr>
          <p:blipFill>
            <a:blip r:embed="rId5" cstate="print"/>
            <a:stretch>
              <a:fillRect/>
            </a:stretch>
          </p:blipFill>
          <p:spPr bwMode="auto">
            <a:xfrm>
              <a:off x="304800" y="2057400"/>
              <a:ext cx="3339247" cy="3144810"/>
            </a:xfrm>
            <a:prstGeom prst="rect">
              <a:avLst/>
            </a:prstGeom>
            <a:ln>
              <a:noFill/>
            </a:ln>
            <a:effectLst>
              <a:softEdge rad="112500"/>
            </a:effectLst>
          </p:spPr>
        </p:pic>
      </p:grpSp>
      <p:grpSp>
        <p:nvGrpSpPr>
          <p:cNvPr id="17" name="Group 7"/>
          <p:cNvGrpSpPr>
            <a:grpSpLocks/>
          </p:cNvGrpSpPr>
          <p:nvPr/>
        </p:nvGrpSpPr>
        <p:grpSpPr bwMode="auto">
          <a:xfrm>
            <a:off x="4191000" y="2057400"/>
            <a:ext cx="4572000" cy="1447800"/>
            <a:chOff x="-2816283" y="2437422"/>
            <a:chExt cx="9107740" cy="2133600"/>
          </a:xfrm>
        </p:grpSpPr>
        <p:sp>
          <p:nvSpPr>
            <p:cNvPr id="18" name="Rounded Rectangle 17"/>
            <p:cNvSpPr/>
            <p:nvPr/>
          </p:nvSpPr>
          <p:spPr>
            <a:xfrm>
              <a:off x="-2816283" y="2437422"/>
              <a:ext cx="9107740" cy="2133600"/>
            </a:xfrm>
            <a:prstGeom prst="roundRect">
              <a:avLst>
                <a:gd name="adj" fmla="val 9251"/>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dirty="0">
                <a:solidFill>
                  <a:schemeClr val="accent4">
                    <a:lumMod val="50000"/>
                  </a:schemeClr>
                </a:solidFill>
              </a:endParaRPr>
            </a:p>
          </p:txBody>
        </p:sp>
        <p:sp>
          <p:nvSpPr>
            <p:cNvPr id="19" name="TextBox 12"/>
            <p:cNvSpPr txBox="1">
              <a:spLocks noChangeArrowheads="1"/>
            </p:cNvSpPr>
            <p:nvPr/>
          </p:nvSpPr>
          <p:spPr bwMode="auto">
            <a:xfrm>
              <a:off x="-2664487" y="2479630"/>
              <a:ext cx="8955944" cy="1372455"/>
            </a:xfrm>
            <a:prstGeom prst="rect">
              <a:avLst/>
            </a:prstGeom>
            <a:noFill/>
            <a:ln w="9525">
              <a:noFill/>
              <a:miter lim="800000"/>
              <a:headEnd/>
              <a:tailEnd/>
            </a:ln>
          </p:spPr>
          <p:txBody>
            <a:bodyPr wrap="square">
              <a:spAutoFit/>
            </a:bodyPr>
            <a:lstStyle/>
            <a:p>
              <a:pPr lvl="0"/>
              <a:r>
                <a:rPr lang="en-US" sz="2000">
                  <a:solidFill>
                    <a:prstClr val="black"/>
                  </a:solidFill>
                  <a:latin typeface="Calibri"/>
                </a:rPr>
                <a:t>In this example, you press </a:t>
              </a:r>
              <a:r>
                <a:rPr lang="en-US" sz="2000" smtClean="0">
                  <a:solidFill>
                    <a:prstClr val="black"/>
                  </a:solidFill>
                  <a:latin typeface="Calibri"/>
                </a:rPr>
                <a:t>RETURN to </a:t>
              </a:r>
              <a:r>
                <a:rPr lang="en-US" sz="2000">
                  <a:solidFill>
                    <a:prstClr val="black"/>
                  </a:solidFill>
                  <a:latin typeface="Calibri"/>
                </a:rPr>
                <a:t>rotate a rectangle shape in the graphics window. </a:t>
              </a:r>
              <a:r>
                <a:rPr lang="en-US" sz="2000" smtClean="0">
                  <a:solidFill>
                    <a:prstClr val="black"/>
                  </a:solidFill>
                  <a:latin typeface="Calibri"/>
                </a:rPr>
                <a:t>When </a:t>
              </a:r>
              <a:r>
                <a:rPr lang="en-US" sz="2000">
                  <a:solidFill>
                    <a:prstClr val="black"/>
                  </a:solidFill>
                  <a:latin typeface="Calibri"/>
                </a:rPr>
                <a:t>you release the key, the rectangle returns to its original state. </a:t>
              </a:r>
              <a:endParaRPr lang="en-US" sz="2000" dirty="0">
                <a:solidFill>
                  <a:prstClr val="black"/>
                </a:solidFill>
                <a:latin typeface="Calibri"/>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2"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blinds(horizontal)">
                                      <p:cBhvr>
                                        <p:cTn id="13" dur="500"/>
                                        <p:tgtEl>
                                          <p:spTgt spid="2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additive="base">
                                        <p:cTn id="18" dur="500" fill="hold"/>
                                        <p:tgtEl>
                                          <p:spTgt spid="15"/>
                                        </p:tgtEl>
                                        <p:attrNameLst>
                                          <p:attrName>ppt_x</p:attrName>
                                        </p:attrNameLst>
                                      </p:cBhvr>
                                      <p:tavLst>
                                        <p:tav tm="0">
                                          <p:val>
                                            <p:strVal val="0-#ppt_w/2"/>
                                          </p:val>
                                        </p:tav>
                                        <p:tav tm="100000">
                                          <p:val>
                                            <p:strVal val="#ppt_x"/>
                                          </p:val>
                                        </p:tav>
                                      </p:tavLst>
                                    </p:anim>
                                    <p:anim calcmode="lin" valueType="num">
                                      <p:cBhvr additive="base">
                                        <p:cTn id="19"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5" presetClass="entr" presetSubtype="0" fill="hold" nodeType="clickEffect">
                                  <p:stCondLst>
                                    <p:cond delay="0"/>
                                  </p:stCondLst>
                                  <p:childTnLst>
                                    <p:set>
                                      <p:cBhvr>
                                        <p:cTn id="23" dur="1" fill="hold">
                                          <p:stCondLst>
                                            <p:cond delay="0"/>
                                          </p:stCondLst>
                                        </p:cTn>
                                        <p:tgtEl>
                                          <p:spTgt spid="17"/>
                                        </p:tgtEl>
                                        <p:attrNameLst>
                                          <p:attrName>style.visibility</p:attrName>
                                        </p:attrNameLst>
                                      </p:cBhvr>
                                      <p:to>
                                        <p:strVal val="visible"/>
                                      </p:to>
                                    </p:set>
                                    <p:anim calcmode="lin" valueType="num">
                                      <p:cBhvr>
                                        <p:cTn id="24" dur="500" decel="50000" fill="hold">
                                          <p:stCondLst>
                                            <p:cond delay="0"/>
                                          </p:stCondLst>
                                        </p:cTn>
                                        <p:tgtEl>
                                          <p:spTgt spid="17"/>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17"/>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17"/>
                                        </p:tgtEl>
                                        <p:attrNameLst>
                                          <p:attrName>ppt_w</p:attrName>
                                        </p:attrNameLst>
                                      </p:cBhvr>
                                      <p:tavLst>
                                        <p:tav tm="0">
                                          <p:val>
                                            <p:strVal val="#ppt_w*.05"/>
                                          </p:val>
                                        </p:tav>
                                        <p:tav tm="100000">
                                          <p:val>
                                            <p:strVal val="#ppt_w"/>
                                          </p:val>
                                        </p:tav>
                                      </p:tavLst>
                                    </p:anim>
                                    <p:anim calcmode="lin" valueType="num">
                                      <p:cBhvr>
                                        <p:cTn id="27" dur="1000" fill="hold"/>
                                        <p:tgtEl>
                                          <p:spTgt spid="17"/>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17"/>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17"/>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17"/>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17"/>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41987"/>
                                        </p:tgtEl>
                                        <p:attrNameLst>
                                          <p:attrName>style.visibility</p:attrName>
                                        </p:attrNameLst>
                                      </p:cBhvr>
                                      <p:to>
                                        <p:strVal val="visible"/>
                                      </p:to>
                                    </p:set>
                                    <p:anim calcmode="lin" valueType="num">
                                      <p:cBhvr additive="base">
                                        <p:cTn id="36" dur="500" fill="hold"/>
                                        <p:tgtEl>
                                          <p:spTgt spid="41987"/>
                                        </p:tgtEl>
                                        <p:attrNameLst>
                                          <p:attrName>ppt_x</p:attrName>
                                        </p:attrNameLst>
                                      </p:cBhvr>
                                      <p:tavLst>
                                        <p:tav tm="0">
                                          <p:val>
                                            <p:strVal val="#ppt_x"/>
                                          </p:val>
                                        </p:tav>
                                        <p:tav tm="100000">
                                          <p:val>
                                            <p:strVal val="#ppt_x"/>
                                          </p:val>
                                        </p:tav>
                                      </p:tavLst>
                                    </p:anim>
                                    <p:anim calcmode="lin" valueType="num">
                                      <p:cBhvr additive="base">
                                        <p:cTn id="37" dur="500" fill="hold"/>
                                        <p:tgtEl>
                                          <p:spTgt spid="41987"/>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41988"/>
                                        </p:tgtEl>
                                        <p:attrNameLst>
                                          <p:attrName>style.visibility</p:attrName>
                                        </p:attrNameLst>
                                      </p:cBhvr>
                                      <p:to>
                                        <p:strVal val="visible"/>
                                      </p:to>
                                    </p:set>
                                    <p:anim calcmode="lin" valueType="num">
                                      <p:cBhvr additive="base">
                                        <p:cTn id="42" dur="500" fill="hold"/>
                                        <p:tgtEl>
                                          <p:spTgt spid="41988"/>
                                        </p:tgtEl>
                                        <p:attrNameLst>
                                          <p:attrName>ppt_x</p:attrName>
                                        </p:attrNameLst>
                                      </p:cBhvr>
                                      <p:tavLst>
                                        <p:tav tm="0">
                                          <p:val>
                                            <p:strVal val="#ppt_x"/>
                                          </p:val>
                                        </p:tav>
                                        <p:tav tm="100000">
                                          <p:val>
                                            <p:strVal val="#ppt_x"/>
                                          </p:val>
                                        </p:tav>
                                      </p:tavLst>
                                    </p:anim>
                                    <p:anim calcmode="lin" valueType="num">
                                      <p:cBhvr additive="base">
                                        <p:cTn id="43" dur="500" fill="hold"/>
                                        <p:tgtEl>
                                          <p:spTgt spid="419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2"/>
      <p:bldP spid="2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2400" b="1" dirty="0" smtClean="0">
                <a:latin typeface="+mj-lt"/>
              </a:rPr>
              <a:t>Mouse Events</a:t>
            </a:r>
            <a:endParaRPr lang="en-US" sz="2400" b="1" dirty="0">
              <a:latin typeface="+mj-lt"/>
            </a:endParaRPr>
          </a:p>
        </p:txBody>
      </p:sp>
      <p:sp>
        <p:nvSpPr>
          <p:cNvPr id="174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pSp>
        <p:nvGrpSpPr>
          <p:cNvPr id="10" name="Group 9"/>
          <p:cNvGrpSpPr/>
          <p:nvPr/>
        </p:nvGrpSpPr>
        <p:grpSpPr>
          <a:xfrm>
            <a:off x="152401" y="685800"/>
            <a:ext cx="5715000" cy="1707418"/>
            <a:chOff x="5200262" y="3886200"/>
            <a:chExt cx="4386013" cy="1508354"/>
          </a:xfrm>
        </p:grpSpPr>
        <p:sp>
          <p:nvSpPr>
            <p:cNvPr id="11" name="Rounded Rectangle 10"/>
            <p:cNvSpPr/>
            <p:nvPr/>
          </p:nvSpPr>
          <p:spPr bwMode="auto">
            <a:xfrm>
              <a:off x="5200262" y="3886200"/>
              <a:ext cx="4269052" cy="1508354"/>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sz="2000" dirty="0"/>
            </a:p>
          </p:txBody>
        </p:sp>
        <p:sp>
          <p:nvSpPr>
            <p:cNvPr id="12" name="TextBox 4"/>
            <p:cNvSpPr txBox="1">
              <a:spLocks noChangeArrowheads="1"/>
            </p:cNvSpPr>
            <p:nvPr/>
          </p:nvSpPr>
          <p:spPr bwMode="auto">
            <a:xfrm>
              <a:off x="5251430" y="3953518"/>
              <a:ext cx="4334845" cy="1441036"/>
            </a:xfrm>
            <a:prstGeom prst="rect">
              <a:avLst/>
            </a:prstGeom>
            <a:noFill/>
            <a:ln w="9525">
              <a:noFill/>
              <a:miter lim="800000"/>
              <a:headEnd/>
              <a:tailEnd/>
            </a:ln>
          </p:spPr>
          <p:txBody>
            <a:bodyPr wrap="square">
              <a:spAutoFit/>
            </a:bodyPr>
            <a:lstStyle/>
            <a:p>
              <a:pPr lvl="0"/>
              <a:r>
                <a:rPr lang="en-US" sz="2000" smtClean="0">
                  <a:solidFill>
                    <a:prstClr val="black"/>
                  </a:solidFill>
                  <a:latin typeface="Calibri"/>
                </a:rPr>
                <a:t>As you did with </a:t>
              </a:r>
              <a:r>
                <a:rPr lang="en-US" sz="2000">
                  <a:solidFill>
                    <a:prstClr val="black"/>
                  </a:solidFill>
                  <a:latin typeface="Calibri"/>
                </a:rPr>
                <a:t>keyboard events, you can create programs in Small Basic that work with events that are based on mouse clicks. Mouse events generate actions </a:t>
              </a:r>
              <a:r>
                <a:rPr lang="en-US" sz="2000" smtClean="0">
                  <a:solidFill>
                    <a:prstClr val="black"/>
                  </a:solidFill>
                  <a:latin typeface="Calibri"/>
                </a:rPr>
                <a:t>in your </a:t>
              </a:r>
              <a:r>
                <a:rPr lang="en-US" sz="2000">
                  <a:solidFill>
                    <a:prstClr val="black"/>
                  </a:solidFill>
                  <a:latin typeface="Calibri"/>
                </a:rPr>
                <a:t>program when the user clicks a mouse button.</a:t>
              </a:r>
              <a:endParaRPr lang="en-US" sz="2000" dirty="0">
                <a:solidFill>
                  <a:prstClr val="black"/>
                </a:solidFill>
                <a:latin typeface="Calibri"/>
              </a:endParaRPr>
            </a:p>
          </p:txBody>
        </p:sp>
      </p:grpSp>
      <p:sp>
        <p:nvSpPr>
          <p:cNvPr id="13" name="Rounded Rectangle 12"/>
          <p:cNvSpPr/>
          <p:nvPr/>
        </p:nvSpPr>
        <p:spPr bwMode="auto">
          <a:xfrm>
            <a:off x="152401" y="2667000"/>
            <a:ext cx="4267200" cy="762000"/>
          </a:xfrm>
          <a:prstGeom prst="roundRect">
            <a:avLst>
              <a:gd name="adj" fmla="val 8998"/>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r>
              <a:rPr lang="en-US" sz="2000" b="1"/>
              <a:t>MouseDown </a:t>
            </a:r>
            <a:r>
              <a:rPr lang="en-US" sz="2000"/>
              <a:t>raises an event when the user clicks a mouse button.</a:t>
            </a:r>
            <a:endParaRPr lang="en-US" sz="2000" dirty="0"/>
          </a:p>
        </p:txBody>
      </p:sp>
      <p:sp>
        <p:nvSpPr>
          <p:cNvPr id="15" name="Rounded Rectangle 14"/>
          <p:cNvSpPr/>
          <p:nvPr/>
        </p:nvSpPr>
        <p:spPr bwMode="auto">
          <a:xfrm>
            <a:off x="152401" y="3581400"/>
            <a:ext cx="4267200" cy="762000"/>
          </a:xfrm>
          <a:prstGeom prst="roundRect">
            <a:avLst>
              <a:gd name="adj" fmla="val 8998"/>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r>
              <a:rPr lang="en-US" sz="2000" b="1"/>
              <a:t>MouseUp</a:t>
            </a:r>
            <a:r>
              <a:rPr lang="en-US" sz="2000"/>
              <a:t> raises an event when the user releases a mouse button.</a:t>
            </a:r>
            <a:endParaRPr lang="en-US" sz="2000" dirty="0"/>
          </a:p>
        </p:txBody>
      </p:sp>
      <p:sp>
        <p:nvSpPr>
          <p:cNvPr id="16" name="Rounded Rectangle 15"/>
          <p:cNvSpPr/>
          <p:nvPr/>
        </p:nvSpPr>
        <p:spPr bwMode="auto">
          <a:xfrm>
            <a:off x="152401" y="4495800"/>
            <a:ext cx="4267200" cy="914400"/>
          </a:xfrm>
          <a:prstGeom prst="roundRect">
            <a:avLst>
              <a:gd name="adj" fmla="val 8998"/>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r>
              <a:rPr lang="en-US" sz="2000" b="1"/>
              <a:t>MouseMove</a:t>
            </a:r>
            <a:r>
              <a:rPr lang="en-US" sz="2000"/>
              <a:t> raises an event when the user moves the mouse pointer in the graphics window.</a:t>
            </a:r>
            <a:endParaRPr lang="en-US" sz="2000" dirty="0"/>
          </a:p>
        </p:txBody>
      </p:sp>
      <p:grpSp>
        <p:nvGrpSpPr>
          <p:cNvPr id="17" name="Group 16"/>
          <p:cNvGrpSpPr/>
          <p:nvPr/>
        </p:nvGrpSpPr>
        <p:grpSpPr>
          <a:xfrm>
            <a:off x="5656301" y="1970373"/>
            <a:ext cx="3259099" cy="2601627"/>
            <a:chOff x="5580101" y="1981200"/>
            <a:chExt cx="3259099" cy="2601627"/>
          </a:xfrm>
        </p:grpSpPr>
        <p:sp>
          <p:nvSpPr>
            <p:cNvPr id="21" name="Rounded Rectangle 20"/>
            <p:cNvSpPr/>
            <p:nvPr/>
          </p:nvSpPr>
          <p:spPr bwMode="auto">
            <a:xfrm>
              <a:off x="5580101" y="1981200"/>
              <a:ext cx="3259099" cy="2590800"/>
            </a:xfrm>
            <a:prstGeom prst="roundRect">
              <a:avLst>
                <a:gd name="adj" fmla="val 12084"/>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23" name="Picture 2" descr="C:\Documents and Settings\priya.suri\My Documents\My Pictures\6666.PNG"/>
            <p:cNvPicPr>
              <a:picLocks noChangeAspect="1" noChangeArrowheads="1"/>
            </p:cNvPicPr>
            <p:nvPr/>
          </p:nvPicPr>
          <p:blipFill>
            <a:blip r:embed="rId3" cstate="print"/>
            <a:stretch>
              <a:fillRect/>
            </a:stretch>
          </p:blipFill>
          <p:spPr bwMode="auto">
            <a:xfrm>
              <a:off x="5638800" y="1981200"/>
              <a:ext cx="3124200" cy="2601627"/>
            </a:xfrm>
            <a:prstGeom prst="rect">
              <a:avLst/>
            </a:prstGeom>
            <a:ln>
              <a:noFill/>
            </a:ln>
            <a:effectLst>
              <a:softEdge rad="63500"/>
            </a:effectLst>
          </p:spPr>
        </p:pic>
      </p:grpSp>
      <p:grpSp>
        <p:nvGrpSpPr>
          <p:cNvPr id="27" name="Group 26"/>
          <p:cNvGrpSpPr/>
          <p:nvPr/>
        </p:nvGrpSpPr>
        <p:grpSpPr>
          <a:xfrm>
            <a:off x="5867400" y="914400"/>
            <a:ext cx="3048000" cy="762000"/>
            <a:chOff x="304800" y="2057400"/>
            <a:chExt cx="3383865" cy="1066800"/>
          </a:xfrm>
        </p:grpSpPr>
        <p:sp>
          <p:nvSpPr>
            <p:cNvPr id="28" name="Rounded Rectangle 27"/>
            <p:cNvSpPr/>
            <p:nvPr/>
          </p:nvSpPr>
          <p:spPr bwMode="auto">
            <a:xfrm>
              <a:off x="304800" y="2057400"/>
              <a:ext cx="3383865" cy="1066800"/>
            </a:xfrm>
            <a:prstGeom prst="roundRect">
              <a:avLst>
                <a:gd name="adj" fmla="val 8571"/>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sp>
          <p:nvSpPr>
            <p:cNvPr id="29" name="TextBox 20"/>
            <p:cNvSpPr txBox="1">
              <a:spLocks noChangeArrowheads="1"/>
            </p:cNvSpPr>
            <p:nvPr/>
          </p:nvSpPr>
          <p:spPr bwMode="auto">
            <a:xfrm>
              <a:off x="304801" y="2057400"/>
              <a:ext cx="3278118" cy="1015663"/>
            </a:xfrm>
            <a:prstGeom prst="rect">
              <a:avLst/>
            </a:prstGeom>
            <a:noFill/>
            <a:ln w="9525">
              <a:noFill/>
              <a:miter lim="800000"/>
              <a:headEnd/>
              <a:tailEnd/>
            </a:ln>
          </p:spPr>
          <p:txBody>
            <a:bodyPr wrap="square">
              <a:spAutoFit/>
            </a:bodyPr>
            <a:lstStyle/>
            <a:p>
              <a:r>
                <a:rPr lang="en-US" sz="2000" dirty="0" smtClean="0">
                  <a:latin typeface="+mn-lt"/>
                </a:rPr>
                <a:t>Let’s see how we can use these events in a program.</a:t>
              </a:r>
              <a:endParaRPr lang="en-US" sz="2000" dirty="0">
                <a:latin typeface="+mn-lt"/>
              </a:endParaRPr>
            </a:p>
          </p:txBody>
        </p:sp>
      </p:grpSp>
      <p:pic>
        <p:nvPicPr>
          <p:cNvPr id="3" name="Picture 1"/>
          <p:cNvPicPr>
            <a:picLocks noChangeAspect="1" noChangeArrowheads="1"/>
          </p:cNvPicPr>
          <p:nvPr/>
        </p:nvPicPr>
        <p:blipFill>
          <a:blip r:embed="rId4" cstate="print"/>
          <a:srcRect/>
          <a:stretch>
            <a:fillRect/>
          </a:stretch>
        </p:blipFill>
        <p:spPr bwMode="auto">
          <a:xfrm>
            <a:off x="5668342" y="4672692"/>
            <a:ext cx="2027858" cy="1651908"/>
          </a:xfrm>
          <a:prstGeom prst="rect">
            <a:avLst/>
          </a:prstGeom>
          <a:ln>
            <a:noFill/>
          </a:ln>
          <a:effectLst>
            <a:outerShdw blurRad="190500" algn="tl" rotWithShape="0">
              <a:srgbClr val="000000">
                <a:alpha val="70000"/>
              </a:srgbClr>
            </a:outerShdw>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2"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animScale>
                                      <p:cBhvr>
                                        <p:cTn id="19" dur="1000" decel="50000" fill="hold">
                                          <p:stCondLst>
                                            <p:cond delay="0"/>
                                          </p:stCondLst>
                                        </p:cTn>
                                        <p:tgtEl>
                                          <p:spTgt spid="1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17"/>
                                        </p:tgtEl>
                                        <p:attrNameLst>
                                          <p:attrName>ppt_x</p:attrName>
                                          <p:attrName>ppt_y</p:attrName>
                                        </p:attrNameLst>
                                      </p:cBhvr>
                                    </p:animMotion>
                                    <p:animEffect transition="in" filter="fade">
                                      <p:cBhvr>
                                        <p:cTn id="21" dur="1000"/>
                                        <p:tgtEl>
                                          <p:spTgt spid="17"/>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additive="base">
                                        <p:cTn id="26" dur="500" fill="hold"/>
                                        <p:tgtEl>
                                          <p:spTgt spid="13"/>
                                        </p:tgtEl>
                                        <p:attrNameLst>
                                          <p:attrName>ppt_x</p:attrName>
                                        </p:attrNameLst>
                                      </p:cBhvr>
                                      <p:tavLst>
                                        <p:tav tm="0">
                                          <p:val>
                                            <p:strVal val="#ppt_x"/>
                                          </p:val>
                                        </p:tav>
                                        <p:tav tm="100000">
                                          <p:val>
                                            <p:strVal val="#ppt_x"/>
                                          </p:val>
                                        </p:tav>
                                      </p:tavLst>
                                    </p:anim>
                                    <p:anim calcmode="lin" valueType="num">
                                      <p:cBhvr additive="base">
                                        <p:cTn id="2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500" fill="hold"/>
                                        <p:tgtEl>
                                          <p:spTgt spid="15"/>
                                        </p:tgtEl>
                                        <p:attrNameLst>
                                          <p:attrName>ppt_x</p:attrName>
                                        </p:attrNameLst>
                                      </p:cBhvr>
                                      <p:tavLst>
                                        <p:tav tm="0">
                                          <p:val>
                                            <p:strVal val="#ppt_x"/>
                                          </p:val>
                                        </p:tav>
                                        <p:tav tm="100000">
                                          <p:val>
                                            <p:strVal val="#ppt_x"/>
                                          </p:val>
                                        </p:tav>
                                      </p:tavLst>
                                    </p:anim>
                                    <p:anim calcmode="lin" valueType="num">
                                      <p:cBhvr additive="base">
                                        <p:cTn id="3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6"/>
                                        </p:tgtEl>
                                        <p:attrNameLst>
                                          <p:attrName>style.visibility</p:attrName>
                                        </p:attrNameLst>
                                      </p:cBhvr>
                                      <p:to>
                                        <p:strVal val="visible"/>
                                      </p:to>
                                    </p:set>
                                    <p:anim calcmode="lin" valueType="num">
                                      <p:cBhvr additive="base">
                                        <p:cTn id="38" dur="500" fill="hold"/>
                                        <p:tgtEl>
                                          <p:spTgt spid="16"/>
                                        </p:tgtEl>
                                        <p:attrNameLst>
                                          <p:attrName>ppt_x</p:attrName>
                                        </p:attrNameLst>
                                      </p:cBhvr>
                                      <p:tavLst>
                                        <p:tav tm="0">
                                          <p:val>
                                            <p:strVal val="#ppt_x"/>
                                          </p:val>
                                        </p:tav>
                                        <p:tav tm="100000">
                                          <p:val>
                                            <p:strVal val="#ppt_x"/>
                                          </p:val>
                                        </p:tav>
                                      </p:tavLst>
                                    </p:anim>
                                    <p:anim calcmode="lin" valueType="num">
                                      <p:cBhvr additive="base">
                                        <p:cTn id="39"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0" presetClass="entr" presetSubtype="0" fill="hold" nodeType="click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fade">
                                      <p:cBhvr>
                                        <p:cTn id="44" dur="800" decel="100000"/>
                                        <p:tgtEl>
                                          <p:spTgt spid="27"/>
                                        </p:tgtEl>
                                      </p:cBhvr>
                                    </p:animEffect>
                                    <p:anim calcmode="lin" valueType="num">
                                      <p:cBhvr>
                                        <p:cTn id="45" dur="800" decel="100000" fill="hold"/>
                                        <p:tgtEl>
                                          <p:spTgt spid="27"/>
                                        </p:tgtEl>
                                        <p:attrNameLst>
                                          <p:attrName>style.rotation</p:attrName>
                                        </p:attrNameLst>
                                      </p:cBhvr>
                                      <p:tavLst>
                                        <p:tav tm="0">
                                          <p:val>
                                            <p:fltVal val="-90"/>
                                          </p:val>
                                        </p:tav>
                                        <p:tav tm="100000">
                                          <p:val>
                                            <p:fltVal val="0"/>
                                          </p:val>
                                        </p:tav>
                                      </p:tavLst>
                                    </p:anim>
                                    <p:anim calcmode="lin" valueType="num">
                                      <p:cBhvr>
                                        <p:cTn id="46" dur="800" decel="100000" fill="hold"/>
                                        <p:tgtEl>
                                          <p:spTgt spid="27"/>
                                        </p:tgtEl>
                                        <p:attrNameLst>
                                          <p:attrName>ppt_x</p:attrName>
                                        </p:attrNameLst>
                                      </p:cBhvr>
                                      <p:tavLst>
                                        <p:tav tm="0">
                                          <p:val>
                                            <p:strVal val="#ppt_x+0.4"/>
                                          </p:val>
                                        </p:tav>
                                        <p:tav tm="100000">
                                          <p:val>
                                            <p:strVal val="#ppt_x-0.05"/>
                                          </p:val>
                                        </p:tav>
                                      </p:tavLst>
                                    </p:anim>
                                    <p:anim calcmode="lin" valueType="num">
                                      <p:cBhvr>
                                        <p:cTn id="47" dur="800" decel="100000" fill="hold"/>
                                        <p:tgtEl>
                                          <p:spTgt spid="27"/>
                                        </p:tgtEl>
                                        <p:attrNameLst>
                                          <p:attrName>ppt_y</p:attrName>
                                        </p:attrNameLst>
                                      </p:cBhvr>
                                      <p:tavLst>
                                        <p:tav tm="0">
                                          <p:val>
                                            <p:strVal val="#ppt_y-0.4"/>
                                          </p:val>
                                        </p:tav>
                                        <p:tav tm="100000">
                                          <p:val>
                                            <p:strVal val="#ppt_y+0.1"/>
                                          </p:val>
                                        </p:tav>
                                      </p:tavLst>
                                    </p:anim>
                                    <p:anim calcmode="lin" valueType="num">
                                      <p:cBhvr>
                                        <p:cTn id="48" dur="200" accel="100000" fill="hold">
                                          <p:stCondLst>
                                            <p:cond delay="800"/>
                                          </p:stCondLst>
                                        </p:cTn>
                                        <p:tgtEl>
                                          <p:spTgt spid="27"/>
                                        </p:tgtEl>
                                        <p:attrNameLst>
                                          <p:attrName>ppt_x</p:attrName>
                                        </p:attrNameLst>
                                      </p:cBhvr>
                                      <p:tavLst>
                                        <p:tav tm="0">
                                          <p:val>
                                            <p:strVal val="#ppt_x-0.05"/>
                                          </p:val>
                                        </p:tav>
                                        <p:tav tm="100000">
                                          <p:val>
                                            <p:strVal val="#ppt_x"/>
                                          </p:val>
                                        </p:tav>
                                      </p:tavLst>
                                    </p:anim>
                                    <p:anim calcmode="lin" valueType="num">
                                      <p:cBhvr>
                                        <p:cTn id="49" dur="200" accel="100000" fill="hold">
                                          <p:stCondLst>
                                            <p:cond delay="800"/>
                                          </p:stCondLst>
                                        </p:cTn>
                                        <p:tgtEl>
                                          <p:spTgt spid="27"/>
                                        </p:tgtEl>
                                        <p:attrNameLst>
                                          <p:attrName>ppt_y</p:attrName>
                                        </p:attrNameLst>
                                      </p:cBhvr>
                                      <p:tavLst>
                                        <p:tav tm="0">
                                          <p:val>
                                            <p:strVal val="#ppt_y+0.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3"/>
                                        </p:tgtEl>
                                        <p:attrNameLst>
                                          <p:attrName>style.visibility</p:attrName>
                                        </p:attrNameLst>
                                      </p:cBhvr>
                                      <p:to>
                                        <p:strVal val="visible"/>
                                      </p:to>
                                    </p:set>
                                    <p:anim calcmode="lin" valueType="num">
                                      <p:cBhvr additive="base">
                                        <p:cTn id="54" dur="500" fill="hold"/>
                                        <p:tgtEl>
                                          <p:spTgt spid="3"/>
                                        </p:tgtEl>
                                        <p:attrNameLst>
                                          <p:attrName>ppt_x</p:attrName>
                                        </p:attrNameLst>
                                      </p:cBhvr>
                                      <p:tavLst>
                                        <p:tav tm="0">
                                          <p:val>
                                            <p:strVal val="#ppt_x"/>
                                          </p:val>
                                        </p:tav>
                                        <p:tav tm="100000">
                                          <p:val>
                                            <p:strVal val="#ppt_x"/>
                                          </p:val>
                                        </p:tav>
                                      </p:tavLst>
                                    </p:anim>
                                    <p:anim calcmode="lin" valueType="num">
                                      <p:cBhvr additive="base">
                                        <p:cTn id="5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13" grpId="0" animBg="1"/>
      <p:bldP spid="15" grpId="0" animBg="1"/>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2400" b="1" dirty="0" smtClean="0">
                <a:latin typeface="+mj-lt"/>
              </a:rPr>
              <a:t>Let’s Summarize…</a:t>
            </a:r>
            <a:endParaRPr lang="en-US" sz="2400" b="1" dirty="0">
              <a:latin typeface="+mj-lt"/>
            </a:endParaRPr>
          </a:p>
        </p:txBody>
      </p:sp>
      <p:pic>
        <p:nvPicPr>
          <p:cNvPr id="22530" name="Picture 2" descr="\\10.3.80.148\New Folder\Small Basic\sm\EDU_UK_cc_3217.jpg"/>
          <p:cNvPicPr>
            <a:picLocks noChangeAspect="1" noChangeArrowheads="1"/>
          </p:cNvPicPr>
          <p:nvPr/>
        </p:nvPicPr>
        <p:blipFill>
          <a:blip r:embed="rId3" cstate="print"/>
          <a:stretch>
            <a:fillRect/>
          </a:stretch>
        </p:blipFill>
        <p:spPr bwMode="auto">
          <a:xfrm>
            <a:off x="2743201" y="1143000"/>
            <a:ext cx="4009695" cy="2670457"/>
          </a:xfrm>
          <a:prstGeom prst="rect">
            <a:avLst/>
          </a:prstGeom>
          <a:ln>
            <a:noFill/>
          </a:ln>
          <a:effectLst>
            <a:softEdge rad="112500"/>
          </a:effectLst>
        </p:spPr>
      </p:pic>
      <p:grpSp>
        <p:nvGrpSpPr>
          <p:cNvPr id="25604" name="Group 10"/>
          <p:cNvGrpSpPr>
            <a:grpSpLocks/>
          </p:cNvGrpSpPr>
          <p:nvPr/>
        </p:nvGrpSpPr>
        <p:grpSpPr bwMode="auto">
          <a:xfrm>
            <a:off x="457200" y="3886200"/>
            <a:ext cx="5029200" cy="762000"/>
            <a:chOff x="457200" y="3505200"/>
            <a:chExt cx="5486400" cy="762000"/>
          </a:xfrm>
        </p:grpSpPr>
        <p:sp>
          <p:nvSpPr>
            <p:cNvPr id="9" name="Rounded Rectangle 8"/>
            <p:cNvSpPr/>
            <p:nvPr/>
          </p:nvSpPr>
          <p:spPr>
            <a:xfrm>
              <a:off x="457200" y="3505200"/>
              <a:ext cx="5486400" cy="7620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25607" name="TextBox 9"/>
            <p:cNvSpPr txBox="1">
              <a:spLocks noChangeArrowheads="1"/>
            </p:cNvSpPr>
            <p:nvPr/>
          </p:nvSpPr>
          <p:spPr bwMode="auto">
            <a:xfrm>
              <a:off x="533400" y="3657600"/>
              <a:ext cx="5334000" cy="430887"/>
            </a:xfrm>
            <a:prstGeom prst="rect">
              <a:avLst/>
            </a:prstGeom>
            <a:noFill/>
            <a:ln w="9525">
              <a:noFill/>
              <a:miter lim="800000"/>
              <a:headEnd/>
              <a:tailEnd/>
            </a:ln>
          </p:spPr>
          <p:txBody>
            <a:bodyPr>
              <a:spAutoFit/>
            </a:bodyPr>
            <a:lstStyle/>
            <a:p>
              <a:r>
                <a:rPr lang="en-US" sz="2200" b="1" dirty="0">
                  <a:latin typeface="Calibri" pitchFamily="34" charset="0"/>
                </a:rPr>
                <a:t>Congratulations! Now you know how to:</a:t>
              </a:r>
            </a:p>
          </p:txBody>
        </p:sp>
      </p:grpSp>
      <p:sp>
        <p:nvSpPr>
          <p:cNvPr id="8" name="Rounded Rectangle 7"/>
          <p:cNvSpPr/>
          <p:nvPr/>
        </p:nvSpPr>
        <p:spPr>
          <a:xfrm>
            <a:off x="457200" y="4495800"/>
            <a:ext cx="6248400" cy="1143000"/>
          </a:xfrm>
          <a:prstGeom prst="roundRect">
            <a:avLst>
              <a:gd name="adj" fmla="val 18858"/>
            </a:avLst>
          </a:prstGeom>
          <a:ln>
            <a:solidFill>
              <a:srgbClr val="002060"/>
            </a:solidFill>
          </a:ln>
        </p:spPr>
        <p:style>
          <a:lnRef idx="1">
            <a:schemeClr val="accent4"/>
          </a:lnRef>
          <a:fillRef idx="2">
            <a:schemeClr val="accent4"/>
          </a:fillRef>
          <a:effectRef idx="1">
            <a:schemeClr val="accent4"/>
          </a:effectRef>
          <a:fontRef idx="minor">
            <a:schemeClr val="dk1"/>
          </a:fontRef>
        </p:style>
        <p:txBody>
          <a:bodyPr anchor="ctr"/>
          <a:lstStyle/>
          <a:p>
            <a:pPr marL="346075" lvl="1" indent="-346075" fontAlgn="auto">
              <a:spcBef>
                <a:spcPts val="600"/>
              </a:spcBef>
              <a:spcAft>
                <a:spcPts val="600"/>
              </a:spcAft>
              <a:buBlip>
                <a:blip r:embed="rId4"/>
              </a:buBlip>
              <a:defRPr/>
            </a:pPr>
            <a:r>
              <a:rPr lang="en-US" sz="2000" dirty="0" smtClean="0"/>
              <a:t>Use keyboard events in your program.</a:t>
            </a:r>
          </a:p>
          <a:p>
            <a:pPr marL="346075" lvl="1" indent="-346075" fontAlgn="auto">
              <a:spcBef>
                <a:spcPts val="600"/>
              </a:spcBef>
              <a:spcAft>
                <a:spcPts val="600"/>
              </a:spcAft>
              <a:buBlip>
                <a:blip r:embed="rId4"/>
              </a:buBlip>
              <a:defRPr/>
            </a:pPr>
            <a:r>
              <a:rPr lang="en-US" sz="2000" dirty="0" smtClean="0"/>
              <a:t>Using </a:t>
            </a:r>
            <a:r>
              <a:rPr lang="en-US" sz="2000" dirty="0" smtClean="0">
                <a:solidFill>
                  <a:prstClr val="black"/>
                </a:solidFill>
              </a:rPr>
              <a:t>mouse events </a:t>
            </a:r>
            <a:r>
              <a:rPr lang="en-US" sz="2000" dirty="0" smtClean="0"/>
              <a:t>in your program.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3" presetClass="entr" presetSubtype="16" fill="hold" nodeType="clickEffect">
                                  <p:stCondLst>
                                    <p:cond delay="0"/>
                                  </p:stCondLst>
                                  <p:childTnLst>
                                    <p:set>
                                      <p:cBhvr>
                                        <p:cTn id="14" dur="1" fill="hold">
                                          <p:stCondLst>
                                            <p:cond delay="0"/>
                                          </p:stCondLst>
                                        </p:cTn>
                                        <p:tgtEl>
                                          <p:spTgt spid="22530"/>
                                        </p:tgtEl>
                                        <p:attrNameLst>
                                          <p:attrName>style.visibility</p:attrName>
                                        </p:attrNameLst>
                                      </p:cBhvr>
                                      <p:to>
                                        <p:strVal val="visible"/>
                                      </p:to>
                                    </p:set>
                                    <p:animEffect transition="in" filter="plus(in)">
                                      <p:cBhvr>
                                        <p:cTn id="15" dur="2000"/>
                                        <p:tgtEl>
                                          <p:spTgt spid="22530"/>
                                        </p:tgtEl>
                                      </p:cBhvr>
                                    </p:animEffect>
                                  </p:childTnLst>
                                </p:cTn>
                              </p:par>
                            </p:childTnLst>
                          </p:cTn>
                        </p:par>
                      </p:childTnLst>
                    </p:cTn>
                  </p:par>
                  <p:par>
                    <p:cTn id="16" fill="hold">
                      <p:stCondLst>
                        <p:cond delay="indefinite"/>
                      </p:stCondLst>
                      <p:childTnLst>
                        <p:par>
                          <p:cTn id="17" fill="hold">
                            <p:stCondLst>
                              <p:cond delay="0"/>
                            </p:stCondLst>
                            <p:childTnLst>
                              <p:par>
                                <p:cTn id="18" presetID="58" presetClass="entr" presetSubtype="0" accel="100000" fill="hold" nodeType="clickEffect">
                                  <p:stCondLst>
                                    <p:cond delay="0"/>
                                  </p:stCondLst>
                                  <p:childTnLst>
                                    <p:set>
                                      <p:cBhvr>
                                        <p:cTn id="19" dur="1" fill="hold">
                                          <p:stCondLst>
                                            <p:cond delay="0"/>
                                          </p:stCondLst>
                                        </p:cTn>
                                        <p:tgtEl>
                                          <p:spTgt spid="25604"/>
                                        </p:tgtEl>
                                        <p:attrNameLst>
                                          <p:attrName>style.visibility</p:attrName>
                                        </p:attrNameLst>
                                      </p:cBhvr>
                                      <p:to>
                                        <p:strVal val="visible"/>
                                      </p:to>
                                    </p:set>
                                    <p:anim calcmode="lin" valueType="num">
                                      <p:cBhvr>
                                        <p:cTn id="20" dur="500" fill="hold"/>
                                        <p:tgtEl>
                                          <p:spTgt spid="25604"/>
                                        </p:tgtEl>
                                        <p:attrNameLst>
                                          <p:attrName>ppt_w</p:attrName>
                                        </p:attrNameLst>
                                      </p:cBhvr>
                                      <p:tavLst>
                                        <p:tav tm="0">
                                          <p:val>
                                            <p:strVal val="#ppt_w*2.5"/>
                                          </p:val>
                                        </p:tav>
                                        <p:tav tm="100000">
                                          <p:val>
                                            <p:strVal val="#ppt_w"/>
                                          </p:val>
                                        </p:tav>
                                      </p:tavLst>
                                    </p:anim>
                                    <p:anim calcmode="lin" valueType="num">
                                      <p:cBhvr>
                                        <p:cTn id="21" dur="500" fill="hold"/>
                                        <p:tgtEl>
                                          <p:spTgt spid="25604"/>
                                        </p:tgtEl>
                                        <p:attrNameLst>
                                          <p:attrName>ppt_h</p:attrName>
                                        </p:attrNameLst>
                                      </p:cBhvr>
                                      <p:tavLst>
                                        <p:tav tm="0">
                                          <p:val>
                                            <p:strVal val="#ppt_h*0.01"/>
                                          </p:val>
                                        </p:tav>
                                        <p:tav tm="100000">
                                          <p:val>
                                            <p:strVal val="#ppt_h"/>
                                          </p:val>
                                        </p:tav>
                                      </p:tavLst>
                                    </p:anim>
                                    <p:anim calcmode="lin" valueType="num">
                                      <p:cBhvr>
                                        <p:cTn id="22" dur="500" fill="hold"/>
                                        <p:tgtEl>
                                          <p:spTgt spid="25604"/>
                                        </p:tgtEl>
                                        <p:attrNameLst>
                                          <p:attrName>ppt_x</p:attrName>
                                        </p:attrNameLst>
                                      </p:cBhvr>
                                      <p:tavLst>
                                        <p:tav tm="0">
                                          <p:val>
                                            <p:strVal val="#ppt_x"/>
                                          </p:val>
                                        </p:tav>
                                        <p:tav tm="100000">
                                          <p:val>
                                            <p:strVal val="#ppt_x"/>
                                          </p:val>
                                        </p:tav>
                                      </p:tavLst>
                                    </p:anim>
                                    <p:anim calcmode="lin" valueType="num">
                                      <p:cBhvr>
                                        <p:cTn id="23" dur="500" fill="hold"/>
                                        <p:tgtEl>
                                          <p:spTgt spid="25604"/>
                                        </p:tgtEl>
                                        <p:attrNameLst>
                                          <p:attrName>ppt_y</p:attrName>
                                        </p:attrNameLst>
                                      </p:cBhvr>
                                      <p:tavLst>
                                        <p:tav tm="0">
                                          <p:val>
                                            <p:strVal val="#ppt_h+1"/>
                                          </p:val>
                                        </p:tav>
                                        <p:tav tm="100000">
                                          <p:val>
                                            <p:strVal val="#ppt_y"/>
                                          </p:val>
                                        </p:tav>
                                      </p:tavLst>
                                    </p:anim>
                                    <p:animEffect transition="in" filter="fade">
                                      <p:cBhvr>
                                        <p:cTn id="24" dur="500"/>
                                        <p:tgtEl>
                                          <p:spTgt spid="25604"/>
                                        </p:tgtEl>
                                      </p:cBhvr>
                                    </p:animEffect>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900" decel="100000" fill="hold"/>
                                        <p:tgtEl>
                                          <p:spTgt spid="8"/>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2400" b="1" dirty="0" smtClean="0">
                <a:solidFill>
                  <a:prstClr val="white"/>
                </a:solidFill>
                <a:latin typeface="Calibri"/>
              </a:rPr>
              <a:t>Mini Challenge </a:t>
            </a:r>
            <a:r>
              <a:rPr lang="en-US" sz="2400" b="1" dirty="0" smtClean="0">
                <a:solidFill>
                  <a:prstClr val="white"/>
                </a:solidFill>
                <a:latin typeface="Calibri"/>
              </a:rPr>
              <a:t>3.4</a:t>
            </a:r>
            <a:endParaRPr lang="en-US" sz="2400" b="1" dirty="0">
              <a:latin typeface="+mj-lt"/>
            </a:endParaRPr>
          </a:p>
        </p:txBody>
      </p:sp>
      <p:sp>
        <p:nvSpPr>
          <p:cNvPr id="491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2" name="Group 12"/>
          <p:cNvGrpSpPr/>
          <p:nvPr/>
        </p:nvGrpSpPr>
        <p:grpSpPr>
          <a:xfrm>
            <a:off x="304800" y="777081"/>
            <a:ext cx="5715000" cy="1015663"/>
            <a:chOff x="381000" y="495666"/>
            <a:chExt cx="8153400" cy="1406302"/>
          </a:xfrm>
        </p:grpSpPr>
        <p:sp>
          <p:nvSpPr>
            <p:cNvPr id="15" name="Rounded Rectangle 14"/>
            <p:cNvSpPr/>
            <p:nvPr/>
          </p:nvSpPr>
          <p:spPr bwMode="auto">
            <a:xfrm>
              <a:off x="381000" y="580292"/>
              <a:ext cx="8153400" cy="1321676"/>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16" name="TextBox 9"/>
            <p:cNvSpPr txBox="1">
              <a:spLocks noChangeArrowheads="1"/>
            </p:cNvSpPr>
            <p:nvPr/>
          </p:nvSpPr>
          <p:spPr bwMode="auto">
            <a:xfrm>
              <a:off x="533399" y="495666"/>
              <a:ext cx="7848601" cy="1406302"/>
            </a:xfrm>
            <a:prstGeom prst="rect">
              <a:avLst/>
            </a:prstGeom>
            <a:noFill/>
            <a:ln w="9525">
              <a:noFill/>
              <a:miter lim="800000"/>
              <a:headEnd/>
              <a:tailEnd/>
            </a:ln>
          </p:spPr>
          <p:txBody>
            <a:bodyPr wrap="square">
              <a:spAutoFit/>
            </a:bodyPr>
            <a:lstStyle/>
            <a:p>
              <a:pPr lvl="0"/>
              <a:r>
                <a:rPr lang="en-US" sz="2000" b="1" dirty="0">
                  <a:solidFill>
                    <a:prstClr val="black"/>
                  </a:solidFill>
                  <a:latin typeface="Calibri"/>
                </a:rPr>
                <a:t>Write a program to demonstrate mouse </a:t>
              </a:r>
              <a:r>
                <a:rPr lang="en-US" sz="2000" b="1" dirty="0" smtClean="0">
                  <a:solidFill>
                    <a:prstClr val="black"/>
                  </a:solidFill>
                  <a:latin typeface="Calibri"/>
                </a:rPr>
                <a:t>events and keyboard events </a:t>
              </a:r>
              <a:r>
                <a:rPr lang="en-US" sz="2000" b="1" dirty="0">
                  <a:solidFill>
                    <a:prstClr val="black"/>
                  </a:solidFill>
                  <a:latin typeface="Calibri"/>
                </a:rPr>
                <a:t>by performing the following steps:</a:t>
              </a:r>
              <a:endParaRPr lang="en-US" sz="2000" dirty="0">
                <a:solidFill>
                  <a:prstClr val="black"/>
                </a:solidFill>
                <a:latin typeface="Calibri"/>
              </a:endParaRPr>
            </a:p>
          </p:txBody>
        </p:sp>
      </p:grpSp>
      <p:grpSp>
        <p:nvGrpSpPr>
          <p:cNvPr id="17" name="Group 13"/>
          <p:cNvGrpSpPr/>
          <p:nvPr/>
        </p:nvGrpSpPr>
        <p:grpSpPr>
          <a:xfrm>
            <a:off x="304801" y="2006263"/>
            <a:ext cx="8610601" cy="4318338"/>
            <a:chOff x="381000" y="2083720"/>
            <a:chExt cx="8230722" cy="3709658"/>
          </a:xfrm>
        </p:grpSpPr>
        <p:sp>
          <p:nvSpPr>
            <p:cNvPr id="18" name="Rounded Rectangle 17"/>
            <p:cNvSpPr/>
            <p:nvPr/>
          </p:nvSpPr>
          <p:spPr>
            <a:xfrm>
              <a:off x="381000" y="2083720"/>
              <a:ext cx="8230722" cy="3709658"/>
            </a:xfrm>
            <a:prstGeom prst="roundRect">
              <a:avLst>
                <a:gd name="adj" fmla="val 10525"/>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r>
                <a:rPr lang="en-US" sz="2400" b="1" dirty="0">
                  <a:solidFill>
                    <a:srgbClr val="C00000"/>
                  </a:solidFill>
                </a:rPr>
                <a:t>	</a:t>
              </a:r>
            </a:p>
          </p:txBody>
        </p:sp>
        <p:sp>
          <p:nvSpPr>
            <p:cNvPr id="19" name="TextBox 15"/>
            <p:cNvSpPr txBox="1">
              <a:spLocks noChangeArrowheads="1"/>
            </p:cNvSpPr>
            <p:nvPr/>
          </p:nvSpPr>
          <p:spPr bwMode="auto">
            <a:xfrm flipH="1">
              <a:off x="483108" y="2136223"/>
              <a:ext cx="5506434" cy="3516450"/>
            </a:xfrm>
            <a:prstGeom prst="rect">
              <a:avLst/>
            </a:prstGeom>
            <a:noFill/>
            <a:ln w="9525">
              <a:noFill/>
              <a:miter lim="800000"/>
              <a:headEnd/>
              <a:tailEnd/>
            </a:ln>
          </p:spPr>
          <p:txBody>
            <a:bodyPr wrap="square">
              <a:spAutoFit/>
            </a:bodyPr>
            <a:lstStyle/>
            <a:p>
              <a:pPr marL="284163" lvl="0" indent="-284163">
                <a:buFont typeface="Wingdings" pitchFamily="2" charset="2"/>
                <a:buChar char="v"/>
              </a:pPr>
              <a:r>
                <a:rPr lang="en-US" sz="2000" dirty="0">
                  <a:solidFill>
                    <a:prstClr val="black"/>
                  </a:solidFill>
                  <a:latin typeface="Calibri"/>
                </a:rPr>
                <a:t>Create a user interface by using the </a:t>
              </a:r>
              <a:r>
                <a:rPr lang="en-US" sz="2000" b="1" dirty="0" err="1">
                  <a:solidFill>
                    <a:prstClr val="black"/>
                  </a:solidFill>
                  <a:latin typeface="Calibri"/>
                </a:rPr>
                <a:t>GraphicsWindow</a:t>
              </a:r>
              <a:r>
                <a:rPr lang="en-US" sz="2000" dirty="0">
                  <a:solidFill>
                    <a:prstClr val="black"/>
                  </a:solidFill>
                  <a:latin typeface="Calibri"/>
                </a:rPr>
                <a:t> object. </a:t>
              </a:r>
              <a:endParaRPr lang="en-US" sz="2000" dirty="0" smtClean="0">
                <a:solidFill>
                  <a:prstClr val="black"/>
                </a:solidFill>
                <a:latin typeface="Calibri"/>
              </a:endParaRPr>
            </a:p>
            <a:p>
              <a:pPr marL="284163" lvl="0" indent="-284163">
                <a:buFont typeface="Wingdings" pitchFamily="2" charset="2"/>
                <a:buChar char="v"/>
              </a:pPr>
              <a:r>
                <a:rPr lang="en-US" sz="2000" dirty="0" smtClean="0">
                  <a:solidFill>
                    <a:prstClr val="black"/>
                  </a:solidFill>
                  <a:latin typeface="Calibri"/>
                </a:rPr>
                <a:t>Create </a:t>
              </a:r>
              <a:r>
                <a:rPr lang="en-US" sz="2000" dirty="0" err="1" smtClean="0">
                  <a:solidFill>
                    <a:prstClr val="black"/>
                  </a:solidFill>
                  <a:latin typeface="Calibri"/>
                </a:rPr>
                <a:t>MouseUp</a:t>
              </a:r>
              <a:r>
                <a:rPr lang="en-US" sz="2000" dirty="0" smtClean="0">
                  <a:solidFill>
                    <a:prstClr val="black"/>
                  </a:solidFill>
                  <a:latin typeface="Calibri"/>
                </a:rPr>
                <a:t> and </a:t>
              </a:r>
              <a:r>
                <a:rPr lang="en-US" sz="2000" dirty="0" err="1" smtClean="0">
                  <a:solidFill>
                    <a:prstClr val="black"/>
                  </a:solidFill>
                  <a:latin typeface="Calibri"/>
                </a:rPr>
                <a:t>MouseDown</a:t>
              </a:r>
              <a:r>
                <a:rPr lang="en-US" sz="2000" dirty="0" smtClean="0">
                  <a:solidFill>
                    <a:prstClr val="black"/>
                  </a:solidFill>
                  <a:latin typeface="Calibri"/>
                </a:rPr>
                <a:t> Events and attach them to Separate Subroutines that following the </a:t>
              </a:r>
              <a:r>
                <a:rPr lang="en-US" sz="2000" dirty="0" err="1" smtClean="0">
                  <a:solidFill>
                    <a:prstClr val="black"/>
                  </a:solidFill>
                  <a:latin typeface="Calibri"/>
                </a:rPr>
                <a:t>MouseUp</a:t>
              </a:r>
              <a:r>
                <a:rPr lang="en-US" sz="2000" dirty="0" smtClean="0">
                  <a:solidFill>
                    <a:prstClr val="black"/>
                  </a:solidFill>
                  <a:latin typeface="Calibri"/>
                </a:rPr>
                <a:t> Event Draws a line from the point of Mouse Down to the Point of Mouse Up.</a:t>
              </a:r>
              <a:endParaRPr lang="en-US" sz="2000" dirty="0">
                <a:solidFill>
                  <a:prstClr val="black"/>
                </a:solidFill>
                <a:latin typeface="Calibri"/>
              </a:endParaRPr>
            </a:p>
            <a:p>
              <a:pPr marL="284163" lvl="0" indent="-284163">
                <a:buFont typeface="Wingdings" pitchFamily="2" charset="2"/>
                <a:buChar char="v"/>
              </a:pPr>
              <a:r>
                <a:rPr lang="en-US" sz="2000" dirty="0" smtClean="0">
                  <a:solidFill>
                    <a:prstClr val="black"/>
                  </a:solidFill>
                  <a:latin typeface="Calibri"/>
                </a:rPr>
                <a:t>Show a Turtle.   Make a </a:t>
              </a:r>
              <a:r>
                <a:rPr lang="en-US" sz="2000" dirty="0" err="1" smtClean="0">
                  <a:solidFill>
                    <a:prstClr val="black"/>
                  </a:solidFill>
                  <a:latin typeface="Calibri"/>
                </a:rPr>
                <a:t>KeyDown</a:t>
              </a:r>
              <a:r>
                <a:rPr lang="en-US" sz="2000" dirty="0" smtClean="0">
                  <a:solidFill>
                    <a:prstClr val="black"/>
                  </a:solidFill>
                  <a:latin typeface="Calibri"/>
                </a:rPr>
                <a:t> event that attaches to a subroutine that with a series of “If…Then…</a:t>
              </a:r>
              <a:r>
                <a:rPr lang="en-US" sz="2000" dirty="0" err="1" smtClean="0">
                  <a:solidFill>
                    <a:prstClr val="black"/>
                  </a:solidFill>
                  <a:latin typeface="Calibri"/>
                </a:rPr>
                <a:t>ElseIf</a:t>
              </a:r>
              <a:r>
                <a:rPr lang="en-US" sz="2000" dirty="0" smtClean="0">
                  <a:solidFill>
                    <a:prstClr val="black"/>
                  </a:solidFill>
                  <a:latin typeface="Calibri"/>
                </a:rPr>
                <a:t>” statements moves the Turtle forward when “Up” is pressed, back when “Down” is pressed and turns left when “Left” is pressed and right when “Right” is pressed (You may need to review Lesson 2.2 Turtle Graphics).</a:t>
              </a:r>
              <a:endParaRPr lang="en-US" sz="2000" dirty="0">
                <a:solidFill>
                  <a:prstClr val="black"/>
                </a:solidFill>
                <a:latin typeface="Calibri"/>
              </a:endParaRPr>
            </a:p>
          </p:txBody>
        </p:sp>
      </p:grpSp>
      <p:sp>
        <p:nvSpPr>
          <p:cNvPr id="49155"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915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 name="Picture 2"/>
          <p:cNvPicPr>
            <a:picLocks noChangeAspect="1"/>
          </p:cNvPicPr>
          <p:nvPr/>
        </p:nvPicPr>
        <p:blipFill>
          <a:blip r:embed="rId3"/>
          <a:stretch>
            <a:fillRect/>
          </a:stretch>
        </p:blipFill>
        <p:spPr>
          <a:xfrm>
            <a:off x="6172199" y="3657601"/>
            <a:ext cx="2646986" cy="1976968"/>
          </a:xfrm>
          <a:prstGeom prst="rect">
            <a:avLst/>
          </a:prstGeom>
        </p:spPr>
      </p:pic>
      <p:pic>
        <p:nvPicPr>
          <p:cNvPr id="5" name="Picture 4"/>
          <p:cNvPicPr>
            <a:picLocks noChangeAspect="1"/>
          </p:cNvPicPr>
          <p:nvPr/>
        </p:nvPicPr>
        <p:blipFill>
          <a:blip r:embed="rId4"/>
          <a:stretch>
            <a:fillRect/>
          </a:stretch>
        </p:blipFill>
        <p:spPr>
          <a:xfrm>
            <a:off x="6411650" y="2453459"/>
            <a:ext cx="2163966" cy="903168"/>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linds(horizontal)">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checkerboard(across)">
                                      <p:cBhvr>
                                        <p:cTn id="2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3.1 - File Input and Outp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DE7EACEF7E09640B24069C83530AC56" ma:contentTypeVersion="0" ma:contentTypeDescription="Create a new document." ma:contentTypeScope="" ma:versionID="5eb776c71b7e70c547f495cfa60d5d53">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AB7A9D5-F262-4A97-AF1D-734AADD2618D}">
  <ds:schemaRefs>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BAC01C11-AFA3-40BE-AE2D-E3B8737A42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11586A4-DB17-4AC3-B3FE-C3708D449F9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3.1 - File Input and Output</Template>
  <TotalTime>0</TotalTime>
  <Words>879</Words>
  <Application>Microsoft Office PowerPoint</Application>
  <PresentationFormat>On-screen Show (4:3)</PresentationFormat>
  <Paragraphs>116</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Tahoma</vt:lpstr>
      <vt:lpstr>Verdana</vt:lpstr>
      <vt:lpstr>Wingdings</vt:lpstr>
      <vt:lpstr>3.1 - File Input and Output</vt:lpstr>
      <vt:lpstr>PowerPoint Presentation</vt:lpstr>
      <vt:lpstr>PowerPoint Presentation</vt:lpstr>
      <vt:lpstr>  Introduction to Events </vt:lpstr>
      <vt:lpstr> Keyboard Events</vt:lpstr>
      <vt:lpstr>Keyboard Events</vt:lpstr>
      <vt:lpstr>Mouse Events</vt:lpstr>
      <vt:lpstr>Let’s Summarize…</vt:lpstr>
      <vt:lpstr>Mini Challenge 3.4</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lastModifiedBy/>
  <cp:revision>1</cp:revision>
  <dcterms:created xsi:type="dcterms:W3CDTF">2010-10-01T14:34:21Z</dcterms:created>
  <dcterms:modified xsi:type="dcterms:W3CDTF">2016-06-24T15:00:00Z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0x010100CDE7EACEF7E09640B24069C83530AC56</vt:lpwstr>
  </property>
</Properties>
</file>