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7"/>
  </p:notesMasterIdLst>
  <p:sldIdLst>
    <p:sldId id="256" r:id="rId5"/>
    <p:sldId id="257" r:id="rId6"/>
    <p:sldId id="262" r:id="rId7"/>
    <p:sldId id="276" r:id="rId8"/>
    <p:sldId id="265" r:id="rId9"/>
    <p:sldId id="280" r:id="rId10"/>
    <p:sldId id="267" r:id="rId11"/>
    <p:sldId id="277" r:id="rId12"/>
    <p:sldId id="279" r:id="rId13"/>
    <p:sldId id="281" r:id="rId14"/>
    <p:sldId id="273" r:id="rId15"/>
    <p:sldId id="27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47" autoAdjust="0"/>
  </p:normalViewPr>
  <p:slideViewPr>
    <p:cSldViewPr>
      <p:cViewPr varScale="1">
        <p:scale>
          <a:sx n="73" d="100"/>
          <a:sy n="73" d="100"/>
        </p:scale>
        <p:origin x="18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651736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dirty="0"/>
          </a:p>
        </p:txBody>
      </p:sp>
    </p:spTree>
    <p:extLst>
      <p:ext uri="{BB962C8B-B14F-4D97-AF65-F5344CB8AC3E}">
        <p14:creationId xmlns:p14="http://schemas.microsoft.com/office/powerpoint/2010/main" val="3568690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normAutofit fontScale="25000" lnSpcReduction="20000"/>
          </a:bodyPr>
          <a:lstStyle/>
          <a:p>
            <a:r>
              <a:rPr lang="en-US" sz="1200" kern="1200" dirty="0" smtClean="0">
                <a:solidFill>
                  <a:schemeClr val="tx1"/>
                </a:solidFill>
                <a:latin typeface="+mn-lt"/>
                <a:ea typeface="+mn-ea"/>
                <a:cs typeface="+mn-cs"/>
              </a:rPr>
              <a:t>Now let’s demonstrate the concept of control events with an example of the calculator. You can create a simple calculator in Small Basic by using the </a:t>
            </a:r>
            <a:r>
              <a:rPr lang="en-US" sz="1200" b="1" kern="1200" dirty="0" err="1" smtClean="0">
                <a:solidFill>
                  <a:schemeClr val="tx1"/>
                </a:solidFill>
                <a:latin typeface="+mn-lt"/>
                <a:ea typeface="+mn-ea"/>
                <a:cs typeface="+mn-cs"/>
              </a:rPr>
              <a:t>TextBox</a:t>
            </a:r>
            <a:r>
              <a:rPr lang="en-US" sz="1200" kern="1200" dirty="0" smtClean="0">
                <a:solidFill>
                  <a:schemeClr val="tx1"/>
                </a:solidFill>
                <a:latin typeface="+mn-lt"/>
                <a:ea typeface="+mn-ea"/>
                <a:cs typeface="+mn-cs"/>
              </a:rPr>
              <a:t> control, the </a:t>
            </a:r>
            <a:r>
              <a:rPr lang="en-US" sz="1200" b="1" kern="1200" dirty="0" smtClean="0">
                <a:solidFill>
                  <a:schemeClr val="tx1"/>
                </a:solidFill>
                <a:latin typeface="+mn-lt"/>
                <a:ea typeface="+mn-ea"/>
                <a:cs typeface="+mn-cs"/>
              </a:rPr>
              <a:t>Button </a:t>
            </a:r>
            <a:r>
              <a:rPr lang="en-US" sz="1200" kern="1200" dirty="0" smtClean="0">
                <a:solidFill>
                  <a:schemeClr val="tx1"/>
                </a:solidFill>
                <a:latin typeface="+mn-lt"/>
                <a:ea typeface="+mn-ea"/>
                <a:cs typeface="+mn-cs"/>
              </a:rPr>
              <a:t>control, and the </a:t>
            </a:r>
            <a:r>
              <a:rPr lang="en-US" sz="1200" b="1" kern="1200" dirty="0" err="1" smtClean="0">
                <a:solidFill>
                  <a:schemeClr val="tx1"/>
                </a:solidFill>
                <a:latin typeface="+mn-lt"/>
                <a:ea typeface="+mn-ea"/>
                <a:cs typeface="+mn-cs"/>
              </a:rPr>
              <a:t>ButtonClicked</a:t>
            </a:r>
            <a:r>
              <a:rPr lang="en-US" sz="1200" kern="1200" dirty="0" smtClean="0">
                <a:solidFill>
                  <a:schemeClr val="tx1"/>
                </a:solidFill>
                <a:latin typeface="+mn-lt"/>
                <a:ea typeface="+mn-ea"/>
                <a:cs typeface="+mn-cs"/>
              </a:rPr>
              <a:t> event. The user can enter two numbers in the calculator</a:t>
            </a:r>
            <a:r>
              <a:rPr lang="en-US" sz="1200" kern="1200" baseline="0" dirty="0" smtClean="0">
                <a:solidFill>
                  <a:schemeClr val="tx1"/>
                </a:solidFill>
                <a:latin typeface="+mn-lt"/>
                <a:ea typeface="+mn-ea"/>
                <a:cs typeface="+mn-cs"/>
              </a:rPr>
              <a:t> and display</a:t>
            </a:r>
            <a:r>
              <a:rPr lang="en-US" sz="1200" kern="1200" dirty="0" smtClean="0">
                <a:solidFill>
                  <a:schemeClr val="tx1"/>
                </a:solidFill>
                <a:latin typeface="+mn-lt"/>
                <a:ea typeface="+mn-ea"/>
                <a:cs typeface="+mn-cs"/>
              </a:rPr>
              <a:t> results of addition, subtraction, multiplication, and division.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the editor window, you first create the user interface by using the </a:t>
            </a:r>
            <a:r>
              <a:rPr lang="en-US" sz="1200" b="1" kern="1200" dirty="0" err="1" smtClean="0">
                <a:solidFill>
                  <a:schemeClr val="tx1"/>
                </a:solidFill>
                <a:latin typeface="+mn-lt"/>
                <a:ea typeface="+mn-ea"/>
                <a:cs typeface="+mn-cs"/>
              </a:rPr>
              <a:t>GraphicsWindow</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object and then you insert the text boxes and buttons by using the </a:t>
            </a:r>
            <a:r>
              <a:rPr lang="en-US" sz="1200" b="1" kern="1200" dirty="0" smtClean="0">
                <a:solidFill>
                  <a:schemeClr val="tx1"/>
                </a:solidFill>
                <a:latin typeface="+mn-lt"/>
                <a:ea typeface="+mn-ea"/>
                <a:cs typeface="+mn-cs"/>
              </a:rPr>
              <a:t>Controls</a:t>
            </a:r>
            <a:r>
              <a:rPr lang="en-US" sz="1200" kern="1200" dirty="0" smtClean="0">
                <a:solidFill>
                  <a:schemeClr val="tx1"/>
                </a:solidFill>
                <a:latin typeface="+mn-lt"/>
                <a:ea typeface="+mn-ea"/>
                <a:cs typeface="+mn-cs"/>
              </a:rPr>
              <a:t> object. Next, you use the </a:t>
            </a:r>
            <a:r>
              <a:rPr lang="en-US" sz="1200" b="1" kern="1200" dirty="0" err="1" smtClean="0">
                <a:solidFill>
                  <a:schemeClr val="tx1"/>
                </a:solidFill>
                <a:latin typeface="+mn-lt"/>
                <a:ea typeface="+mn-ea"/>
                <a:cs typeface="+mn-cs"/>
              </a:rPr>
              <a:t>ButtonClicked</a:t>
            </a:r>
            <a:r>
              <a:rPr lang="en-US" sz="1200" kern="1200" dirty="0" smtClean="0">
                <a:solidFill>
                  <a:schemeClr val="tx1"/>
                </a:solidFill>
                <a:latin typeface="+mn-lt"/>
                <a:ea typeface="+mn-ea"/>
                <a:cs typeface="+mn-cs"/>
              </a:rPr>
              <a:t> event and a subroutine that contains the actions that will generate the sum, difference, multiplication, and quotient of the two numbers.</a:t>
            </a:r>
          </a:p>
          <a:p>
            <a:r>
              <a:rPr lang="en-US" sz="1200" kern="1200" dirty="0" smtClean="0">
                <a:solidFill>
                  <a:schemeClr val="tx1"/>
                </a:solidFill>
                <a:latin typeface="+mn-lt"/>
                <a:ea typeface="+mn-ea"/>
                <a:cs typeface="+mn-cs"/>
              </a:rPr>
              <a:t>When</a:t>
            </a:r>
            <a:r>
              <a:rPr lang="en-US" sz="1200" kern="1200" baseline="0" dirty="0" smtClean="0">
                <a:solidFill>
                  <a:schemeClr val="tx1"/>
                </a:solidFill>
                <a:latin typeface="+mn-lt"/>
                <a:ea typeface="+mn-ea"/>
                <a:cs typeface="+mn-cs"/>
              </a:rPr>
              <a:t> you click</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Run</a:t>
            </a:r>
            <a:r>
              <a:rPr lang="en-US" sz="1200" b="0" kern="1200" dirty="0" smtClean="0">
                <a:solidFill>
                  <a:schemeClr val="tx1"/>
                </a:solidFill>
                <a:latin typeface="+mn-lt"/>
                <a:ea typeface="+mn-ea"/>
                <a:cs typeface="+mn-cs"/>
              </a:rPr>
              <a:t> on the toolbar</a:t>
            </a:r>
            <a:r>
              <a:rPr lang="en-US" sz="1200" kern="1200" dirty="0" smtClean="0">
                <a:solidFill>
                  <a:schemeClr val="tx1"/>
                </a:solidFill>
                <a:latin typeface="+mn-lt"/>
                <a:ea typeface="+mn-ea"/>
                <a:cs typeface="+mn-cs"/>
              </a:rPr>
              <a:t>, your program runs. The graphics window displays three text boxes: two for number inputs and one for the result. When the user clicks</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 button,</a:t>
            </a:r>
            <a:r>
              <a:rPr lang="en-US" sz="1200" kern="1200" baseline="0" dirty="0" smtClean="0">
                <a:solidFill>
                  <a:schemeClr val="tx1"/>
                </a:solidFill>
                <a:latin typeface="+mn-lt"/>
                <a:ea typeface="+mn-ea"/>
                <a:cs typeface="+mn-cs"/>
              </a:rPr>
              <a:t> the corresponding result appears</a:t>
            </a:r>
            <a:r>
              <a:rPr lang="en-US" sz="1200" kern="1200" dirty="0" smtClean="0">
                <a:solidFill>
                  <a:schemeClr val="tx1"/>
                </a:solidFill>
                <a:latin typeface="+mn-lt"/>
                <a:ea typeface="+mn-ea"/>
                <a:cs typeface="+mn-cs"/>
              </a:rPr>
              <a:t> in the result text box. The calculator also contains a button to clear text from all text boxes.</a:t>
            </a:r>
          </a:p>
          <a:p>
            <a:endParaRPr lang="en-US" dirty="0" smtClean="0"/>
          </a:p>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 = 350</a:t>
            </a:r>
          </a:p>
          <a:p>
            <a:r>
              <a:rPr lang="en-US" sz="1200" kern="1200" dirty="0" smtClean="0">
                <a:solidFill>
                  <a:schemeClr val="tx1"/>
                </a:solidFill>
                <a:latin typeface="+mn-lt"/>
                <a:ea typeface="+mn-ea"/>
                <a:cs typeface="+mn-cs"/>
              </a:rPr>
              <a:t>h = 290</a:t>
            </a:r>
          </a:p>
          <a:p>
            <a:r>
              <a:rPr lang="en-US" sz="1200" kern="1200" dirty="0" err="1" smtClean="0">
                <a:solidFill>
                  <a:schemeClr val="tx1"/>
                </a:solidFill>
                <a:latin typeface="+mn-lt"/>
                <a:ea typeface="+mn-ea"/>
                <a:cs typeface="+mn-cs"/>
              </a:rPr>
              <a:t>GraphicsWindow.CanResize</a:t>
            </a:r>
            <a:r>
              <a:rPr lang="en-US" sz="1200" kern="1200" dirty="0" smtClean="0">
                <a:solidFill>
                  <a:schemeClr val="tx1"/>
                </a:solidFill>
                <a:latin typeface="+mn-lt"/>
                <a:ea typeface="+mn-ea"/>
                <a:cs typeface="+mn-cs"/>
              </a:rPr>
              <a:t> = "False"</a:t>
            </a:r>
          </a:p>
          <a:p>
            <a:r>
              <a:rPr lang="en-US" sz="1200" kern="1200" dirty="0" err="1" smtClean="0">
                <a:solidFill>
                  <a:schemeClr val="tx1"/>
                </a:solidFill>
                <a:latin typeface="+mn-lt"/>
                <a:ea typeface="+mn-ea"/>
                <a:cs typeface="+mn-cs"/>
              </a:rPr>
              <a:t>GraphicsWindow.Width</a:t>
            </a:r>
            <a:r>
              <a:rPr lang="en-US" sz="1200" kern="1200" dirty="0" smtClean="0">
                <a:solidFill>
                  <a:schemeClr val="tx1"/>
                </a:solidFill>
                <a:latin typeface="+mn-lt"/>
                <a:ea typeface="+mn-ea"/>
                <a:cs typeface="+mn-cs"/>
              </a:rPr>
              <a:t> = w</a:t>
            </a:r>
          </a:p>
          <a:p>
            <a:r>
              <a:rPr lang="en-US" sz="1200" kern="1200" dirty="0" err="1" smtClean="0">
                <a:solidFill>
                  <a:schemeClr val="tx1"/>
                </a:solidFill>
                <a:latin typeface="+mn-lt"/>
                <a:ea typeface="+mn-ea"/>
                <a:cs typeface="+mn-cs"/>
              </a:rPr>
              <a:t>GraphicsWindow.Height</a:t>
            </a:r>
            <a:r>
              <a:rPr lang="en-US" sz="1200" kern="1200" dirty="0" smtClean="0">
                <a:solidFill>
                  <a:schemeClr val="tx1"/>
                </a:solidFill>
                <a:latin typeface="+mn-lt"/>
                <a:ea typeface="+mn-ea"/>
                <a:cs typeface="+mn-cs"/>
              </a:rPr>
              <a:t> = h</a:t>
            </a:r>
          </a:p>
          <a:p>
            <a:r>
              <a:rPr lang="en-US" sz="1200" kern="1200" dirty="0" err="1" smtClean="0">
                <a:solidFill>
                  <a:schemeClr val="tx1"/>
                </a:solidFill>
                <a:latin typeface="+mn-lt"/>
                <a:ea typeface="+mn-ea"/>
                <a:cs typeface="+mn-cs"/>
              </a:rPr>
              <a:t>GraphicsWindow.Top</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Desktop.Height</a:t>
            </a:r>
            <a:r>
              <a:rPr lang="en-US" sz="1200" kern="1200" dirty="0" smtClean="0">
                <a:solidFill>
                  <a:schemeClr val="tx1"/>
                </a:solidFill>
                <a:latin typeface="+mn-lt"/>
                <a:ea typeface="+mn-ea"/>
                <a:cs typeface="+mn-cs"/>
              </a:rPr>
              <a:t>-h) / 2</a:t>
            </a:r>
          </a:p>
          <a:p>
            <a:r>
              <a:rPr lang="en-US" sz="1200" kern="1200" dirty="0" err="1" smtClean="0">
                <a:solidFill>
                  <a:schemeClr val="tx1"/>
                </a:solidFill>
                <a:latin typeface="+mn-lt"/>
                <a:ea typeface="+mn-ea"/>
                <a:cs typeface="+mn-cs"/>
              </a:rPr>
              <a:t>GraphicsWindow.Left</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Desktop.Width</a:t>
            </a:r>
            <a:r>
              <a:rPr lang="en-US" sz="1200" kern="1200" dirty="0" smtClean="0">
                <a:solidFill>
                  <a:schemeClr val="tx1"/>
                </a:solidFill>
                <a:latin typeface="+mn-lt"/>
                <a:ea typeface="+mn-ea"/>
                <a:cs typeface="+mn-cs"/>
              </a:rPr>
              <a:t>-w) / 2</a:t>
            </a:r>
          </a:p>
          <a:p>
            <a:r>
              <a:rPr lang="en-US" sz="1200" kern="1200" dirty="0" err="1" smtClean="0">
                <a:solidFill>
                  <a:schemeClr val="tx1"/>
                </a:solidFill>
                <a:latin typeface="+mn-lt"/>
                <a:ea typeface="+mn-ea"/>
                <a:cs typeface="+mn-cs"/>
              </a:rPr>
              <a:t>GraphicsWindow.Title</a:t>
            </a:r>
            <a:r>
              <a:rPr lang="en-US" sz="1200" kern="1200" dirty="0" smtClean="0">
                <a:solidFill>
                  <a:schemeClr val="tx1"/>
                </a:solidFill>
                <a:latin typeface="+mn-lt"/>
                <a:ea typeface="+mn-ea"/>
                <a:cs typeface="+mn-cs"/>
              </a:rPr>
              <a:t> = "Calculator"</a:t>
            </a:r>
          </a:p>
          <a:p>
            <a:r>
              <a:rPr lang="en-US" sz="1200" kern="1200" dirty="0" err="1" smtClean="0">
                <a:solidFill>
                  <a:schemeClr val="tx1"/>
                </a:solidFill>
                <a:latin typeface="+mn-lt"/>
                <a:ea typeface="+mn-ea"/>
                <a:cs typeface="+mn-cs"/>
              </a:rPr>
              <a:t>CreateGUI</a:t>
            </a:r>
            <a:r>
              <a:rPr lang="en-US" sz="1200" kern="1200" dirty="0" smtClean="0">
                <a:solidFill>
                  <a:schemeClr val="tx1"/>
                </a:solidFill>
                <a:latin typeface="+mn-lt"/>
                <a:ea typeface="+mn-ea"/>
                <a:cs typeface="+mn-cs"/>
              </a:rPr>
              <a:t>()</a:t>
            </a:r>
          </a:p>
          <a:p>
            <a:r>
              <a:rPr lang="en-US" sz="1200" kern="1200" dirty="0" err="1" smtClean="0">
                <a:solidFill>
                  <a:schemeClr val="tx1"/>
                </a:solidFill>
                <a:latin typeface="+mn-lt"/>
                <a:ea typeface="+mn-ea"/>
                <a:cs typeface="+mn-cs"/>
              </a:rPr>
              <a:t>Controls.ButtonClicked</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ButtonDown</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CreateGUI</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GraphicsWindow.DrawRectangle</a:t>
            </a:r>
            <a:r>
              <a:rPr lang="en-US" sz="1200" kern="1200" dirty="0" smtClean="0">
                <a:solidFill>
                  <a:schemeClr val="tx1"/>
                </a:solidFill>
                <a:latin typeface="+mn-lt"/>
                <a:ea typeface="+mn-ea"/>
                <a:cs typeface="+mn-cs"/>
              </a:rPr>
              <a:t>(10, 10, 330, 270)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70, "Enter first Number: ")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Ftextbox</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Controls.AddTextBox</a:t>
            </a:r>
            <a:r>
              <a:rPr lang="en-US" sz="1200" kern="1200" dirty="0" smtClean="0">
                <a:solidFill>
                  <a:schemeClr val="tx1"/>
                </a:solidFill>
                <a:latin typeface="+mn-lt"/>
                <a:ea typeface="+mn-ea"/>
                <a:cs typeface="+mn-cs"/>
              </a:rPr>
              <a:t>(200, 60)</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Ftextbox</a:t>
            </a:r>
            <a:r>
              <a:rPr lang="en-US" sz="1200" kern="1200" dirty="0" smtClean="0">
                <a:solidFill>
                  <a:schemeClr val="tx1"/>
                </a:solidFill>
                <a:latin typeface="+mn-lt"/>
                <a:ea typeface="+mn-ea"/>
                <a:cs typeface="+mn-cs"/>
              </a:rPr>
              <a:t>, 60, 30)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120, "Enter Second Number: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Stextbox</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Controls.AddTextBox</a:t>
            </a:r>
            <a:r>
              <a:rPr lang="en-US" sz="1200" kern="1200" dirty="0" smtClean="0">
                <a:solidFill>
                  <a:schemeClr val="tx1"/>
                </a:solidFill>
                <a:latin typeface="+mn-lt"/>
                <a:ea typeface="+mn-ea"/>
                <a:cs typeface="+mn-cs"/>
              </a:rPr>
              <a:t>(200, 110)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Stextbox</a:t>
            </a:r>
            <a:r>
              <a:rPr lang="en-US" sz="1200" kern="1200" dirty="0" smtClean="0">
                <a:solidFill>
                  <a:schemeClr val="tx1"/>
                </a:solidFill>
                <a:latin typeface="+mn-lt"/>
                <a:ea typeface="+mn-ea"/>
                <a:cs typeface="+mn-cs"/>
              </a:rPr>
              <a:t>, 60, 30)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170,"Answer is:")</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Atextbox</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Controls.AddTextBox</a:t>
            </a:r>
            <a:r>
              <a:rPr lang="en-US" sz="1200" kern="1200" dirty="0" smtClean="0">
                <a:solidFill>
                  <a:schemeClr val="tx1"/>
                </a:solidFill>
                <a:latin typeface="+mn-lt"/>
                <a:ea typeface="+mn-ea"/>
                <a:cs typeface="+mn-cs"/>
              </a:rPr>
              <a:t>(200, 160)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Atextbox</a:t>
            </a:r>
            <a:r>
              <a:rPr lang="en-US" sz="1200" kern="1200" dirty="0" smtClean="0">
                <a:solidFill>
                  <a:schemeClr val="tx1"/>
                </a:solidFill>
                <a:latin typeface="+mn-lt"/>
                <a:ea typeface="+mn-ea"/>
                <a:cs typeface="+mn-cs"/>
              </a:rPr>
              <a:t>, 60, 30)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GraphicsWindow.FontSize</a:t>
            </a:r>
            <a:r>
              <a:rPr lang="en-US" sz="1200" kern="1200" dirty="0" smtClean="0">
                <a:solidFill>
                  <a:schemeClr val="tx1"/>
                </a:solidFill>
                <a:latin typeface="+mn-lt"/>
                <a:ea typeface="+mn-ea"/>
                <a:cs typeface="+mn-cs"/>
              </a:rPr>
              <a:t> = 15</a:t>
            </a:r>
          </a:p>
          <a:p>
            <a:r>
              <a:rPr lang="en-US" sz="1200" kern="1200" dirty="0" smtClean="0">
                <a:solidFill>
                  <a:schemeClr val="tx1"/>
                </a:solidFill>
                <a:latin typeface="+mn-lt"/>
                <a:ea typeface="+mn-ea"/>
                <a:cs typeface="+mn-cs"/>
              </a:rPr>
              <a:t>  Plus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 20, 210)</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(Plus, 40, 40)</a:t>
            </a:r>
          </a:p>
          <a:p>
            <a:r>
              <a:rPr lang="en-US" sz="1200" kern="1200" dirty="0" smtClean="0">
                <a:solidFill>
                  <a:schemeClr val="tx1"/>
                </a:solidFill>
                <a:latin typeface="+mn-lt"/>
                <a:ea typeface="+mn-ea"/>
                <a:cs typeface="+mn-cs"/>
              </a:rPr>
              <a:t>  Minus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 70, 210)</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(Minus, 40, 40)</a:t>
            </a:r>
          </a:p>
          <a:p>
            <a:r>
              <a:rPr lang="en-US" sz="1200" kern="1200" dirty="0" smtClean="0">
                <a:solidFill>
                  <a:schemeClr val="tx1"/>
                </a:solidFill>
                <a:latin typeface="+mn-lt"/>
                <a:ea typeface="+mn-ea"/>
                <a:cs typeface="+mn-cs"/>
              </a:rPr>
              <a:t>  Asterisk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 120, 210)</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(Asterisk, 40, 40)</a:t>
            </a:r>
          </a:p>
          <a:p>
            <a:r>
              <a:rPr lang="en-US" sz="1200" kern="1200" dirty="0" smtClean="0">
                <a:solidFill>
                  <a:schemeClr val="tx1"/>
                </a:solidFill>
                <a:latin typeface="+mn-lt"/>
                <a:ea typeface="+mn-ea"/>
                <a:cs typeface="+mn-cs"/>
              </a:rPr>
              <a:t>  Division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 170, 210)</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(Division, 40, 40)</a:t>
            </a:r>
          </a:p>
          <a:p>
            <a:r>
              <a:rPr lang="en-US" sz="1200" kern="1200" dirty="0" smtClean="0">
                <a:solidFill>
                  <a:schemeClr val="tx1"/>
                </a:solidFill>
                <a:latin typeface="+mn-lt"/>
                <a:ea typeface="+mn-ea"/>
                <a:cs typeface="+mn-cs"/>
              </a:rPr>
              <a:t>  Clear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("C", 220, 210)</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(Clear, 40, 40)      </a:t>
            </a:r>
          </a:p>
          <a:p>
            <a:r>
              <a:rPr lang="en-US" sz="1200" b="1" kern="1200" dirty="0" err="1" smtClean="0">
                <a:solidFill>
                  <a:schemeClr val="tx1"/>
                </a:solidFill>
                <a:latin typeface="+mn-lt"/>
                <a:ea typeface="+mn-ea"/>
                <a:cs typeface="+mn-cs"/>
              </a:rPr>
              <a:t>EndSub</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Sub</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ButtonDown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FtxtValue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Ftextbox</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StxtValue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Stextbox</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operator = </a:t>
            </a:r>
            <a:r>
              <a:rPr lang="en-US" sz="1200" kern="1200" dirty="0" err="1" smtClean="0">
                <a:solidFill>
                  <a:schemeClr val="tx1"/>
                </a:solidFill>
                <a:latin typeface="+mn-lt"/>
                <a:ea typeface="+mn-ea"/>
                <a:cs typeface="+mn-cs"/>
              </a:rPr>
              <a:t>Controls.GetButtonCaption</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Controls.LastClickedButton</a:t>
            </a:r>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If</a:t>
            </a:r>
            <a:r>
              <a:rPr lang="en-US" sz="1200" kern="1200" dirty="0" smtClean="0">
                <a:solidFill>
                  <a:schemeClr val="tx1"/>
                </a:solidFill>
                <a:latin typeface="+mn-lt"/>
                <a:ea typeface="+mn-ea"/>
                <a:cs typeface="+mn-cs"/>
              </a:rPr>
              <a:t> operator = "C" </a:t>
            </a:r>
            <a:r>
              <a:rPr lang="en-US" sz="1200" b="1" kern="1200" dirty="0" smtClean="0">
                <a:solidFill>
                  <a:schemeClr val="tx1"/>
                </a:solidFill>
                <a:latin typeface="+mn-lt"/>
                <a:ea typeface="+mn-ea"/>
                <a:cs typeface="+mn-cs"/>
              </a:rPr>
              <a:t>Then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Ftextbox</a:t>
            </a:r>
            <a:r>
              <a:rPr lang="en-US" sz="1200" kern="1200" dirty="0" smtClean="0">
                <a:solidFill>
                  <a:schemeClr val="tx1"/>
                </a:solidFill>
                <a:latin typeface="+mn-lt"/>
                <a:ea typeface="+mn-ea"/>
                <a:cs typeface="+mn-cs"/>
              </a:rPr>
              <a:t>, "")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Stextbox</a:t>
            </a:r>
            <a:r>
              <a:rPr lang="en-US" sz="1200" kern="1200" dirty="0" smtClean="0">
                <a:solidFill>
                  <a:schemeClr val="tx1"/>
                </a:solidFill>
                <a:latin typeface="+mn-lt"/>
                <a:ea typeface="+mn-ea"/>
                <a:cs typeface="+mn-cs"/>
              </a:rPr>
              <a:t>, "")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Atextbox</a:t>
            </a:r>
            <a:r>
              <a:rPr lang="en-US" sz="1200" kern="1200" dirty="0" smtClean="0">
                <a:solidFill>
                  <a:schemeClr val="tx1"/>
                </a:solidFill>
                <a:latin typeface="+mn-lt"/>
                <a:ea typeface="+mn-ea"/>
                <a:cs typeface="+mn-cs"/>
              </a:rPr>
              <a:t>, "") </a:t>
            </a:r>
          </a:p>
          <a:p>
            <a:r>
              <a:rPr lang="en-US" sz="1200" b="1" kern="1200" dirty="0" err="1" smtClean="0">
                <a:solidFill>
                  <a:schemeClr val="tx1"/>
                </a:solidFill>
                <a:latin typeface="+mn-lt"/>
                <a:ea typeface="+mn-ea"/>
                <a:cs typeface="+mn-cs"/>
              </a:rPr>
              <a:t>ElseIf</a:t>
            </a:r>
            <a:r>
              <a:rPr lang="en-US" sz="1200" kern="1200" dirty="0" smtClean="0">
                <a:solidFill>
                  <a:schemeClr val="tx1"/>
                </a:solidFill>
                <a:latin typeface="+mn-lt"/>
                <a:ea typeface="+mn-ea"/>
                <a:cs typeface="+mn-cs"/>
              </a:rPr>
              <a:t> operator = "+" </a:t>
            </a:r>
            <a:r>
              <a:rPr lang="en-US" sz="1200" b="1" kern="1200" dirty="0" smtClean="0">
                <a:solidFill>
                  <a:schemeClr val="tx1"/>
                </a:solidFill>
                <a:latin typeface="+mn-lt"/>
                <a:ea typeface="+mn-ea"/>
                <a:cs typeface="+mn-cs"/>
              </a:rPr>
              <a:t>Then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AtxtValue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FtxtValue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StxtValue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Atextbox</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AtxtValue</a:t>
            </a:r>
            <a:r>
              <a:rPr lang="en-US" sz="1200" kern="1200" dirty="0" smtClean="0">
                <a:solidFill>
                  <a:schemeClr val="tx1"/>
                </a:solidFill>
                <a:latin typeface="+mn-lt"/>
                <a:ea typeface="+mn-ea"/>
                <a:cs typeface="+mn-cs"/>
              </a:rPr>
              <a:t>)</a:t>
            </a:r>
          </a:p>
          <a:p>
            <a:r>
              <a:rPr lang="en-US" sz="1200" b="1" kern="1200" dirty="0" err="1" smtClean="0">
                <a:solidFill>
                  <a:schemeClr val="tx1"/>
                </a:solidFill>
                <a:latin typeface="+mn-lt"/>
                <a:ea typeface="+mn-ea"/>
                <a:cs typeface="+mn-cs"/>
              </a:rPr>
              <a:t>ElseIf</a:t>
            </a:r>
            <a:r>
              <a:rPr lang="en-US" sz="1200" kern="1200" dirty="0" smtClean="0">
                <a:solidFill>
                  <a:schemeClr val="tx1"/>
                </a:solidFill>
                <a:latin typeface="+mn-lt"/>
                <a:ea typeface="+mn-ea"/>
                <a:cs typeface="+mn-cs"/>
              </a:rPr>
              <a:t> operator = "-" </a:t>
            </a:r>
            <a:r>
              <a:rPr lang="en-US" sz="1200" b="1" kern="1200" dirty="0" smtClean="0">
                <a:solidFill>
                  <a:schemeClr val="tx1"/>
                </a:solidFill>
                <a:latin typeface="+mn-lt"/>
                <a:ea typeface="+mn-ea"/>
                <a:cs typeface="+mn-cs"/>
              </a:rPr>
              <a:t>Then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AtxtValue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FtxtValue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StxtValue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Atextbox</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AtxtValue</a:t>
            </a:r>
            <a:r>
              <a:rPr lang="en-US" sz="1200" kern="1200" dirty="0" smtClean="0">
                <a:solidFill>
                  <a:schemeClr val="tx1"/>
                </a:solidFill>
                <a:latin typeface="+mn-lt"/>
                <a:ea typeface="+mn-ea"/>
                <a:cs typeface="+mn-cs"/>
              </a:rPr>
              <a:t>)</a:t>
            </a:r>
          </a:p>
          <a:p>
            <a:r>
              <a:rPr lang="en-US" sz="1200" b="1" kern="1200" dirty="0" err="1" smtClean="0">
                <a:solidFill>
                  <a:schemeClr val="tx1"/>
                </a:solidFill>
                <a:latin typeface="+mn-lt"/>
                <a:ea typeface="+mn-ea"/>
                <a:cs typeface="+mn-cs"/>
              </a:rPr>
              <a:t>ElseIf</a:t>
            </a:r>
            <a:r>
              <a:rPr lang="en-US" sz="1200" kern="1200" dirty="0" smtClean="0">
                <a:solidFill>
                  <a:schemeClr val="tx1"/>
                </a:solidFill>
                <a:latin typeface="+mn-lt"/>
                <a:ea typeface="+mn-ea"/>
                <a:cs typeface="+mn-cs"/>
              </a:rPr>
              <a:t> operator = "*" </a:t>
            </a:r>
            <a:r>
              <a:rPr lang="en-US" sz="1200" b="1" kern="1200" dirty="0" smtClean="0">
                <a:solidFill>
                  <a:schemeClr val="tx1"/>
                </a:solidFill>
                <a:latin typeface="+mn-lt"/>
                <a:ea typeface="+mn-ea"/>
                <a:cs typeface="+mn-cs"/>
              </a:rPr>
              <a:t>Then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AtxtValue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FtxtValue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StxtValue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Atextbox,AtxtValue</a:t>
            </a:r>
            <a:r>
              <a:rPr lang="en-US" sz="1200" kern="1200" dirty="0" smtClean="0">
                <a:solidFill>
                  <a:schemeClr val="tx1"/>
                </a:solidFill>
                <a:latin typeface="+mn-lt"/>
                <a:ea typeface="+mn-ea"/>
                <a:cs typeface="+mn-cs"/>
              </a:rPr>
              <a:t>)</a:t>
            </a:r>
          </a:p>
          <a:p>
            <a:r>
              <a:rPr lang="en-US" sz="1200" b="1" kern="1200" dirty="0" smtClean="0">
                <a:solidFill>
                  <a:schemeClr val="tx1"/>
                </a:solidFill>
                <a:latin typeface="+mn-lt"/>
                <a:ea typeface="+mn-ea"/>
                <a:cs typeface="+mn-cs"/>
              </a:rPr>
              <a:t>Else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AtxtValue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FtxtValue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StxtValue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Atextbox,AtxtValue</a:t>
            </a:r>
            <a:r>
              <a:rPr lang="en-US" sz="1200" kern="1200" dirty="0" smtClean="0">
                <a:solidFill>
                  <a:schemeClr val="tx1"/>
                </a:solidFill>
                <a:latin typeface="+mn-lt"/>
                <a:ea typeface="+mn-ea"/>
                <a:cs typeface="+mn-cs"/>
              </a:rPr>
              <a:t>)</a:t>
            </a:r>
          </a:p>
          <a:p>
            <a:r>
              <a:rPr lang="en-US" sz="1200" b="1" kern="1200" dirty="0" err="1" smtClean="0">
                <a:solidFill>
                  <a:schemeClr val="tx1"/>
                </a:solidFill>
                <a:latin typeface="+mn-lt"/>
                <a:ea typeface="+mn-ea"/>
                <a:cs typeface="+mn-cs"/>
              </a:rPr>
              <a:t>EndIf</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dirty="0" smtClean="0"/>
          </a:p>
        </p:txBody>
      </p:sp>
    </p:spTree>
    <p:extLst>
      <p:ext uri="{BB962C8B-B14F-4D97-AF65-F5344CB8AC3E}">
        <p14:creationId xmlns:p14="http://schemas.microsoft.com/office/powerpoint/2010/main" val="246183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11</a:t>
            </a:fld>
            <a:endParaRPr lang="en-US" dirty="0"/>
          </a:p>
        </p:txBody>
      </p:sp>
    </p:spTree>
    <p:extLst>
      <p:ext uri="{BB962C8B-B14F-4D97-AF65-F5344CB8AC3E}">
        <p14:creationId xmlns:p14="http://schemas.microsoft.com/office/powerpoint/2010/main" val="2359953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12</a:t>
            </a:fld>
            <a:endParaRPr lang="en-US"/>
          </a:p>
        </p:txBody>
      </p:sp>
    </p:spTree>
    <p:extLst>
      <p:ext uri="{BB962C8B-B14F-4D97-AF65-F5344CB8AC3E}">
        <p14:creationId xmlns:p14="http://schemas.microsoft.com/office/powerpoint/2010/main" val="285532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762521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3</a:t>
            </a:fld>
            <a:endParaRPr lang="en-US" dirty="0"/>
          </a:p>
        </p:txBody>
      </p:sp>
    </p:spTree>
    <p:extLst>
      <p:ext uri="{BB962C8B-B14F-4D97-AF65-F5344CB8AC3E}">
        <p14:creationId xmlns:p14="http://schemas.microsoft.com/office/powerpoint/2010/main" val="48538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textbox</a:t>
            </a:r>
            <a:r>
              <a:rPr lang="en-US" sz="1200" kern="1200" baseline="0" dirty="0" smtClean="0">
                <a:solidFill>
                  <a:schemeClr val="tx1"/>
                </a:solidFill>
                <a:latin typeface="+mn-lt"/>
                <a:ea typeface="+mn-ea"/>
                <a:cs typeface="+mn-cs"/>
              </a:rPr>
              <a:t> = </a:t>
            </a:r>
            <a:r>
              <a:rPr lang="en-US" sz="1200" kern="1200" baseline="0" dirty="0" err="1" smtClean="0">
                <a:solidFill>
                  <a:schemeClr val="tx1"/>
                </a:solidFill>
                <a:latin typeface="+mn-lt"/>
                <a:ea typeface="+mn-ea"/>
                <a:cs typeface="+mn-cs"/>
              </a:rPr>
              <a:t>Controls.AddTextBox</a:t>
            </a:r>
            <a:r>
              <a:rPr lang="en-US" sz="1200" kern="1200" baseline="0" dirty="0" smtClean="0">
                <a:solidFill>
                  <a:schemeClr val="tx1"/>
                </a:solidFill>
                <a:latin typeface="+mn-lt"/>
                <a:ea typeface="+mn-ea"/>
                <a:cs typeface="+mn-cs"/>
              </a:rPr>
              <a:t>(200, 150)</a:t>
            </a:r>
          </a:p>
          <a:p>
            <a:r>
              <a:rPr lang="en-US" sz="1200" kern="1200" baseline="0" dirty="0" smtClean="0">
                <a:solidFill>
                  <a:schemeClr val="tx1"/>
                </a:solidFill>
                <a:latin typeface="+mn-lt"/>
                <a:ea typeface="+mn-ea"/>
                <a:cs typeface="+mn-cs"/>
              </a:rPr>
              <a:t>button = </a:t>
            </a:r>
            <a:r>
              <a:rPr lang="en-US" sz="1200" kern="1200" baseline="0" dirty="0" err="1" smtClean="0">
                <a:solidFill>
                  <a:schemeClr val="tx1"/>
                </a:solidFill>
                <a:latin typeface="+mn-lt"/>
                <a:ea typeface="+mn-ea"/>
                <a:cs typeface="+mn-cs"/>
              </a:rPr>
              <a:t>Controls.AddButton</a:t>
            </a:r>
            <a:r>
              <a:rPr lang="en-US" sz="1200" kern="1200" baseline="0" dirty="0" smtClean="0">
                <a:solidFill>
                  <a:schemeClr val="tx1"/>
                </a:solidFill>
                <a:latin typeface="+mn-lt"/>
                <a:ea typeface="+mn-ea"/>
                <a:cs typeface="+mn-cs"/>
              </a:rPr>
              <a:t>("Button", 150, 200)</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4</a:t>
            </a:fld>
            <a:endParaRPr lang="en-US" dirty="0"/>
          </a:p>
        </p:txBody>
      </p:sp>
    </p:spTree>
    <p:extLst>
      <p:ext uri="{BB962C8B-B14F-4D97-AF65-F5344CB8AC3E}">
        <p14:creationId xmlns:p14="http://schemas.microsoft.com/office/powerpoint/2010/main" val="3852426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Controls.GetButtonCaption</a:t>
            </a:r>
            <a:r>
              <a:rPr lang="en-US" sz="1200" kern="1200" dirty="0" smtClean="0">
                <a:solidFill>
                  <a:schemeClr val="tx1"/>
                </a:solidFill>
                <a:latin typeface="+mn-lt"/>
                <a:ea typeface="+mn-ea"/>
                <a:cs typeface="+mn-cs"/>
              </a:rPr>
              <a:t>(button)</a:t>
            </a:r>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Controls.SetButtonCaption</a:t>
            </a:r>
            <a:r>
              <a:rPr lang="en-US" sz="1200" kern="1200" baseline="0" dirty="0" smtClean="0">
                <a:solidFill>
                  <a:schemeClr val="tx1"/>
                </a:solidFill>
                <a:latin typeface="+mn-lt"/>
                <a:ea typeface="+mn-ea"/>
                <a:cs typeface="+mn-cs"/>
              </a:rPr>
              <a:t>(button, "Click")</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(textbox)</a:t>
            </a:r>
          </a:p>
          <a:p>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(textbox,</a:t>
            </a:r>
            <a:r>
              <a:rPr lang="en-US" sz="1200" kern="1200" baseline="0" dirty="0" smtClean="0">
                <a:solidFill>
                  <a:schemeClr val="tx1"/>
                </a:solidFill>
                <a:latin typeface="+mn-lt"/>
                <a:ea typeface="+mn-ea"/>
                <a:cs typeface="+mn-cs"/>
              </a:rPr>
              <a:t> "Hello World!")</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331941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dirty="0" smtClean="0">
                <a:solidFill>
                  <a:schemeClr val="tx1"/>
                </a:solidFill>
                <a:latin typeface="+mn-lt"/>
                <a:ea typeface="+mn-ea"/>
                <a:cs typeface="+mn-cs"/>
              </a:rPr>
              <a:t>You can add controls onto the screen by typing a statement that contains an operation of the </a:t>
            </a:r>
            <a:r>
              <a:rPr lang="en-US" sz="1200" b="1" kern="1200" dirty="0" smtClean="0">
                <a:solidFill>
                  <a:schemeClr val="tx1"/>
                </a:solidFill>
                <a:latin typeface="+mn-lt"/>
                <a:ea typeface="+mn-ea"/>
                <a:cs typeface="+mn-cs"/>
              </a:rPr>
              <a:t>Controls</a:t>
            </a:r>
            <a:r>
              <a:rPr lang="en-US" sz="1200" kern="1200" dirty="0" smtClean="0">
                <a:solidFill>
                  <a:schemeClr val="tx1"/>
                </a:solidFill>
                <a:latin typeface="+mn-lt"/>
                <a:ea typeface="+mn-ea"/>
                <a:cs typeface="+mn-cs"/>
              </a:rPr>
              <a:t> object. Look at the example on the screen:</a:t>
            </a:r>
          </a:p>
          <a:p>
            <a:pPr lvl="0"/>
            <a:r>
              <a:rPr lang="en-US" sz="1200" kern="1200" dirty="0" smtClean="0">
                <a:solidFill>
                  <a:schemeClr val="tx1"/>
                </a:solidFill>
                <a:latin typeface="+mn-lt"/>
                <a:ea typeface="+mn-ea"/>
                <a:cs typeface="+mn-cs"/>
              </a:rPr>
              <a:t>First, you use the </a:t>
            </a:r>
            <a:r>
              <a:rPr lang="en-US" sz="1200" b="1" kern="1200" dirty="0" err="1" smtClean="0">
                <a:solidFill>
                  <a:schemeClr val="tx1"/>
                </a:solidFill>
                <a:latin typeface="+mn-lt"/>
                <a:ea typeface="+mn-ea"/>
                <a:cs typeface="+mn-cs"/>
              </a:rPr>
              <a:t>AddTextBox</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operation of the </a:t>
            </a:r>
            <a:r>
              <a:rPr lang="en-US" sz="1200" b="1" kern="1200" dirty="0" smtClean="0">
                <a:solidFill>
                  <a:schemeClr val="tx1"/>
                </a:solidFill>
                <a:latin typeface="+mn-lt"/>
                <a:ea typeface="+mn-ea"/>
                <a:cs typeface="+mn-cs"/>
              </a:rPr>
              <a:t>Controls</a:t>
            </a:r>
            <a:r>
              <a:rPr lang="en-US" sz="1200" kern="1200" dirty="0" smtClean="0">
                <a:solidFill>
                  <a:schemeClr val="tx1"/>
                </a:solidFill>
                <a:latin typeface="+mn-lt"/>
                <a:ea typeface="+mn-ea"/>
                <a:cs typeface="+mn-cs"/>
              </a:rPr>
              <a:t> object to add text boxes that accept the first and last name of the user. You must specify the x-coordinates and y-coordinates of the text boxes as parameters. </a:t>
            </a:r>
          </a:p>
          <a:p>
            <a:pPr lvl="0"/>
            <a:r>
              <a:rPr lang="en-US" sz="1200" kern="1200" dirty="0" smtClean="0">
                <a:solidFill>
                  <a:schemeClr val="tx1"/>
                </a:solidFill>
                <a:latin typeface="+mn-lt"/>
                <a:ea typeface="+mn-ea"/>
                <a:cs typeface="+mn-cs"/>
              </a:rPr>
              <a:t>Next, you use the </a:t>
            </a:r>
            <a:r>
              <a:rPr lang="en-US" sz="1200" b="1" kern="1200" dirty="0" err="1" smtClean="0">
                <a:solidFill>
                  <a:schemeClr val="tx1"/>
                </a:solidFill>
                <a:latin typeface="+mn-lt"/>
                <a:ea typeface="+mn-ea"/>
                <a:cs typeface="+mn-cs"/>
              </a:rPr>
              <a:t>AddButton</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operation to add a button onto the graphics window. In addition to the button’s x-coordinate and y-coordinate, you must also specify the button’s caption as a parameter.</a:t>
            </a:r>
          </a:p>
          <a:p>
            <a:pPr lvl="0"/>
            <a:r>
              <a:rPr lang="en-US" sz="1200" kern="1200" dirty="0" smtClean="0">
                <a:solidFill>
                  <a:schemeClr val="tx1"/>
                </a:solidFill>
                <a:latin typeface="+mn-lt"/>
                <a:ea typeface="+mn-ea"/>
                <a:cs typeface="+mn-cs"/>
              </a:rPr>
              <a:t>Next, you use the </a:t>
            </a:r>
            <a:r>
              <a:rPr lang="en-US" sz="1200" b="1" kern="1200" dirty="0" err="1" smtClean="0">
                <a:solidFill>
                  <a:schemeClr val="tx1"/>
                </a:solidFill>
                <a:latin typeface="+mn-lt"/>
                <a:ea typeface="+mn-ea"/>
                <a:cs typeface="+mn-cs"/>
              </a:rPr>
              <a:t>AddMultiLineTextBox</a:t>
            </a:r>
            <a:r>
              <a:rPr lang="en-US" sz="1200" kern="1200" dirty="0" smtClean="0">
                <a:solidFill>
                  <a:schemeClr val="tx1"/>
                </a:solidFill>
                <a:latin typeface="+mn-lt"/>
                <a:ea typeface="+mn-ea"/>
                <a:cs typeface="+mn-cs"/>
              </a:rPr>
              <a:t> operation to add another text box. You must specify the x-coordinate and y-coordinate of the text box as parameters.</a:t>
            </a:r>
          </a:p>
          <a:p>
            <a:pPr lvl="0"/>
            <a:r>
              <a:rPr lang="en-US" sz="1200" kern="1200" dirty="0" smtClean="0">
                <a:solidFill>
                  <a:schemeClr val="tx1"/>
                </a:solidFill>
                <a:latin typeface="+mn-lt"/>
                <a:ea typeface="+mn-ea"/>
                <a:cs typeface="+mn-cs"/>
              </a:rPr>
              <a:t>In this example, you want to display a message in the multiline text box when the user clicks </a:t>
            </a:r>
            <a:r>
              <a:rPr lang="en-US" sz="1200" b="1" kern="1200" dirty="0" smtClean="0">
                <a:solidFill>
                  <a:schemeClr val="tx1"/>
                </a:solidFill>
                <a:latin typeface="+mn-lt"/>
                <a:ea typeface="+mn-ea"/>
                <a:cs typeface="+mn-cs"/>
              </a:rPr>
              <a:t>Show Message</a:t>
            </a:r>
            <a:r>
              <a:rPr lang="en-US" sz="1200" kern="1200" dirty="0" smtClean="0">
                <a:solidFill>
                  <a:schemeClr val="tx1"/>
                </a:solidFill>
                <a:latin typeface="+mn-lt"/>
                <a:ea typeface="+mn-ea"/>
                <a:cs typeface="+mn-cs"/>
              </a:rPr>
              <a:t>. So you use the </a:t>
            </a:r>
            <a:r>
              <a:rPr lang="en-US" sz="1200" b="1" kern="1200" dirty="0" err="1" smtClean="0">
                <a:solidFill>
                  <a:schemeClr val="tx1"/>
                </a:solidFill>
                <a:latin typeface="+mn-lt"/>
                <a:ea typeface="+mn-ea"/>
                <a:cs typeface="+mn-cs"/>
              </a:rPr>
              <a:t>ButtonClicked</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event and create a subroutine for displaying a message in the multiline text box.</a:t>
            </a:r>
          </a:p>
          <a:p>
            <a:r>
              <a:rPr lang="en-US" sz="1200" kern="1200" dirty="0" smtClean="0">
                <a:solidFill>
                  <a:schemeClr val="tx1"/>
                </a:solidFill>
                <a:latin typeface="+mn-lt"/>
                <a:ea typeface="+mn-ea"/>
                <a:cs typeface="+mn-cs"/>
              </a:rPr>
              <a:t>Check the output of your program by clicking </a:t>
            </a:r>
            <a:r>
              <a:rPr lang="en-US" sz="1200" b="1" kern="1200" dirty="0" smtClean="0">
                <a:solidFill>
                  <a:schemeClr val="tx1"/>
                </a:solidFill>
                <a:latin typeface="+mn-lt"/>
                <a:ea typeface="+mn-ea"/>
                <a:cs typeface="+mn-cs"/>
              </a:rPr>
              <a:t>Run </a:t>
            </a:r>
            <a:r>
              <a:rPr lang="en-US" sz="1200" kern="1200" dirty="0" smtClean="0">
                <a:solidFill>
                  <a:schemeClr val="tx1"/>
                </a:solidFill>
                <a:latin typeface="+mn-lt"/>
                <a:ea typeface="+mn-ea"/>
                <a:cs typeface="+mn-cs"/>
              </a:rPr>
              <a:t>on the toolbar or pressing F5 on the keyboard.</a:t>
            </a:r>
          </a:p>
          <a:p>
            <a:endParaRPr lang="en-US" sz="1200" u="sng"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100, "Enter your first name:")</a:t>
            </a:r>
          </a:p>
          <a:p>
            <a:r>
              <a:rPr lang="en-US" sz="1200" kern="1200" dirty="0" err="1" smtClean="0">
                <a:solidFill>
                  <a:schemeClr val="tx1"/>
                </a:solidFill>
                <a:latin typeface="+mn-lt"/>
                <a:ea typeface="+mn-ea"/>
                <a:cs typeface="+mn-cs"/>
              </a:rPr>
              <a:t>firstname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Controls.AddTextBox</a:t>
            </a:r>
            <a:r>
              <a:rPr lang="en-US" sz="1200" kern="1200" dirty="0" smtClean="0">
                <a:solidFill>
                  <a:schemeClr val="tx1"/>
                </a:solidFill>
                <a:latin typeface="+mn-lt"/>
                <a:ea typeface="+mn-ea"/>
                <a:cs typeface="+mn-cs"/>
              </a:rPr>
              <a:t>(200, 100)</a:t>
            </a:r>
          </a:p>
          <a:p>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150, "Enter your last name:")</a:t>
            </a:r>
          </a:p>
          <a:p>
            <a:r>
              <a:rPr lang="en-US" sz="1200" kern="1200" dirty="0" err="1" smtClean="0">
                <a:solidFill>
                  <a:schemeClr val="tx1"/>
                </a:solidFill>
                <a:latin typeface="+mn-lt"/>
                <a:ea typeface="+mn-ea"/>
                <a:cs typeface="+mn-cs"/>
              </a:rPr>
              <a:t>lastname</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Controls.AddTextBox</a:t>
            </a:r>
            <a:r>
              <a:rPr lang="en-US" sz="1200" kern="1200" dirty="0" smtClean="0">
                <a:solidFill>
                  <a:schemeClr val="tx1"/>
                </a:solidFill>
                <a:latin typeface="+mn-lt"/>
                <a:ea typeface="+mn-ea"/>
                <a:cs typeface="+mn-cs"/>
              </a:rPr>
              <a:t>(200, 150)</a:t>
            </a:r>
          </a:p>
          <a:p>
            <a:r>
              <a:rPr lang="en-US" sz="1200" kern="1200" dirty="0" err="1" smtClean="0">
                <a:solidFill>
                  <a:schemeClr val="tx1"/>
                </a:solidFill>
                <a:latin typeface="+mn-lt"/>
                <a:ea typeface="+mn-ea"/>
                <a:cs typeface="+mn-cs"/>
              </a:rPr>
              <a:t>showbutton</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("Show Message", 150, 200)</a:t>
            </a:r>
          </a:p>
          <a:p>
            <a:r>
              <a:rPr lang="en-US" sz="1200" kern="1200" dirty="0" smtClean="0">
                <a:solidFill>
                  <a:schemeClr val="tx1"/>
                </a:solidFill>
                <a:latin typeface="+mn-lt"/>
                <a:ea typeface="+mn-ea"/>
                <a:cs typeface="+mn-cs"/>
              </a:rPr>
              <a:t>message = </a:t>
            </a:r>
            <a:r>
              <a:rPr lang="en-US" sz="1200" kern="1200" dirty="0" err="1" smtClean="0">
                <a:solidFill>
                  <a:schemeClr val="tx1"/>
                </a:solidFill>
                <a:latin typeface="+mn-lt"/>
                <a:ea typeface="+mn-ea"/>
                <a:cs typeface="+mn-cs"/>
              </a:rPr>
              <a:t>Controls.AddMultiLineTextBox</a:t>
            </a:r>
            <a:r>
              <a:rPr lang="en-US" sz="1200" kern="1200" dirty="0" smtClean="0">
                <a:solidFill>
                  <a:schemeClr val="tx1"/>
                </a:solidFill>
                <a:latin typeface="+mn-lt"/>
                <a:ea typeface="+mn-ea"/>
                <a:cs typeface="+mn-cs"/>
              </a:rPr>
              <a:t>(50, 250)</a:t>
            </a:r>
          </a:p>
          <a:p>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(message, 310, 50)</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Controls.ButtonClicked</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ShowMessage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Sub</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ShowMessage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Controls.GetButtonCaption</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showbutton</a:t>
            </a:r>
            <a:r>
              <a:rPr lang="en-US" sz="1200" kern="1200" dirty="0" smtClean="0">
                <a:solidFill>
                  <a:schemeClr val="tx1"/>
                </a:solidFill>
                <a:latin typeface="+mn-lt"/>
                <a:ea typeface="+mn-ea"/>
                <a:cs typeface="+mn-cs"/>
              </a:rPr>
              <a:t>) = "Show Message" </a:t>
            </a:r>
            <a:r>
              <a:rPr lang="en-US" sz="1200" b="1" kern="1200" dirty="0" smtClean="0">
                <a:solidFill>
                  <a:schemeClr val="tx1"/>
                </a:solidFill>
                <a:latin typeface="+mn-lt"/>
                <a:ea typeface="+mn-ea"/>
                <a:cs typeface="+mn-cs"/>
              </a:rPr>
              <a:t>Then</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message,"Hello</a:t>
            </a:r>
            <a:r>
              <a:rPr lang="en-US" sz="1200" kern="1200" dirty="0" smtClean="0">
                <a:solidFill>
                  <a:schemeClr val="tx1"/>
                </a:solidFill>
                <a:latin typeface="+mn-lt"/>
                <a:ea typeface="+mn-ea"/>
                <a:cs typeface="+mn-cs"/>
              </a:rPr>
              <a:t> " + </a:t>
            </a:r>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firstname</a:t>
            </a:r>
            <a:r>
              <a:rPr lang="en-US" sz="1200" kern="1200" dirty="0" smtClean="0">
                <a:solidFill>
                  <a:schemeClr val="tx1"/>
                </a:solidFill>
                <a:latin typeface="+mn-lt"/>
                <a:ea typeface="+mn-ea"/>
                <a:cs typeface="+mn-cs"/>
              </a:rPr>
              <a:t>) + " " + </a:t>
            </a:r>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lastname</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6</a:t>
            </a:fld>
            <a:endParaRPr lang="en-US"/>
          </a:p>
        </p:txBody>
      </p:sp>
    </p:spTree>
    <p:extLst>
      <p:ext uri="{BB962C8B-B14F-4D97-AF65-F5344CB8AC3E}">
        <p14:creationId xmlns:p14="http://schemas.microsoft.com/office/powerpoint/2010/main" val="1278432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u="sng" dirty="0" smtClean="0"/>
              <a:t>Code</a:t>
            </a:r>
            <a:r>
              <a:rPr lang="en-US" dirty="0" smtClean="0"/>
              <a:t>:</a:t>
            </a:r>
          </a:p>
          <a:p>
            <a:endParaRPr lang="en-US" dirty="0" smtClean="0"/>
          </a:p>
          <a:p>
            <a:r>
              <a:rPr lang="en-US" dirty="0" err="1" smtClean="0"/>
              <a:t>Controls.HideControl</a:t>
            </a:r>
            <a:r>
              <a:rPr lang="en-US" dirty="0" smtClean="0"/>
              <a:t>(textbox)</a:t>
            </a:r>
          </a:p>
          <a:p>
            <a:r>
              <a:rPr lang="en-US" dirty="0" err="1" smtClean="0"/>
              <a:t>Controls.ShowControl</a:t>
            </a:r>
            <a:r>
              <a:rPr lang="en-US" dirty="0" smtClean="0"/>
              <a:t>(button)</a:t>
            </a:r>
          </a:p>
          <a:p>
            <a:r>
              <a:rPr lang="en-US" dirty="0" err="1" smtClean="0"/>
              <a:t>Controls.Remove</a:t>
            </a:r>
            <a:r>
              <a:rPr lang="en-US" dirty="0" smtClean="0"/>
              <a:t>(textbox)</a:t>
            </a:r>
          </a:p>
        </p:txBody>
      </p:sp>
    </p:spTree>
    <p:extLst>
      <p:ext uri="{BB962C8B-B14F-4D97-AF65-F5344CB8AC3E}">
        <p14:creationId xmlns:p14="http://schemas.microsoft.com/office/powerpoint/2010/main" val="1824836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u="sng" kern="1200" dirty="0" smtClean="0">
                <a:solidFill>
                  <a:schemeClr val="tx1"/>
                </a:solidFill>
                <a:latin typeface="+mn-lt"/>
                <a:ea typeface="+mn-ea"/>
                <a:cs typeface="+mn-cs"/>
              </a:rPr>
              <a:t>Code</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(textbox,</a:t>
            </a:r>
            <a:r>
              <a:rPr lang="en-US" sz="1200" kern="1200" baseline="0" dirty="0" smtClean="0">
                <a:solidFill>
                  <a:schemeClr val="tx1"/>
                </a:solidFill>
                <a:latin typeface="+mn-lt"/>
                <a:ea typeface="+mn-ea"/>
                <a:cs typeface="+mn-cs"/>
              </a:rPr>
              <a:t> 300, 50)</a:t>
            </a:r>
          </a:p>
          <a:p>
            <a:r>
              <a:rPr lang="en-US" sz="1200" kern="1200" baseline="0" dirty="0" err="1" smtClean="0">
                <a:solidFill>
                  <a:schemeClr val="tx1"/>
                </a:solidFill>
                <a:latin typeface="+mn-lt"/>
                <a:ea typeface="+mn-ea"/>
                <a:cs typeface="+mn-cs"/>
              </a:rPr>
              <a:t>Controls.Move</a:t>
            </a:r>
            <a:r>
              <a:rPr lang="en-US" sz="1200" kern="1200" baseline="0" dirty="0" smtClean="0">
                <a:solidFill>
                  <a:schemeClr val="tx1"/>
                </a:solidFill>
                <a:latin typeface="+mn-lt"/>
                <a:ea typeface="+mn-ea"/>
                <a:cs typeface="+mn-cs"/>
              </a:rPr>
              <a:t>(textbox, 100, 150)</a:t>
            </a: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Controls.LastClickedButton</a:t>
            </a:r>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Controls.LastTypedTextBox</a:t>
            </a:r>
            <a:endParaRPr lang="en-US" sz="1200" kern="1200" dirty="0" smtClean="0">
              <a:solidFill>
                <a:schemeClr val="tx1"/>
              </a:solidFill>
              <a:latin typeface="+mn-lt"/>
              <a:ea typeface="+mn-ea"/>
              <a:cs typeface="+mn-cs"/>
            </a:endParaRP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6E4985-7C49-4C43-933B-F10D3D19C6B5}" type="slidenum">
              <a:rPr lang="en-US"/>
              <a:pPr fontAlgn="base">
                <a:spcBef>
                  <a:spcPct val="0"/>
                </a:spcBef>
                <a:spcAft>
                  <a:spcPct val="0"/>
                </a:spcAft>
              </a:pPr>
              <a:t>8</a:t>
            </a:fld>
            <a:endParaRPr lang="en-US" dirty="0"/>
          </a:p>
        </p:txBody>
      </p:sp>
    </p:spTree>
    <p:extLst>
      <p:ext uri="{BB962C8B-B14F-4D97-AF65-F5344CB8AC3E}">
        <p14:creationId xmlns:p14="http://schemas.microsoft.com/office/powerpoint/2010/main" val="3972508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can create simple programs in Small Basic by using controls such as text boxes and buttons. For example, look at the program displayed. In this program, we write code to display two text boxes and a </a:t>
            </a:r>
            <a:r>
              <a:rPr lang="en-US" sz="1200" b="1" kern="1200" dirty="0" smtClean="0">
                <a:solidFill>
                  <a:schemeClr val="tx1"/>
                </a:solidFill>
                <a:latin typeface="+mn-lt"/>
                <a:ea typeface="+mn-ea"/>
                <a:cs typeface="+mn-cs"/>
              </a:rPr>
              <a:t>Search</a:t>
            </a:r>
            <a:r>
              <a:rPr lang="en-US" sz="1200" kern="1200" dirty="0" smtClean="0">
                <a:solidFill>
                  <a:schemeClr val="tx1"/>
                </a:solidFill>
                <a:latin typeface="+mn-lt"/>
                <a:ea typeface="+mn-ea"/>
                <a:cs typeface="+mn-cs"/>
              </a:rPr>
              <a:t> button. In the first text box, the user enters a word. When</a:t>
            </a:r>
            <a:r>
              <a:rPr lang="en-US" sz="1200" kern="1200" baseline="0" dirty="0" smtClean="0">
                <a:solidFill>
                  <a:schemeClr val="tx1"/>
                </a:solidFill>
                <a:latin typeface="+mn-lt"/>
                <a:ea typeface="+mn-ea"/>
                <a:cs typeface="+mn-cs"/>
              </a:rPr>
              <a:t> the user</a:t>
            </a:r>
            <a:r>
              <a:rPr lang="en-US" sz="1200" kern="1200" dirty="0" smtClean="0">
                <a:solidFill>
                  <a:schemeClr val="tx1"/>
                </a:solidFill>
                <a:latin typeface="+mn-lt"/>
                <a:ea typeface="+mn-ea"/>
                <a:cs typeface="+mn-cs"/>
              </a:rPr>
              <a:t> clicks </a:t>
            </a:r>
            <a:r>
              <a:rPr lang="en-US" sz="1200" b="1" kern="1200" dirty="0" smtClean="0">
                <a:solidFill>
                  <a:schemeClr val="tx1"/>
                </a:solidFill>
                <a:latin typeface="+mn-lt"/>
                <a:ea typeface="+mn-ea"/>
                <a:cs typeface="+mn-cs"/>
              </a:rPr>
              <a:t>Search</a:t>
            </a:r>
            <a:r>
              <a:rPr lang="en-US" sz="1200" kern="1200" dirty="0" smtClean="0">
                <a:solidFill>
                  <a:schemeClr val="tx1"/>
                </a:solidFill>
                <a:latin typeface="+mn-lt"/>
                <a:ea typeface="+mn-ea"/>
                <a:cs typeface="+mn-cs"/>
              </a:rPr>
              <a:t>, the definition of the word appears in the second, multiline text box. We use the </a:t>
            </a:r>
            <a:r>
              <a:rPr lang="en-US" sz="1200" b="1" kern="1200" dirty="0" smtClean="0">
                <a:solidFill>
                  <a:schemeClr val="tx1"/>
                </a:solidFill>
                <a:latin typeface="+mn-lt"/>
                <a:ea typeface="+mn-ea"/>
                <a:cs typeface="+mn-cs"/>
              </a:rPr>
              <a:t>Dictionary</a:t>
            </a:r>
            <a:r>
              <a:rPr lang="en-US" sz="1200" kern="1200" dirty="0" smtClean="0">
                <a:solidFill>
                  <a:schemeClr val="tx1"/>
                </a:solidFill>
                <a:latin typeface="+mn-lt"/>
                <a:ea typeface="+mn-ea"/>
                <a:cs typeface="+mn-cs"/>
              </a:rPr>
              <a:t> object to display the meaning of the word in the multiline text box.</a:t>
            </a:r>
          </a:p>
          <a:p>
            <a:endParaRPr lang="en-US" sz="1200" kern="1200" dirty="0" smtClean="0">
              <a:solidFill>
                <a:schemeClr val="tx1"/>
              </a:solidFill>
              <a:latin typeface="+mn-lt"/>
              <a:ea typeface="+mn-ea"/>
              <a:cs typeface="+mn-cs"/>
            </a:endParaRPr>
          </a:p>
          <a:p>
            <a:r>
              <a:rPr lang="en-US" sz="1200" b="0" u="sng" kern="1200" dirty="0" smtClean="0">
                <a:solidFill>
                  <a:schemeClr val="tx1"/>
                </a:solidFill>
                <a:latin typeface="+mn-lt"/>
                <a:ea typeface="+mn-ea"/>
                <a:cs typeface="+mn-cs"/>
              </a:rPr>
              <a:t>Code</a:t>
            </a:r>
            <a:r>
              <a:rPr lang="en-US" sz="1200" b="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GraphicsWindow.Title</a:t>
            </a:r>
            <a:r>
              <a:rPr lang="en-US" sz="1200" kern="1200" dirty="0" smtClean="0">
                <a:solidFill>
                  <a:schemeClr val="tx1"/>
                </a:solidFill>
                <a:latin typeface="+mn-lt"/>
                <a:ea typeface="+mn-ea"/>
                <a:cs typeface="+mn-cs"/>
              </a:rPr>
              <a:t> = "Dictionary"</a:t>
            </a:r>
          </a:p>
          <a:p>
            <a:r>
              <a:rPr lang="en-US" sz="1200" kern="1200" dirty="0" err="1" smtClean="0">
                <a:solidFill>
                  <a:schemeClr val="tx1"/>
                </a:solidFill>
                <a:latin typeface="+mn-lt"/>
                <a:ea typeface="+mn-ea"/>
                <a:cs typeface="+mn-cs"/>
              </a:rPr>
              <a:t>GraphicsWindow.Height</a:t>
            </a:r>
            <a:r>
              <a:rPr lang="en-US" sz="1200" kern="1200" dirty="0" smtClean="0">
                <a:solidFill>
                  <a:schemeClr val="tx1"/>
                </a:solidFill>
                <a:latin typeface="+mn-lt"/>
                <a:ea typeface="+mn-ea"/>
                <a:cs typeface="+mn-cs"/>
              </a:rPr>
              <a:t> = 600</a:t>
            </a:r>
          </a:p>
          <a:p>
            <a:r>
              <a:rPr lang="en-US" sz="1200" kern="1200" dirty="0" err="1" smtClean="0">
                <a:solidFill>
                  <a:schemeClr val="tx1"/>
                </a:solidFill>
                <a:latin typeface="+mn-lt"/>
                <a:ea typeface="+mn-ea"/>
                <a:cs typeface="+mn-cs"/>
              </a:rPr>
              <a:t>GraphicsWindow.Width</a:t>
            </a:r>
            <a:r>
              <a:rPr lang="en-US" sz="1200" kern="1200" dirty="0" smtClean="0">
                <a:solidFill>
                  <a:schemeClr val="tx1"/>
                </a:solidFill>
                <a:latin typeface="+mn-lt"/>
                <a:ea typeface="+mn-ea"/>
                <a:cs typeface="+mn-cs"/>
              </a:rPr>
              <a:t> = 600</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80, "Enter Text: ")</a:t>
            </a:r>
          </a:p>
          <a:p>
            <a:r>
              <a:rPr lang="en-US" sz="1200" kern="1200" dirty="0" smtClean="0">
                <a:solidFill>
                  <a:schemeClr val="tx1"/>
                </a:solidFill>
                <a:latin typeface="+mn-lt"/>
                <a:ea typeface="+mn-ea"/>
                <a:cs typeface="+mn-cs"/>
              </a:rPr>
              <a:t>textbox = </a:t>
            </a:r>
            <a:r>
              <a:rPr lang="en-US" sz="1200" kern="1200" dirty="0" err="1" smtClean="0">
                <a:solidFill>
                  <a:schemeClr val="tx1"/>
                </a:solidFill>
                <a:latin typeface="+mn-lt"/>
                <a:ea typeface="+mn-ea"/>
                <a:cs typeface="+mn-cs"/>
              </a:rPr>
              <a:t>Controls.AddTextBox</a:t>
            </a:r>
            <a:r>
              <a:rPr lang="en-US" sz="1200" kern="1200" dirty="0" smtClean="0">
                <a:solidFill>
                  <a:schemeClr val="tx1"/>
                </a:solidFill>
                <a:latin typeface="+mn-lt"/>
                <a:ea typeface="+mn-ea"/>
                <a:cs typeface="+mn-cs"/>
              </a:rPr>
              <a:t>(50, 100)</a:t>
            </a:r>
          </a:p>
          <a:p>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(textbox, 100, 30)</a:t>
            </a:r>
          </a:p>
          <a:p>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(textbox, "")</a:t>
            </a:r>
          </a:p>
          <a:p>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(50, 140, "Dictionary Meanings: ")</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multitxt</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Controls.AddMultiLineTextBox</a:t>
            </a:r>
            <a:r>
              <a:rPr lang="en-US" sz="1200" kern="1200" dirty="0" smtClean="0">
                <a:solidFill>
                  <a:schemeClr val="tx1"/>
                </a:solidFill>
                <a:latin typeface="+mn-lt"/>
                <a:ea typeface="+mn-ea"/>
                <a:cs typeface="+mn-cs"/>
              </a:rPr>
              <a:t>(50, 160)</a:t>
            </a:r>
          </a:p>
          <a:p>
            <a:r>
              <a:rPr lang="en-US" sz="1200" kern="1200" dirty="0" err="1" smtClean="0">
                <a:solidFill>
                  <a:schemeClr val="tx1"/>
                </a:solidFill>
                <a:latin typeface="+mn-lt"/>
                <a:ea typeface="+mn-ea"/>
                <a:cs typeface="+mn-cs"/>
              </a:rPr>
              <a:t>Controls.SetSize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multitxt</a:t>
            </a:r>
            <a:r>
              <a:rPr lang="en-US" sz="1200" kern="1200" dirty="0" smtClean="0">
                <a:solidFill>
                  <a:schemeClr val="tx1"/>
                </a:solidFill>
                <a:latin typeface="+mn-lt"/>
                <a:ea typeface="+mn-ea"/>
                <a:cs typeface="+mn-cs"/>
              </a:rPr>
              <a:t>, 500, 400)</a:t>
            </a:r>
          </a:p>
          <a:p>
            <a:r>
              <a:rPr lang="en-US" sz="1200" kern="1200" dirty="0" err="1" smtClean="0">
                <a:solidFill>
                  <a:schemeClr val="tx1"/>
                </a:solidFill>
                <a:latin typeface="+mn-lt"/>
                <a:ea typeface="+mn-ea"/>
                <a:cs typeface="+mn-cs"/>
              </a:rPr>
              <a:t>Getdfn</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Controls.AddButton</a:t>
            </a:r>
            <a:r>
              <a:rPr lang="en-US" sz="1200" kern="1200" dirty="0" smtClean="0">
                <a:solidFill>
                  <a:schemeClr val="tx1"/>
                </a:solidFill>
                <a:latin typeface="+mn-lt"/>
                <a:ea typeface="+mn-ea"/>
                <a:cs typeface="+mn-cs"/>
              </a:rPr>
              <a:t>("Search", 200, 100)</a:t>
            </a:r>
          </a:p>
          <a:p>
            <a:r>
              <a:rPr lang="en-US" sz="1200" kern="1200" dirty="0" err="1" smtClean="0">
                <a:solidFill>
                  <a:schemeClr val="tx1"/>
                </a:solidFill>
                <a:latin typeface="+mn-lt"/>
                <a:ea typeface="+mn-ea"/>
                <a:cs typeface="+mn-cs"/>
              </a:rPr>
              <a:t>GraphicsWindow.DrawText</a:t>
            </a:r>
            <a:r>
              <a:rPr lang="en-US" sz="1200" kern="1200" dirty="0" smtClean="0">
                <a:solidFill>
                  <a:schemeClr val="tx1"/>
                </a:solidFill>
                <a:latin typeface="+mn-lt"/>
                <a:ea typeface="+mn-ea"/>
                <a:cs typeface="+mn-cs"/>
              </a:rPr>
              <a:t>(80, 80, "")</a:t>
            </a:r>
          </a:p>
          <a:p>
            <a:r>
              <a:rPr lang="en-US" sz="1200" kern="1200" dirty="0" smtClean="0">
                <a:solidFill>
                  <a:schemeClr val="tx1"/>
                </a:solidFill>
                <a:latin typeface="+mn-lt"/>
                <a:ea typeface="+mn-ea"/>
                <a:cs typeface="+mn-cs"/>
              </a:rPr>
              <a:t>meaning = </a:t>
            </a:r>
            <a:r>
              <a:rPr lang="en-US" sz="1200" kern="1200" dirty="0" err="1" smtClean="0">
                <a:solidFill>
                  <a:schemeClr val="tx1"/>
                </a:solidFill>
                <a:latin typeface="+mn-lt"/>
                <a:ea typeface="+mn-ea"/>
                <a:cs typeface="+mn-cs"/>
              </a:rPr>
              <a:t>Dictionary.GetDefinition</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(textbox))</a:t>
            </a:r>
          </a:p>
          <a:p>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multitxt</a:t>
            </a:r>
            <a:r>
              <a:rPr lang="en-US" sz="1200" kern="1200" dirty="0" smtClean="0">
                <a:solidFill>
                  <a:schemeClr val="tx1"/>
                </a:solidFill>
                <a:latin typeface="+mn-lt"/>
                <a:ea typeface="+mn-ea"/>
                <a:cs typeface="+mn-cs"/>
              </a:rPr>
              <a:t>, meaning)</a:t>
            </a:r>
          </a:p>
          <a:p>
            <a:r>
              <a:rPr lang="en-US" sz="1200" kern="1200" dirty="0" err="1" smtClean="0">
                <a:solidFill>
                  <a:schemeClr val="tx1"/>
                </a:solidFill>
                <a:latin typeface="+mn-lt"/>
                <a:ea typeface="+mn-ea"/>
                <a:cs typeface="+mn-cs"/>
              </a:rPr>
              <a:t>Controls.ButtonClicked</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Showmeaning</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Sub </a:t>
            </a:r>
            <a:r>
              <a:rPr lang="en-US" sz="1200" b="1" kern="1200" dirty="0" err="1" smtClean="0">
                <a:solidFill>
                  <a:schemeClr val="tx1"/>
                </a:solidFill>
                <a:latin typeface="+mn-lt"/>
                <a:ea typeface="+mn-ea"/>
                <a:cs typeface="+mn-cs"/>
              </a:rPr>
              <a:t>Showmeaning</a:t>
            </a:r>
            <a:endParaRPr lang="en-US" sz="1200" b="1"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Controls.GetButtonCaption</a:t>
            </a:r>
            <a:r>
              <a:rPr lang="en-US" sz="1200" b="1" kern="1200" dirty="0" smtClean="0">
                <a:solidFill>
                  <a:schemeClr val="tx1"/>
                </a:solidFill>
                <a:latin typeface="+mn-lt"/>
                <a:ea typeface="+mn-ea"/>
                <a:cs typeface="+mn-cs"/>
              </a:rPr>
              <a:t>(</a:t>
            </a:r>
            <a:r>
              <a:rPr lang="en-US" sz="1200" b="1" kern="1200" dirty="0" err="1" smtClean="0">
                <a:solidFill>
                  <a:schemeClr val="tx1"/>
                </a:solidFill>
                <a:latin typeface="+mn-lt"/>
                <a:ea typeface="+mn-ea"/>
                <a:cs typeface="+mn-cs"/>
              </a:rPr>
              <a:t>Getdfn</a:t>
            </a:r>
            <a:r>
              <a:rPr lang="en-US" sz="1200" b="1" kern="1200" dirty="0" smtClean="0">
                <a:solidFill>
                  <a:schemeClr val="tx1"/>
                </a:solidFill>
                <a:latin typeface="+mn-lt"/>
                <a:ea typeface="+mn-ea"/>
                <a:cs typeface="+mn-cs"/>
              </a:rPr>
              <a:t>) = "Search" Then</a:t>
            </a:r>
          </a:p>
          <a:p>
            <a:r>
              <a:rPr lang="en-US" sz="1200" kern="1200" dirty="0" smtClean="0">
                <a:solidFill>
                  <a:schemeClr val="tx1"/>
                </a:solidFill>
                <a:latin typeface="+mn-lt"/>
                <a:ea typeface="+mn-ea"/>
                <a:cs typeface="+mn-cs"/>
              </a:rPr>
              <a:t>    meaning = </a:t>
            </a:r>
            <a:r>
              <a:rPr lang="en-US" sz="1200" kern="1200" dirty="0" err="1" smtClean="0">
                <a:solidFill>
                  <a:schemeClr val="tx1"/>
                </a:solidFill>
                <a:latin typeface="+mn-lt"/>
                <a:ea typeface="+mn-ea"/>
                <a:cs typeface="+mn-cs"/>
              </a:rPr>
              <a:t>Dictionary.GetDefinition</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Controls.GetTextBoxText</a:t>
            </a:r>
            <a:r>
              <a:rPr lang="en-US" sz="1200" kern="1200" dirty="0" smtClean="0">
                <a:solidFill>
                  <a:schemeClr val="tx1"/>
                </a:solidFill>
                <a:latin typeface="+mn-lt"/>
                <a:ea typeface="+mn-ea"/>
                <a:cs typeface="+mn-cs"/>
              </a:rPr>
              <a:t>(textbox))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Controls.SetTextBoxText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multitxt</a:t>
            </a:r>
            <a:r>
              <a:rPr lang="en-US" sz="1200" kern="1200" dirty="0" smtClean="0">
                <a:solidFill>
                  <a:schemeClr val="tx1"/>
                </a:solidFill>
                <a:latin typeface="+mn-lt"/>
                <a:ea typeface="+mn-ea"/>
                <a:cs typeface="+mn-cs"/>
              </a:rPr>
              <a:t>, meaning)</a:t>
            </a:r>
          </a:p>
          <a:p>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r>
              <a:rPr lang="en-US" sz="1200" b="1" kern="1200" dirty="0" err="1" smtClean="0">
                <a:solidFill>
                  <a:schemeClr val="tx1"/>
                </a:solidFill>
                <a:latin typeface="+mn-lt"/>
                <a:ea typeface="+mn-ea"/>
                <a:cs typeface="+mn-cs"/>
              </a:rPr>
              <a:t>EndSub</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9</a:t>
            </a:fld>
            <a:endParaRPr lang="en-US" dirty="0"/>
          </a:p>
        </p:txBody>
      </p:sp>
    </p:spTree>
    <p:extLst>
      <p:ext uri="{BB962C8B-B14F-4D97-AF65-F5344CB8AC3E}">
        <p14:creationId xmlns:p14="http://schemas.microsoft.com/office/powerpoint/2010/main" val="38724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6/24/2016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6/24/2016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6/24/2016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6/24/2016</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xStyles>
    <p:titleStyle>
      <a:lvl1pPr algn="l" rtl="0" eaLnBrk="1" fontAlgn="base" hangingPunct="1">
        <a:spcBef>
          <a:spcPct val="0"/>
        </a:spcBef>
        <a:spcAft>
          <a:spcPct val="0"/>
        </a:spcAft>
        <a:defRPr sz="2000" kern="1200">
          <a:solidFill>
            <a:schemeClr val="bg1"/>
          </a:solidFill>
          <a:latin typeface="Verdana" pitchFamily="34" charset="0"/>
          <a:ea typeface="+mj-ea"/>
          <a:cs typeface="Tahoma" pitchFamily="34" charset="0"/>
        </a:defRPr>
      </a:lvl1pPr>
      <a:lvl2pPr algn="l" rtl="0" eaLnBrk="1" fontAlgn="base" hangingPunct="1">
        <a:spcBef>
          <a:spcPct val="0"/>
        </a:spcBef>
        <a:spcAft>
          <a:spcPct val="0"/>
        </a:spcAft>
        <a:defRPr sz="2000">
          <a:solidFill>
            <a:schemeClr val="bg1"/>
          </a:solidFill>
          <a:latin typeface="Verdana" pitchFamily="34" charset="0"/>
          <a:cs typeface="Tahoma" pitchFamily="34" charset="0"/>
        </a:defRPr>
      </a:lvl2pPr>
      <a:lvl3pPr algn="l" rtl="0" eaLnBrk="1" fontAlgn="base" hangingPunct="1">
        <a:spcBef>
          <a:spcPct val="0"/>
        </a:spcBef>
        <a:spcAft>
          <a:spcPct val="0"/>
        </a:spcAft>
        <a:defRPr sz="2000">
          <a:solidFill>
            <a:schemeClr val="bg1"/>
          </a:solidFill>
          <a:latin typeface="Verdana" pitchFamily="34" charset="0"/>
          <a:cs typeface="Tahoma" pitchFamily="34" charset="0"/>
        </a:defRPr>
      </a:lvl3pPr>
      <a:lvl4pPr algn="l" rtl="0" eaLnBrk="1" fontAlgn="base" hangingPunct="1">
        <a:spcBef>
          <a:spcPct val="0"/>
        </a:spcBef>
        <a:spcAft>
          <a:spcPct val="0"/>
        </a:spcAft>
        <a:defRPr sz="2000">
          <a:solidFill>
            <a:schemeClr val="bg1"/>
          </a:solidFill>
          <a:latin typeface="Verdana" pitchFamily="34" charset="0"/>
          <a:cs typeface="Tahoma" pitchFamily="34" charset="0"/>
        </a:defRPr>
      </a:lvl4pPr>
      <a:lvl5pPr algn="l" rtl="0" eaLnBrk="1" fontAlgn="base" hangingPunct="1">
        <a:spcBef>
          <a:spcPct val="0"/>
        </a:spcBef>
        <a:spcAft>
          <a:spcPct val="0"/>
        </a:spcAft>
        <a:defRPr sz="2000">
          <a:solidFill>
            <a:schemeClr val="bg1"/>
          </a:solidFill>
          <a:latin typeface="Verdana" pitchFamily="34" charset="0"/>
          <a:cs typeface="Tahoma" pitchFamily="34" charset="0"/>
        </a:defRPr>
      </a:lvl5pPr>
      <a:lvl6pPr marL="457200" algn="l" rtl="0" eaLnBrk="1" fontAlgn="base" hangingPunct="1">
        <a:spcBef>
          <a:spcPct val="0"/>
        </a:spcBef>
        <a:spcAft>
          <a:spcPct val="0"/>
        </a:spcAft>
        <a:defRPr sz="2000">
          <a:solidFill>
            <a:schemeClr val="bg1"/>
          </a:solidFill>
          <a:latin typeface="Verdana" pitchFamily="34" charset="0"/>
          <a:cs typeface="Tahoma" pitchFamily="34" charset="0"/>
        </a:defRPr>
      </a:lvl6pPr>
      <a:lvl7pPr marL="914400" algn="l" rtl="0" eaLnBrk="1" fontAlgn="base" hangingPunct="1">
        <a:spcBef>
          <a:spcPct val="0"/>
        </a:spcBef>
        <a:spcAft>
          <a:spcPct val="0"/>
        </a:spcAft>
        <a:defRPr sz="2000">
          <a:solidFill>
            <a:schemeClr val="bg1"/>
          </a:solidFill>
          <a:latin typeface="Verdana" pitchFamily="34" charset="0"/>
          <a:cs typeface="Tahoma" pitchFamily="34" charset="0"/>
        </a:defRPr>
      </a:lvl7pPr>
      <a:lvl8pPr marL="1371600" algn="l" rtl="0" eaLnBrk="1" fontAlgn="base" hangingPunct="1">
        <a:spcBef>
          <a:spcPct val="0"/>
        </a:spcBef>
        <a:spcAft>
          <a:spcPct val="0"/>
        </a:spcAft>
        <a:defRPr sz="2000">
          <a:solidFill>
            <a:schemeClr val="bg1"/>
          </a:solidFill>
          <a:latin typeface="Verdana" pitchFamily="34" charset="0"/>
          <a:cs typeface="Tahoma" pitchFamily="34" charset="0"/>
        </a:defRPr>
      </a:lvl8pPr>
      <a:lvl9pPr marL="1828800" algn="l" rtl="0" eaLnBrk="1" fontAlgn="base" hangingPunct="1">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The Controls Object</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 1 hour</a:t>
            </a:r>
            <a:endParaRPr lang="en-US" dirty="0">
              <a:solidFill>
                <a:srgbClr val="205D0B"/>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Control  Events</a:t>
            </a:r>
            <a:endParaRPr lang="en-US" sz="2400" b="1" dirty="0">
              <a:latin typeface="+mj-lt"/>
            </a:endParaRPr>
          </a:p>
        </p:txBody>
      </p:sp>
      <p:grpSp>
        <p:nvGrpSpPr>
          <p:cNvPr id="3" name="Group 21"/>
          <p:cNvGrpSpPr/>
          <p:nvPr/>
        </p:nvGrpSpPr>
        <p:grpSpPr>
          <a:xfrm>
            <a:off x="228600" y="685800"/>
            <a:ext cx="8686800" cy="1447799"/>
            <a:chOff x="-130911" y="-70187"/>
            <a:chExt cx="14940926" cy="2588999"/>
          </a:xfrm>
        </p:grpSpPr>
        <p:sp>
          <p:nvSpPr>
            <p:cNvPr id="24" name="Rounded Rectangle 23"/>
            <p:cNvSpPr/>
            <p:nvPr/>
          </p:nvSpPr>
          <p:spPr bwMode="auto">
            <a:xfrm>
              <a:off x="-130911" y="-70187"/>
              <a:ext cx="14809865" cy="2588999"/>
            </a:xfrm>
            <a:prstGeom prst="roundRect">
              <a:avLst>
                <a:gd name="adj" fmla="val 20408"/>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30" name="TextBox 8"/>
            <p:cNvSpPr txBox="1">
              <a:spLocks noChangeArrowheads="1"/>
            </p:cNvSpPr>
            <p:nvPr/>
          </p:nvSpPr>
          <p:spPr bwMode="auto">
            <a:xfrm>
              <a:off x="150" y="66074"/>
              <a:ext cx="14809865" cy="2366615"/>
            </a:xfrm>
            <a:prstGeom prst="rect">
              <a:avLst/>
            </a:prstGeom>
            <a:noFill/>
            <a:ln w="9525">
              <a:noFill/>
              <a:miter lim="800000"/>
              <a:headEnd/>
              <a:tailEnd/>
            </a:ln>
          </p:spPr>
          <p:txBody>
            <a:bodyPr wrap="square">
              <a:spAutoFit/>
            </a:bodyPr>
            <a:lstStyle/>
            <a:p>
              <a:pPr lvl="0"/>
              <a:r>
                <a:rPr lang="en-US" sz="2000">
                  <a:solidFill>
                    <a:prstClr val="black"/>
                  </a:solidFill>
                  <a:latin typeface="Calibri"/>
                </a:rPr>
                <a:t>Now that you are familiar with the </a:t>
              </a:r>
              <a:r>
                <a:rPr lang="en-US" sz="2000" b="1">
                  <a:solidFill>
                    <a:prstClr val="black"/>
                  </a:solidFill>
                  <a:latin typeface="Calibri"/>
                </a:rPr>
                <a:t>Controls</a:t>
              </a:r>
              <a:r>
                <a:rPr lang="en-US" sz="2000">
                  <a:solidFill>
                    <a:prstClr val="black"/>
                  </a:solidFill>
                  <a:latin typeface="Calibri"/>
                </a:rPr>
                <a:t> object in Small Basic, let’s get acquainted with the events that you can use for that object. Control events can generate actions in your program when the user clicks a button or types some text into a text box.</a:t>
              </a:r>
              <a:endParaRPr lang="en-US" sz="2000" dirty="0">
                <a:solidFill>
                  <a:prstClr val="black"/>
                </a:solidFill>
              </a:endParaRPr>
            </a:p>
          </p:txBody>
        </p:sp>
      </p:gr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2" name="Rounded Rectangle 11"/>
          <p:cNvSpPr/>
          <p:nvPr/>
        </p:nvSpPr>
        <p:spPr bwMode="auto">
          <a:xfrm>
            <a:off x="228600" y="2209800"/>
            <a:ext cx="4267200" cy="6858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b="1" dirty="0" smtClean="0">
              <a:solidFill>
                <a:schemeClr val="accent4">
                  <a:lumMod val="50000"/>
                </a:schemeClr>
              </a:solidFill>
            </a:endParaRPr>
          </a:p>
          <a:p>
            <a:pPr fontAlgn="auto">
              <a:spcBef>
                <a:spcPts val="0"/>
              </a:spcBef>
              <a:spcAft>
                <a:spcPts val="0"/>
              </a:spcAft>
              <a:defRPr/>
            </a:pPr>
            <a:endParaRPr lang="en-US" sz="2000" b="1" dirty="0" smtClean="0">
              <a:solidFill>
                <a:schemeClr val="accent4">
                  <a:lumMod val="50000"/>
                </a:schemeClr>
              </a:solidFill>
            </a:endParaRPr>
          </a:p>
          <a:p>
            <a:pPr fontAlgn="auto">
              <a:spcBef>
                <a:spcPts val="0"/>
              </a:spcBef>
              <a:spcAft>
                <a:spcPts val="0"/>
              </a:spcAft>
              <a:defRPr/>
            </a:pPr>
            <a:r>
              <a:rPr lang="en-US" sz="2000" b="1">
                <a:solidFill>
                  <a:schemeClr val="accent4">
                    <a:lumMod val="50000"/>
                  </a:schemeClr>
                </a:solidFill>
              </a:rPr>
              <a:t>ButtonClicked</a:t>
            </a:r>
            <a:r>
              <a:rPr lang="en-US" sz="2000">
                <a:solidFill>
                  <a:schemeClr val="accent4">
                    <a:lumMod val="50000"/>
                  </a:schemeClr>
                </a:solidFill>
              </a:rPr>
              <a:t> raises an event when the user clicks a button.</a:t>
            </a:r>
          </a:p>
          <a:p>
            <a:pPr fontAlgn="auto">
              <a:spcBef>
                <a:spcPts val="0"/>
              </a:spcBef>
              <a:spcAft>
                <a:spcPts val="0"/>
              </a:spcAft>
              <a:defRPr/>
            </a:pPr>
            <a:endParaRPr lang="en-US" sz="2000" dirty="0" smtClean="0">
              <a:solidFill>
                <a:schemeClr val="accent4">
                  <a:lumMod val="50000"/>
                </a:schemeClr>
              </a:solidFill>
            </a:endParaRPr>
          </a:p>
          <a:p>
            <a:pPr fontAlgn="auto">
              <a:spcBef>
                <a:spcPts val="0"/>
              </a:spcBef>
              <a:spcAft>
                <a:spcPts val="0"/>
              </a:spcAft>
              <a:defRPr/>
            </a:pPr>
            <a:endParaRPr lang="en-US" dirty="0" smtClean="0">
              <a:solidFill>
                <a:schemeClr val="accent4">
                  <a:lumMod val="50000"/>
                </a:schemeClr>
              </a:solidFill>
            </a:endParaRPr>
          </a:p>
        </p:txBody>
      </p:sp>
      <p:sp>
        <p:nvSpPr>
          <p:cNvPr id="16" name="Rounded Rectangle 15"/>
          <p:cNvSpPr/>
          <p:nvPr/>
        </p:nvSpPr>
        <p:spPr bwMode="auto">
          <a:xfrm>
            <a:off x="4724400" y="2209800"/>
            <a:ext cx="4191000" cy="685800"/>
          </a:xfrm>
          <a:prstGeom prst="roundRect">
            <a:avLst>
              <a:gd name="adj" fmla="val 8998"/>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000" b="1">
                <a:solidFill>
                  <a:schemeClr val="accent4">
                    <a:lumMod val="50000"/>
                  </a:schemeClr>
                </a:solidFill>
              </a:rPr>
              <a:t>TextTyped</a:t>
            </a:r>
            <a:r>
              <a:rPr lang="en-US" sz="2000">
                <a:solidFill>
                  <a:schemeClr val="accent4">
                    <a:lumMod val="50000"/>
                  </a:schemeClr>
                </a:solidFill>
              </a:rPr>
              <a:t> raises an event when the user types text into a text box.</a:t>
            </a:r>
            <a:endParaRPr lang="en-US" sz="2000" dirty="0">
              <a:solidFill>
                <a:schemeClr val="accent4">
                  <a:lumMod val="50000"/>
                </a:schemeClr>
              </a:solidFill>
            </a:endParaRPr>
          </a:p>
        </p:txBody>
      </p:sp>
      <p:sp>
        <p:nvSpPr>
          <p:cNvPr id="17" name="Rounded Rectangle 16"/>
          <p:cNvSpPr/>
          <p:nvPr/>
        </p:nvSpPr>
        <p:spPr bwMode="auto">
          <a:xfrm>
            <a:off x="152400" y="3048000"/>
            <a:ext cx="4495800" cy="9144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en-US" sz="2000">
                <a:solidFill>
                  <a:schemeClr val="tx1">
                    <a:lumMod val="85000"/>
                    <a:lumOff val="15000"/>
                  </a:schemeClr>
                </a:solidFill>
              </a:rPr>
              <a:t>You can use the </a:t>
            </a:r>
            <a:r>
              <a:rPr lang="en-US" sz="2000" b="1">
                <a:solidFill>
                  <a:schemeClr val="tx1">
                    <a:lumMod val="85000"/>
                    <a:lumOff val="15000"/>
                  </a:schemeClr>
                </a:solidFill>
              </a:rPr>
              <a:t>ButtonClicked </a:t>
            </a:r>
            <a:r>
              <a:rPr lang="en-US" sz="2000">
                <a:solidFill>
                  <a:schemeClr val="tx1">
                    <a:lumMod val="85000"/>
                    <a:lumOff val="15000"/>
                  </a:schemeClr>
                </a:solidFill>
              </a:rPr>
              <a:t>event to make a simple calculator like the one that appears to the right:</a:t>
            </a:r>
            <a:endParaRPr lang="en-US" sz="2000" dirty="0">
              <a:solidFill>
                <a:schemeClr val="tx1">
                  <a:lumMod val="85000"/>
                  <a:lumOff val="15000"/>
                </a:schemeClr>
              </a:solidFill>
            </a:endParaRPr>
          </a:p>
        </p:txBody>
      </p:sp>
      <p:pic>
        <p:nvPicPr>
          <p:cNvPr id="13" name="Picture 31" descr="Screen10"/>
          <p:cNvPicPr>
            <a:picLocks noChangeAspect="1" noChangeArrowheads="1"/>
          </p:cNvPicPr>
          <p:nvPr/>
        </p:nvPicPr>
        <p:blipFill>
          <a:blip r:embed="rId3" cstate="print"/>
          <a:srcRect/>
          <a:stretch>
            <a:fillRect/>
          </a:stretch>
        </p:blipFill>
        <p:spPr bwMode="auto">
          <a:xfrm>
            <a:off x="5029200" y="2989940"/>
            <a:ext cx="1716662" cy="1353460"/>
          </a:xfrm>
          <a:prstGeom prst="rect">
            <a:avLst/>
          </a:prstGeom>
          <a:ln>
            <a:noFill/>
          </a:ln>
          <a:effectLst>
            <a:outerShdw blurRad="190500" algn="tl" rotWithShape="0">
              <a:srgbClr val="000000">
                <a:alpha val="70000"/>
              </a:srgbClr>
            </a:outerShdw>
          </a:effectLst>
        </p:spPr>
      </p:pic>
      <p:grpSp>
        <p:nvGrpSpPr>
          <p:cNvPr id="4" name="Group 13"/>
          <p:cNvGrpSpPr/>
          <p:nvPr/>
        </p:nvGrpSpPr>
        <p:grpSpPr>
          <a:xfrm>
            <a:off x="152400" y="4114800"/>
            <a:ext cx="3047999" cy="838200"/>
            <a:chOff x="93308" y="2819400"/>
            <a:chExt cx="4229832" cy="838200"/>
          </a:xfrm>
        </p:grpSpPr>
        <p:sp>
          <p:nvSpPr>
            <p:cNvPr id="15" name="Rounded Rectangle 14"/>
            <p:cNvSpPr/>
            <p:nvPr/>
          </p:nvSpPr>
          <p:spPr bwMode="auto">
            <a:xfrm>
              <a:off x="93308" y="2819400"/>
              <a:ext cx="4018342" cy="838200"/>
            </a:xfrm>
            <a:prstGeom prst="roundRect">
              <a:avLst>
                <a:gd name="adj" fmla="val 8571"/>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9" name="TextBox 20"/>
            <p:cNvSpPr txBox="1">
              <a:spLocks noChangeArrowheads="1"/>
            </p:cNvSpPr>
            <p:nvPr/>
          </p:nvSpPr>
          <p:spPr bwMode="auto">
            <a:xfrm>
              <a:off x="199054" y="2895600"/>
              <a:ext cx="4124086" cy="707886"/>
            </a:xfrm>
            <a:prstGeom prst="rect">
              <a:avLst/>
            </a:prstGeom>
            <a:noFill/>
            <a:ln w="9525">
              <a:noFill/>
              <a:miter lim="800000"/>
              <a:headEnd/>
              <a:tailEnd/>
            </a:ln>
          </p:spPr>
          <p:txBody>
            <a:bodyPr wrap="square">
              <a:spAutoFit/>
            </a:bodyPr>
            <a:lstStyle/>
            <a:p>
              <a:r>
                <a:rPr lang="en-US" sz="2000" dirty="0" smtClean="0">
                  <a:latin typeface="+mn-lt"/>
                </a:rPr>
                <a:t>And here’s an example of the </a:t>
              </a:r>
              <a:r>
                <a:rPr lang="en-US" sz="2000" b="1" dirty="0" smtClean="0">
                  <a:latin typeface="+mn-lt"/>
                </a:rPr>
                <a:t>TextTyped </a:t>
              </a:r>
              <a:r>
                <a:rPr lang="en-US" sz="2000" dirty="0" smtClean="0">
                  <a:latin typeface="+mn-lt"/>
                </a:rPr>
                <a:t>event:</a:t>
              </a:r>
              <a:endParaRPr lang="en-US" sz="2000" dirty="0">
                <a:latin typeface="+mn-lt"/>
              </a:endParaRPr>
            </a:p>
          </p:txBody>
        </p:sp>
      </p:grpSp>
      <p:grpSp>
        <p:nvGrpSpPr>
          <p:cNvPr id="5" name="Group 19"/>
          <p:cNvGrpSpPr/>
          <p:nvPr/>
        </p:nvGrpSpPr>
        <p:grpSpPr>
          <a:xfrm>
            <a:off x="228600" y="5105400"/>
            <a:ext cx="4428724" cy="1143000"/>
            <a:chOff x="755125" y="2821782"/>
            <a:chExt cx="4428724" cy="1250156"/>
          </a:xfrm>
        </p:grpSpPr>
        <p:sp>
          <p:nvSpPr>
            <p:cNvPr id="21" name="Rounded Rectangle 20"/>
            <p:cNvSpPr/>
            <p:nvPr/>
          </p:nvSpPr>
          <p:spPr bwMode="auto">
            <a:xfrm>
              <a:off x="755125" y="2821782"/>
              <a:ext cx="4419599" cy="1250156"/>
            </a:xfrm>
            <a:prstGeom prst="roundRect">
              <a:avLst>
                <a:gd name="adj" fmla="val 1208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3" name="Picture 2" descr="C:\Documents and Settings\priya.suri\My Documents\My Pictures\6666.PNG"/>
            <p:cNvPicPr>
              <a:picLocks noChangeAspect="1" noChangeArrowheads="1"/>
            </p:cNvPicPr>
            <p:nvPr/>
          </p:nvPicPr>
          <p:blipFill>
            <a:blip r:embed="rId4" cstate="print"/>
            <a:stretch>
              <a:fillRect/>
            </a:stretch>
          </p:blipFill>
          <p:spPr bwMode="auto">
            <a:xfrm>
              <a:off x="841627" y="2824083"/>
              <a:ext cx="4342222" cy="1247855"/>
            </a:xfrm>
            <a:prstGeom prst="rect">
              <a:avLst/>
            </a:prstGeom>
            <a:ln>
              <a:noFill/>
            </a:ln>
            <a:effectLst>
              <a:softEdge rad="112500"/>
            </a:effectLst>
          </p:spPr>
        </p:pic>
      </p:grpSp>
      <p:pic>
        <p:nvPicPr>
          <p:cNvPr id="57345" name="Picture 1"/>
          <p:cNvPicPr>
            <a:picLocks noChangeAspect="1" noChangeArrowheads="1"/>
          </p:cNvPicPr>
          <p:nvPr/>
        </p:nvPicPr>
        <p:blipFill>
          <a:blip r:embed="rId5" cstate="print"/>
          <a:srcRect/>
          <a:stretch>
            <a:fillRect/>
          </a:stretch>
        </p:blipFill>
        <p:spPr bwMode="auto">
          <a:xfrm>
            <a:off x="4953000" y="4572000"/>
            <a:ext cx="2827579" cy="1666875"/>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500" fill="hold"/>
                                        <p:tgtEl>
                                          <p:spTgt spid="17"/>
                                        </p:tgtEl>
                                        <p:attrNameLst>
                                          <p:attrName>ppt_x</p:attrName>
                                        </p:attrNameLst>
                                      </p:cBhvr>
                                      <p:tavLst>
                                        <p:tav tm="0">
                                          <p:val>
                                            <p:strVal val="#ppt_x"/>
                                          </p:val>
                                        </p:tav>
                                        <p:tav tm="100000">
                                          <p:val>
                                            <p:strVal val="#ppt_x"/>
                                          </p:val>
                                        </p:tav>
                                      </p:tavLst>
                                    </p:anim>
                                    <p:anim calcmode="lin" valueType="num">
                                      <p:cBhvr additive="base">
                                        <p:cTn id="3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800" decel="100000"/>
                                        <p:tgtEl>
                                          <p:spTgt spid="4"/>
                                        </p:tgtEl>
                                      </p:cBhvr>
                                    </p:animEffect>
                                    <p:anim calcmode="lin" valueType="num">
                                      <p:cBhvr>
                                        <p:cTn id="46" dur="800" decel="100000" fill="hold"/>
                                        <p:tgtEl>
                                          <p:spTgt spid="4"/>
                                        </p:tgtEl>
                                        <p:attrNameLst>
                                          <p:attrName>style.rotation</p:attrName>
                                        </p:attrNameLst>
                                      </p:cBhvr>
                                      <p:tavLst>
                                        <p:tav tm="0">
                                          <p:val>
                                            <p:fltVal val="-90"/>
                                          </p:val>
                                        </p:tav>
                                        <p:tav tm="100000">
                                          <p:val>
                                            <p:fltVal val="0"/>
                                          </p:val>
                                        </p:tav>
                                      </p:tavLst>
                                    </p:anim>
                                    <p:anim calcmode="lin" valueType="num">
                                      <p:cBhvr>
                                        <p:cTn id="47" dur="800" decel="100000" fill="hold"/>
                                        <p:tgtEl>
                                          <p:spTgt spid="4"/>
                                        </p:tgtEl>
                                        <p:attrNameLst>
                                          <p:attrName>ppt_x</p:attrName>
                                        </p:attrNameLst>
                                      </p:cBhvr>
                                      <p:tavLst>
                                        <p:tav tm="0">
                                          <p:val>
                                            <p:strVal val="#ppt_x+0.4"/>
                                          </p:val>
                                        </p:tav>
                                        <p:tav tm="100000">
                                          <p:val>
                                            <p:strVal val="#ppt_x-0.05"/>
                                          </p:val>
                                        </p:tav>
                                      </p:tavLst>
                                    </p:anim>
                                    <p:anim calcmode="lin" valueType="num">
                                      <p:cBhvr>
                                        <p:cTn id="48" dur="800" decel="100000" fill="hold"/>
                                        <p:tgtEl>
                                          <p:spTgt spid="4"/>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gtEl>
                                        <p:attrNameLst>
                                          <p:attrName>style.visibility</p:attrName>
                                        </p:attrNameLst>
                                      </p:cBhvr>
                                      <p:to>
                                        <p:strVal val="visible"/>
                                      </p:to>
                                    </p:set>
                                    <p:anim calcmode="lin" valueType="num">
                                      <p:cBhvr additive="base">
                                        <p:cTn id="55" dur="500" fill="hold"/>
                                        <p:tgtEl>
                                          <p:spTgt spid="5"/>
                                        </p:tgtEl>
                                        <p:attrNameLst>
                                          <p:attrName>ppt_x</p:attrName>
                                        </p:attrNameLst>
                                      </p:cBhvr>
                                      <p:tavLst>
                                        <p:tav tm="0">
                                          <p:val>
                                            <p:strVal val="#ppt_x"/>
                                          </p:val>
                                        </p:tav>
                                        <p:tav tm="100000">
                                          <p:val>
                                            <p:strVal val="#ppt_x"/>
                                          </p:val>
                                        </p:tav>
                                      </p:tavLst>
                                    </p:anim>
                                    <p:anim calcmode="lin" valueType="num">
                                      <p:cBhvr additive="base">
                                        <p:cTn id="5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7345"/>
                                        </p:tgtEl>
                                        <p:attrNameLst>
                                          <p:attrName>style.visibility</p:attrName>
                                        </p:attrNameLst>
                                      </p:cBhvr>
                                      <p:to>
                                        <p:strVal val="visible"/>
                                      </p:to>
                                    </p:set>
                                    <p:anim calcmode="lin" valueType="num">
                                      <p:cBhvr additive="base">
                                        <p:cTn id="61" dur="500" fill="hold"/>
                                        <p:tgtEl>
                                          <p:spTgt spid="57345"/>
                                        </p:tgtEl>
                                        <p:attrNameLst>
                                          <p:attrName>ppt_x</p:attrName>
                                        </p:attrNameLst>
                                      </p:cBhvr>
                                      <p:tavLst>
                                        <p:tav tm="0">
                                          <p:val>
                                            <p:strVal val="#ppt_x"/>
                                          </p:val>
                                        </p:tav>
                                        <p:tav tm="100000">
                                          <p:val>
                                            <p:strVal val="#ppt_x"/>
                                          </p:val>
                                        </p:tav>
                                      </p:tavLst>
                                    </p:anim>
                                    <p:anim calcmode="lin" valueType="num">
                                      <p:cBhvr additive="base">
                                        <p:cTn id="62" dur="500" fill="hold"/>
                                        <p:tgtEl>
                                          <p:spTgt spid="573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3" cstate="print"/>
          <a:stretch>
            <a:fillRect/>
          </a:stretch>
        </p:blipFill>
        <p:spPr bwMode="auto">
          <a:xfrm>
            <a:off x="2567153" y="990600"/>
            <a:ext cx="4009695" cy="2670457"/>
          </a:xfrm>
          <a:prstGeom prst="rect">
            <a:avLst/>
          </a:prstGeom>
          <a:ln>
            <a:noFill/>
          </a:ln>
          <a:effectLst>
            <a:softEdge rad="112500"/>
          </a:effectLst>
        </p:spPr>
      </p:pic>
      <p:grpSp>
        <p:nvGrpSpPr>
          <p:cNvPr id="25604" name="Group 10"/>
          <p:cNvGrpSpPr>
            <a:grpSpLocks/>
          </p:cNvGrpSpPr>
          <p:nvPr/>
        </p:nvGrpSpPr>
        <p:grpSpPr bwMode="auto">
          <a:xfrm>
            <a:off x="533400" y="40386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914400" y="4648200"/>
            <a:ext cx="7315200" cy="1524000"/>
          </a:xfrm>
          <a:prstGeom prst="roundRect">
            <a:avLst>
              <a:gd name="adj" fmla="val 18858"/>
            </a:avLst>
          </a:prstGeom>
          <a:ln>
            <a:solidFill>
              <a:srgbClr val="002060"/>
            </a:solidFill>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3600"/>
              </a:spcBef>
              <a:spcAft>
                <a:spcPts val="600"/>
              </a:spcAft>
              <a:defRPr/>
            </a:pPr>
            <a:endParaRPr lang="en-US" sz="2000" dirty="0" smtClean="0"/>
          </a:p>
          <a:p>
            <a:pPr marL="346075" lvl="1" indent="-346075" fontAlgn="auto">
              <a:spcBef>
                <a:spcPts val="600"/>
              </a:spcBef>
              <a:spcAft>
                <a:spcPts val="600"/>
              </a:spcAft>
              <a:buBlip>
                <a:blip r:embed="rId4"/>
              </a:buBlip>
              <a:defRPr/>
            </a:pPr>
            <a:r>
              <a:rPr lang="en-US" sz="2000" dirty="0" smtClean="0"/>
              <a:t>Use</a:t>
            </a:r>
            <a:r>
              <a:rPr lang="en-US" sz="2000" b="1" dirty="0" smtClean="0"/>
              <a:t> </a:t>
            </a:r>
            <a:r>
              <a:rPr lang="en-US" sz="2000" dirty="0" smtClean="0"/>
              <a:t>various properties of the </a:t>
            </a:r>
            <a:r>
              <a:rPr lang="en-US" sz="2000" b="1" dirty="0" smtClean="0"/>
              <a:t>Controls </a:t>
            </a:r>
            <a:r>
              <a:rPr lang="en-US" sz="2000" dirty="0" smtClean="0"/>
              <a:t>object.</a:t>
            </a:r>
          </a:p>
          <a:p>
            <a:pPr marL="346075" lvl="1" indent="-346075" fontAlgn="auto">
              <a:spcBef>
                <a:spcPts val="600"/>
              </a:spcBef>
              <a:spcAft>
                <a:spcPts val="600"/>
              </a:spcAft>
              <a:buBlip>
                <a:blip r:embed="rId4"/>
              </a:buBlip>
              <a:defRPr/>
            </a:pPr>
            <a:r>
              <a:rPr lang="en-US" sz="2000" dirty="0" smtClean="0"/>
              <a:t>Use various operations of the </a:t>
            </a:r>
            <a:r>
              <a:rPr lang="en-US" sz="2000" b="1" dirty="0" smtClean="0"/>
              <a:t>Controls</a:t>
            </a:r>
            <a:r>
              <a:rPr lang="en-US" sz="2000" dirty="0" smtClean="0"/>
              <a:t> object.</a:t>
            </a:r>
          </a:p>
          <a:p>
            <a:pPr marL="346075" lvl="1" indent="-346075" fontAlgn="auto">
              <a:spcBef>
                <a:spcPts val="600"/>
              </a:spcBef>
              <a:spcAft>
                <a:spcPts val="600"/>
              </a:spcAft>
              <a:buBlip>
                <a:blip r:embed="rId4"/>
              </a:buBlip>
              <a:defRPr/>
            </a:pPr>
            <a:r>
              <a:rPr lang="en-US" sz="2000" dirty="0" smtClean="0"/>
              <a:t>Use control events on buttons and text boxes in your program.</a:t>
            </a:r>
          </a:p>
          <a:p>
            <a:pPr marL="346075" lvl="1" indent="-346075" fontAlgn="auto">
              <a:spcBef>
                <a:spcPts val="600"/>
              </a:spcBef>
              <a:spcAft>
                <a:spcPts val="600"/>
              </a:spcAft>
              <a:buBlip>
                <a:blip r:embed="rId4"/>
              </a:buBlip>
              <a:defRPr/>
            </a:pPr>
            <a:endParaRPr lang="en-US" sz="2400" b="1"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solidFill>
                  <a:prstClr val="white"/>
                </a:solidFill>
                <a:latin typeface="Calibri"/>
              </a:rPr>
              <a:t>Mini Challenge </a:t>
            </a:r>
            <a:r>
              <a:rPr lang="en-US" sz="2400" b="1" dirty="0" smtClean="0">
                <a:solidFill>
                  <a:prstClr val="white"/>
                </a:solidFill>
                <a:latin typeface="Calibri"/>
              </a:rPr>
              <a:t>3.5:  Forms</a:t>
            </a:r>
            <a:endParaRPr lang="en-US" sz="2400" b="1" dirty="0">
              <a:latin typeface="+mj-lt"/>
            </a:endParaRPr>
          </a:p>
        </p:txBody>
      </p:sp>
      <p:grpSp>
        <p:nvGrpSpPr>
          <p:cNvPr id="11" name="Group 12"/>
          <p:cNvGrpSpPr/>
          <p:nvPr/>
        </p:nvGrpSpPr>
        <p:grpSpPr>
          <a:xfrm>
            <a:off x="304800" y="914400"/>
            <a:ext cx="5715000" cy="914400"/>
            <a:chOff x="381000" y="685800"/>
            <a:chExt cx="8153400" cy="1266091"/>
          </a:xfrm>
        </p:grpSpPr>
        <p:sp>
          <p:nvSpPr>
            <p:cNvPr id="12" name="Rounded Rectangle 11"/>
            <p:cNvSpPr/>
            <p:nvPr/>
          </p:nvSpPr>
          <p:spPr bwMode="auto">
            <a:xfrm>
              <a:off x="381000" y="685800"/>
              <a:ext cx="8153400" cy="1266091"/>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5" name="TextBox 9"/>
            <p:cNvSpPr txBox="1">
              <a:spLocks noChangeArrowheads="1"/>
            </p:cNvSpPr>
            <p:nvPr/>
          </p:nvSpPr>
          <p:spPr bwMode="auto">
            <a:xfrm>
              <a:off x="570964" y="761998"/>
              <a:ext cx="7848601" cy="980149"/>
            </a:xfrm>
            <a:prstGeom prst="rect">
              <a:avLst/>
            </a:prstGeom>
            <a:noFill/>
            <a:ln w="9525">
              <a:noFill/>
              <a:miter lim="800000"/>
              <a:headEnd/>
              <a:tailEnd/>
            </a:ln>
          </p:spPr>
          <p:txBody>
            <a:bodyPr wrap="square">
              <a:spAutoFit/>
            </a:bodyPr>
            <a:lstStyle/>
            <a:p>
              <a:r>
                <a:rPr lang="en-US" sz="2000" b="1" dirty="0" smtClean="0">
                  <a:latin typeface="+mn-lt"/>
                </a:rPr>
                <a:t>Write a program to display a simple form, and perform the following steps:</a:t>
              </a:r>
              <a:endParaRPr lang="en-US" sz="2000" dirty="0">
                <a:latin typeface="+mn-lt"/>
              </a:endParaRPr>
            </a:p>
          </p:txBody>
        </p:sp>
      </p:grpSp>
      <p:grpSp>
        <p:nvGrpSpPr>
          <p:cNvPr id="16" name="Group 13"/>
          <p:cNvGrpSpPr/>
          <p:nvPr/>
        </p:nvGrpSpPr>
        <p:grpSpPr>
          <a:xfrm>
            <a:off x="304799" y="2438400"/>
            <a:ext cx="5181601" cy="3886199"/>
            <a:chOff x="380999" y="2258568"/>
            <a:chExt cx="4953001" cy="3186683"/>
          </a:xfrm>
        </p:grpSpPr>
        <p:sp>
          <p:nvSpPr>
            <p:cNvPr id="17" name="Rounded Rectangle 16"/>
            <p:cNvSpPr/>
            <p:nvPr/>
          </p:nvSpPr>
          <p:spPr>
            <a:xfrm>
              <a:off x="381000" y="2258568"/>
              <a:ext cx="4953000" cy="3186683"/>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8" name="TextBox 15"/>
            <p:cNvSpPr txBox="1">
              <a:spLocks noChangeArrowheads="1"/>
            </p:cNvSpPr>
            <p:nvPr/>
          </p:nvSpPr>
          <p:spPr bwMode="auto">
            <a:xfrm flipH="1">
              <a:off x="380999" y="2428422"/>
              <a:ext cx="4731125" cy="2851857"/>
            </a:xfrm>
            <a:prstGeom prst="rect">
              <a:avLst/>
            </a:prstGeom>
            <a:noFill/>
            <a:ln w="9525">
              <a:noFill/>
              <a:miter lim="800000"/>
              <a:headEnd/>
              <a:tailEnd/>
            </a:ln>
          </p:spPr>
          <p:txBody>
            <a:bodyPr wrap="square">
              <a:spAutoFit/>
            </a:bodyPr>
            <a:lstStyle/>
            <a:p>
              <a:pPr marL="284163" lvl="0" indent="-284163">
                <a:buFont typeface="Wingdings" pitchFamily="2" charset="2"/>
                <a:buChar char="v"/>
              </a:pPr>
              <a:r>
                <a:rPr lang="en-US" sz="2000" dirty="0">
                  <a:solidFill>
                    <a:prstClr val="black"/>
                  </a:solidFill>
                  <a:latin typeface="Calibri"/>
                </a:rPr>
                <a:t>Add text boxes to </a:t>
              </a:r>
              <a:r>
                <a:rPr lang="en-US" sz="2000" dirty="0" smtClean="0">
                  <a:solidFill>
                    <a:prstClr val="black"/>
                  </a:solidFill>
                  <a:latin typeface="Calibri"/>
                </a:rPr>
                <a:t>request </a:t>
              </a:r>
              <a:r>
                <a:rPr lang="en-US" sz="2000" dirty="0">
                  <a:solidFill>
                    <a:prstClr val="black"/>
                  </a:solidFill>
                  <a:latin typeface="Calibri"/>
                </a:rPr>
                <a:t>the name, address, telephone number, and e-mail address of the user. </a:t>
              </a:r>
            </a:p>
            <a:p>
              <a:pPr marL="284163" lvl="0" indent="-284163">
                <a:buFont typeface="Wingdings" pitchFamily="2" charset="2"/>
                <a:buChar char="v"/>
              </a:pPr>
              <a:endParaRPr lang="en-US" sz="2000" dirty="0">
                <a:solidFill>
                  <a:prstClr val="black"/>
                </a:solidFill>
                <a:latin typeface="Calibri"/>
              </a:endParaRPr>
            </a:p>
            <a:p>
              <a:pPr marL="284163" lvl="0" indent="-284163">
                <a:buFont typeface="Wingdings" pitchFamily="2" charset="2"/>
                <a:buChar char="v"/>
              </a:pPr>
              <a:r>
                <a:rPr lang="en-US" sz="2000" dirty="0">
                  <a:solidFill>
                    <a:prstClr val="black"/>
                  </a:solidFill>
                  <a:latin typeface="Calibri"/>
                </a:rPr>
                <a:t>Add a </a:t>
              </a:r>
              <a:r>
                <a:rPr lang="en-US" sz="2000" b="1" dirty="0">
                  <a:solidFill>
                    <a:prstClr val="black"/>
                  </a:solidFill>
                  <a:latin typeface="Calibri"/>
                </a:rPr>
                <a:t>Submit</a:t>
              </a:r>
              <a:r>
                <a:rPr lang="en-US" sz="2000" dirty="0">
                  <a:solidFill>
                    <a:prstClr val="black"/>
                  </a:solidFill>
                  <a:latin typeface="Calibri"/>
                </a:rPr>
                <a:t> button to the form. </a:t>
              </a:r>
            </a:p>
            <a:p>
              <a:pPr marL="284163" lvl="0" indent="-284163">
                <a:buFont typeface="Wingdings" pitchFamily="2" charset="2"/>
                <a:buChar char="v"/>
              </a:pPr>
              <a:endParaRPr lang="en-US" sz="2000" dirty="0">
                <a:solidFill>
                  <a:prstClr val="black"/>
                </a:solidFill>
                <a:latin typeface="Calibri"/>
              </a:endParaRPr>
            </a:p>
            <a:p>
              <a:pPr marL="284163" lvl="0" indent="-284163">
                <a:buFont typeface="Wingdings" pitchFamily="2" charset="2"/>
                <a:buChar char="v"/>
              </a:pPr>
              <a:r>
                <a:rPr lang="en-US" sz="2000" dirty="0">
                  <a:solidFill>
                    <a:prstClr val="black"/>
                  </a:solidFill>
                  <a:latin typeface="Calibri"/>
                </a:rPr>
                <a:t>After the user specifies the information and clicks </a:t>
              </a:r>
              <a:r>
                <a:rPr lang="en-US" sz="2000" b="1" dirty="0">
                  <a:solidFill>
                    <a:prstClr val="black"/>
                  </a:solidFill>
                  <a:latin typeface="Calibri"/>
                </a:rPr>
                <a:t>Submit</a:t>
              </a:r>
              <a:r>
                <a:rPr lang="en-US" sz="2000" dirty="0">
                  <a:solidFill>
                    <a:prstClr val="black"/>
                  </a:solidFill>
                  <a:latin typeface="Calibri"/>
                </a:rPr>
                <a:t>, display </a:t>
              </a:r>
              <a:r>
                <a:rPr lang="en-US" sz="2000" dirty="0" smtClean="0">
                  <a:solidFill>
                    <a:prstClr val="black"/>
                  </a:solidFill>
                  <a:latin typeface="Calibri"/>
                </a:rPr>
                <a:t>the users information in a message.</a:t>
              </a:r>
            </a:p>
            <a:p>
              <a:pPr marL="342900" lvl="0" indent="-342900">
                <a:buFontTx/>
                <a:buChar char="-"/>
              </a:pPr>
              <a:r>
                <a:rPr lang="en-US" sz="2000" dirty="0" smtClean="0">
                  <a:solidFill>
                    <a:prstClr val="black"/>
                  </a:solidFill>
                  <a:latin typeface="Calibri"/>
                </a:rPr>
                <a:t>Use the snipping tool to save and hand in  </a:t>
              </a:r>
            </a:p>
            <a:p>
              <a:pPr lvl="0"/>
              <a:r>
                <a:rPr lang="en-US" sz="2000" dirty="0">
                  <a:solidFill>
                    <a:prstClr val="black"/>
                  </a:solidFill>
                  <a:latin typeface="Calibri"/>
                </a:rPr>
                <a:t> </a:t>
              </a:r>
              <a:r>
                <a:rPr lang="en-US" sz="2000" dirty="0" smtClean="0">
                  <a:solidFill>
                    <a:prstClr val="black"/>
                  </a:solidFill>
                  <a:latin typeface="Calibri"/>
                </a:rPr>
                <a:t>     your code and output.</a:t>
              </a:r>
              <a:r>
                <a:rPr lang="en-US" sz="2000" dirty="0" smtClean="0">
                  <a:latin typeface="+mn-lt"/>
                </a:rPr>
                <a:t>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heckerboard(across)">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bg1"/>
                </a:solidFill>
                <a:latin typeface="+mj-lt"/>
                <a:ea typeface="+mj-ea"/>
                <a:cs typeface="Tahoma" pitchFamily="34" charset="0"/>
              </a:rPr>
              <a:t>The Controls Object</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14" name="Group 13"/>
          <p:cNvGrpSpPr/>
          <p:nvPr/>
        </p:nvGrpSpPr>
        <p:grpSpPr>
          <a:xfrm>
            <a:off x="228600" y="762000"/>
            <a:ext cx="5334000" cy="914400"/>
            <a:chOff x="304800" y="762000"/>
            <a:chExt cx="5334000" cy="762000"/>
          </a:xfrm>
        </p:grpSpPr>
        <p:sp>
          <p:nvSpPr>
            <p:cNvPr id="20" name="Rounded Rectangle 19"/>
            <p:cNvSpPr/>
            <p:nvPr/>
          </p:nvSpPr>
          <p:spPr>
            <a:xfrm>
              <a:off x="304800" y="762000"/>
              <a:ext cx="53340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20"/>
            <p:cNvSpPr txBox="1"/>
            <p:nvPr/>
          </p:nvSpPr>
          <p:spPr>
            <a:xfrm>
              <a:off x="381000" y="914400"/>
              <a:ext cx="5107546" cy="35907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endParaRPr lang="en-US" sz="2200" b="1" dirty="0">
                <a:latin typeface="+mj-lt"/>
              </a:endParaRPr>
            </a:p>
          </p:txBody>
        </p:sp>
      </p:grpSp>
      <p:grpSp>
        <p:nvGrpSpPr>
          <p:cNvPr id="22" name="Group 21"/>
          <p:cNvGrpSpPr/>
          <p:nvPr/>
        </p:nvGrpSpPr>
        <p:grpSpPr>
          <a:xfrm>
            <a:off x="381000" y="1600200"/>
            <a:ext cx="5486400" cy="762000"/>
            <a:chOff x="304800" y="1524000"/>
            <a:chExt cx="5257800" cy="1066800"/>
          </a:xfrm>
        </p:grpSpPr>
        <p:sp>
          <p:nvSpPr>
            <p:cNvPr id="23" name="Rounded Rectangle 22"/>
            <p:cNvSpPr/>
            <p:nvPr/>
          </p:nvSpPr>
          <p:spPr>
            <a:xfrm>
              <a:off x="304800" y="1524000"/>
              <a:ext cx="4965700" cy="1066800"/>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4" name="TextBox 23"/>
            <p:cNvSpPr txBox="1"/>
            <p:nvPr/>
          </p:nvSpPr>
          <p:spPr>
            <a:xfrm>
              <a:off x="304800" y="1737360"/>
              <a:ext cx="5257800" cy="560154"/>
            </a:xfrm>
            <a:prstGeom prst="rect">
              <a:avLst/>
            </a:prstGeom>
            <a:noFill/>
          </p:spPr>
          <p:txBody>
            <a:bodyPr wrap="square" rtlCol="0">
              <a:spAutoFit/>
            </a:bodyPr>
            <a:lstStyle/>
            <a:p>
              <a:pPr lvl="0"/>
              <a:r>
                <a:rPr lang="en-US" sz="2000" smtClean="0">
                  <a:latin typeface="+mn-lt"/>
                </a:rPr>
                <a:t>Use </a:t>
              </a:r>
              <a:r>
                <a:rPr lang="en-US" sz="2000" dirty="0" smtClean="0">
                  <a:latin typeface="+mn-lt"/>
                </a:rPr>
                <a:t>various properties of the </a:t>
              </a:r>
              <a:r>
                <a:rPr lang="en-US" sz="2000" b="1" dirty="0" smtClean="0">
                  <a:latin typeface="+mn-lt"/>
                </a:rPr>
                <a:t>Controls</a:t>
              </a:r>
              <a:r>
                <a:rPr lang="en-US" sz="2000" dirty="0" smtClean="0">
                  <a:latin typeface="+mn-lt"/>
                </a:rPr>
                <a:t> object.</a:t>
              </a:r>
              <a:endParaRPr lang="en-US" sz="2000" dirty="0">
                <a:latin typeface="+mn-lt"/>
              </a:endParaRPr>
            </a:p>
          </p:txBody>
        </p:sp>
      </p:grpSp>
      <p:grpSp>
        <p:nvGrpSpPr>
          <p:cNvPr id="25" name="Group 24"/>
          <p:cNvGrpSpPr/>
          <p:nvPr/>
        </p:nvGrpSpPr>
        <p:grpSpPr>
          <a:xfrm>
            <a:off x="381000" y="2514600"/>
            <a:ext cx="5181600" cy="762000"/>
            <a:chOff x="378691" y="2895600"/>
            <a:chExt cx="5024582" cy="1066800"/>
          </a:xfrm>
        </p:grpSpPr>
        <p:sp>
          <p:nvSpPr>
            <p:cNvPr id="26" name="Rounded Rectangle 25"/>
            <p:cNvSpPr/>
            <p:nvPr/>
          </p:nvSpPr>
          <p:spPr>
            <a:xfrm>
              <a:off x="378691" y="2895600"/>
              <a:ext cx="5024582"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7" name="TextBox 26"/>
            <p:cNvSpPr txBox="1"/>
            <p:nvPr/>
          </p:nvSpPr>
          <p:spPr>
            <a:xfrm>
              <a:off x="381000" y="3108959"/>
              <a:ext cx="5022273" cy="560154"/>
            </a:xfrm>
            <a:prstGeom prst="rect">
              <a:avLst/>
            </a:prstGeom>
            <a:noFill/>
          </p:spPr>
          <p:txBody>
            <a:bodyPr wrap="square" rtlCol="0">
              <a:spAutoFit/>
            </a:bodyPr>
            <a:lstStyle/>
            <a:p>
              <a:r>
                <a:rPr lang="en-US" sz="2000" smtClean="0">
                  <a:latin typeface="+mn-lt"/>
                </a:rPr>
                <a:t>Use </a:t>
              </a:r>
              <a:r>
                <a:rPr lang="en-US" sz="2000" dirty="0" smtClean="0">
                  <a:latin typeface="+mn-lt"/>
                </a:rPr>
                <a:t>various operations of the </a:t>
              </a:r>
              <a:r>
                <a:rPr lang="en-US" sz="2000" b="1" dirty="0" smtClean="0">
                  <a:latin typeface="+mn-lt"/>
                </a:rPr>
                <a:t>Controls</a:t>
              </a:r>
              <a:r>
                <a:rPr lang="en-US" sz="2000" dirty="0" smtClean="0">
                  <a:latin typeface="+mn-lt"/>
                </a:rPr>
                <a:t> object.</a:t>
              </a:r>
              <a:endParaRPr lang="en-US" sz="2000" dirty="0">
                <a:latin typeface="+mn-lt"/>
              </a:endParaRPr>
            </a:p>
          </p:txBody>
        </p:sp>
      </p:grpSp>
      <p:pic>
        <p:nvPicPr>
          <p:cNvPr id="13" name="Picture 12" descr="edu_sing3_8919_rgb.jpg"/>
          <p:cNvPicPr>
            <a:picLocks noChangeAspect="1"/>
          </p:cNvPicPr>
          <p:nvPr/>
        </p:nvPicPr>
        <p:blipFill>
          <a:blip r:embed="rId3" cstate="print"/>
          <a:stretch>
            <a:fillRect/>
          </a:stretch>
        </p:blipFill>
        <p:spPr>
          <a:xfrm>
            <a:off x="6081280" y="1447800"/>
            <a:ext cx="2681720" cy="3733798"/>
          </a:xfrm>
          <a:prstGeom prst="round2DiagRect">
            <a:avLst>
              <a:gd name="adj1" fmla="val 16667"/>
              <a:gd name="adj2" fmla="val 0"/>
            </a:avLst>
          </a:prstGeom>
          <a:ln w="57150" cap="sq">
            <a:solidFill>
              <a:schemeClr val="accent4">
                <a:lumMod val="75000"/>
              </a:schemeClr>
            </a:solidFill>
            <a:miter lim="800000"/>
          </a:ln>
          <a:effectLst>
            <a:outerShdw blurRad="254000" algn="tl" rotWithShape="0">
              <a:srgbClr val="000000">
                <a:alpha val="43000"/>
              </a:srgbClr>
            </a:outerShdw>
            <a:reflection blurRad="6350" stA="52000" endA="300" endPos="35000" dir="5400000" sy="-100000" algn="bl" rotWithShape="0"/>
          </a:effectLst>
        </p:spPr>
      </p:pic>
      <p:grpSp>
        <p:nvGrpSpPr>
          <p:cNvPr id="15" name="Group 14"/>
          <p:cNvGrpSpPr/>
          <p:nvPr/>
        </p:nvGrpSpPr>
        <p:grpSpPr>
          <a:xfrm>
            <a:off x="304800" y="3474678"/>
            <a:ext cx="5334000" cy="944922"/>
            <a:chOff x="378691" y="2895600"/>
            <a:chExt cx="5020235" cy="1066800"/>
          </a:xfrm>
        </p:grpSpPr>
        <p:sp>
          <p:nvSpPr>
            <p:cNvPr id="16" name="Rounded Rectangle 15"/>
            <p:cNvSpPr/>
            <p:nvPr/>
          </p:nvSpPr>
          <p:spPr>
            <a:xfrm>
              <a:off x="378691" y="2895600"/>
              <a:ext cx="5020235"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17" name="TextBox 16"/>
            <p:cNvSpPr txBox="1"/>
            <p:nvPr/>
          </p:nvSpPr>
          <p:spPr>
            <a:xfrm>
              <a:off x="512361" y="3067657"/>
              <a:ext cx="4743130" cy="799191"/>
            </a:xfrm>
            <a:prstGeom prst="rect">
              <a:avLst/>
            </a:prstGeom>
            <a:noFill/>
          </p:spPr>
          <p:txBody>
            <a:bodyPr wrap="square" rtlCol="0">
              <a:spAutoFit/>
            </a:bodyPr>
            <a:lstStyle/>
            <a:p>
              <a:r>
                <a:rPr lang="en-US" sz="2000" smtClean="0">
                  <a:latin typeface="+mn-lt"/>
                </a:rPr>
                <a:t>Use </a:t>
              </a:r>
              <a:r>
                <a:rPr lang="en-US" sz="2000" dirty="0" smtClean="0">
                  <a:latin typeface="+mn-lt"/>
                </a:rPr>
                <a:t>control events on buttons and text boxes in your program.</a:t>
              </a:r>
              <a:endParaRPr lang="en-US" sz="2000" dirty="0">
                <a:latin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 calcmode="lin" valueType="num">
                                      <p:cBhvr additive="base">
                                        <p:cTn id="20" dur="500" fill="hold"/>
                                        <p:tgtEl>
                                          <p:spTgt spid="22"/>
                                        </p:tgtEl>
                                        <p:attrNameLst>
                                          <p:attrName>ppt_x</p:attrName>
                                        </p:attrNameLst>
                                      </p:cBhvr>
                                      <p:tavLst>
                                        <p:tav tm="0">
                                          <p:val>
                                            <p:strVal val="#ppt_x"/>
                                          </p:val>
                                        </p:tav>
                                        <p:tav tm="100000">
                                          <p:val>
                                            <p:strVal val="#ppt_x"/>
                                          </p:val>
                                        </p:tav>
                                      </p:tavLst>
                                    </p:anim>
                                    <p:anim calcmode="lin" valueType="num">
                                      <p:cBhvr additive="base">
                                        <p:cTn id="2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500" fill="hold"/>
                                        <p:tgtEl>
                                          <p:spTgt spid="25"/>
                                        </p:tgtEl>
                                        <p:attrNameLst>
                                          <p:attrName>ppt_x</p:attrName>
                                        </p:attrNameLst>
                                      </p:cBhvr>
                                      <p:tavLst>
                                        <p:tav tm="0">
                                          <p:val>
                                            <p:strVal val="#ppt_x"/>
                                          </p:val>
                                        </p:tav>
                                        <p:tav tm="100000">
                                          <p:val>
                                            <p:strVal val="#ppt_x"/>
                                          </p:val>
                                        </p:tav>
                                      </p:tavLst>
                                    </p:anim>
                                    <p:anim calcmode="lin" valueType="num">
                                      <p:cBhvr additive="base">
                                        <p:cTn id="2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pPr>
              <a:tabLst>
                <a:tab pos="2679700" algn="l"/>
              </a:tabLst>
            </a:pPr>
            <a:r>
              <a:rPr lang="en-US" sz="1800" dirty="0" smtClean="0"/>
              <a:t/>
            </a:r>
            <a:br>
              <a:rPr lang="en-US" sz="1800" dirty="0" smtClean="0"/>
            </a:br>
            <a:r>
              <a:rPr lang="en-US" sz="2700" dirty="0" smtClean="0">
                <a:latin typeface="+mj-lt"/>
              </a:rPr>
              <a:t> </a:t>
            </a:r>
            <a:r>
              <a:rPr lang="en-US" sz="2700" b="1" dirty="0" smtClean="0">
                <a:latin typeface="+mj-lt"/>
              </a:rPr>
              <a:t>Introduction to the Controls Object</a:t>
            </a:r>
            <a:br>
              <a:rPr lang="en-US" sz="2700" b="1" dirty="0" smtClean="0">
                <a:latin typeface="+mj-lt"/>
              </a:rPr>
            </a:br>
            <a:endParaRPr lang="en-US" sz="2700" dirty="0" smtClean="0">
              <a:latin typeface="+mj-lt"/>
            </a:endParaRPr>
          </a:p>
        </p:txBody>
      </p:sp>
      <p:grpSp>
        <p:nvGrpSpPr>
          <p:cNvPr id="18" name="Group 17"/>
          <p:cNvGrpSpPr/>
          <p:nvPr/>
        </p:nvGrpSpPr>
        <p:grpSpPr>
          <a:xfrm>
            <a:off x="228601" y="762000"/>
            <a:ext cx="5791199" cy="1295400"/>
            <a:chOff x="5200261" y="3886200"/>
            <a:chExt cx="4222269" cy="1844040"/>
          </a:xfrm>
        </p:grpSpPr>
        <p:sp>
          <p:nvSpPr>
            <p:cNvPr id="24" name="Rounded Rectangle 23"/>
            <p:cNvSpPr/>
            <p:nvPr/>
          </p:nvSpPr>
          <p:spPr bwMode="auto">
            <a:xfrm>
              <a:off x="5200261" y="3886200"/>
              <a:ext cx="4222269" cy="184404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6" y="4025899"/>
              <a:ext cx="4080302" cy="1445826"/>
            </a:xfrm>
            <a:prstGeom prst="rect">
              <a:avLst/>
            </a:prstGeom>
            <a:noFill/>
            <a:ln w="9525">
              <a:noFill/>
              <a:miter lim="800000"/>
              <a:headEnd/>
              <a:tailEnd/>
            </a:ln>
          </p:spPr>
          <p:txBody>
            <a:bodyPr wrap="square">
              <a:spAutoFit/>
            </a:bodyPr>
            <a:lstStyle/>
            <a:p>
              <a:r>
                <a:rPr lang="en-US" sz="2000" dirty="0" smtClean="0">
                  <a:latin typeface="+mn-lt"/>
                </a:rPr>
                <a:t>So far, you have learned to use different objects in Small Basic, such as the </a:t>
              </a:r>
              <a:r>
                <a:rPr lang="en-US" sz="2000" b="1" dirty="0" err="1" smtClean="0">
                  <a:latin typeface="+mn-lt"/>
                </a:rPr>
                <a:t>GraphicsWindow</a:t>
              </a:r>
              <a:r>
                <a:rPr lang="en-US" sz="2000" dirty="0">
                  <a:latin typeface="+mn-lt"/>
                </a:rPr>
                <a:t> </a:t>
              </a:r>
              <a:r>
                <a:rPr lang="en-US" sz="2000" dirty="0" smtClean="0">
                  <a:latin typeface="+mn-lt"/>
                </a:rPr>
                <a:t>and </a:t>
              </a:r>
              <a:r>
                <a:rPr lang="en-US" sz="2000" b="1" dirty="0" smtClean="0">
                  <a:latin typeface="+mn-lt"/>
                </a:rPr>
                <a:t>Shapes</a:t>
              </a:r>
              <a:r>
                <a:rPr lang="en-US" sz="2000" dirty="0" smtClean="0">
                  <a:latin typeface="+mn-lt"/>
                </a:rPr>
                <a:t> objects.</a:t>
              </a:r>
              <a:endParaRPr lang="en-US" sz="2000" dirty="0">
                <a:latin typeface="+mn-lt"/>
              </a:endParaRPr>
            </a:p>
          </p:txBody>
        </p:sp>
      </p:grpSp>
      <p:pic>
        <p:nvPicPr>
          <p:cNvPr id="65" name="Picture 3" descr="ControlsObject"/>
          <p:cNvPicPr>
            <a:picLocks noChangeAspect="1" noChangeArrowheads="1"/>
          </p:cNvPicPr>
          <p:nvPr/>
        </p:nvPicPr>
        <p:blipFill>
          <a:blip r:embed="rId3" cstate="print">
            <a:lum bright="-13000" contrast="37000"/>
          </a:blip>
          <a:srcRect/>
          <a:stretch>
            <a:fillRect/>
          </a:stretch>
        </p:blipFill>
        <p:spPr bwMode="auto">
          <a:xfrm>
            <a:off x="6477000" y="816768"/>
            <a:ext cx="2286000" cy="53042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11" name="Group 10"/>
          <p:cNvGrpSpPr/>
          <p:nvPr/>
        </p:nvGrpSpPr>
        <p:grpSpPr>
          <a:xfrm>
            <a:off x="304800" y="3124200"/>
            <a:ext cx="5791200" cy="1676400"/>
            <a:chOff x="183292" y="2184400"/>
            <a:chExt cx="4617308" cy="558800"/>
          </a:xfrm>
        </p:grpSpPr>
        <p:sp>
          <p:nvSpPr>
            <p:cNvPr id="12" name="Rounded Rectangle 11"/>
            <p:cNvSpPr/>
            <p:nvPr/>
          </p:nvSpPr>
          <p:spPr bwMode="auto">
            <a:xfrm>
              <a:off x="183292" y="2184400"/>
              <a:ext cx="4617308" cy="558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3" name="TextBox 20"/>
            <p:cNvSpPr txBox="1">
              <a:spLocks noChangeArrowheads="1"/>
            </p:cNvSpPr>
            <p:nvPr/>
          </p:nvSpPr>
          <p:spPr bwMode="auto">
            <a:xfrm>
              <a:off x="244046" y="2235200"/>
              <a:ext cx="4556554" cy="441146"/>
            </a:xfrm>
            <a:prstGeom prst="rect">
              <a:avLst/>
            </a:prstGeom>
            <a:noFill/>
            <a:ln w="9525">
              <a:noFill/>
              <a:miter lim="800000"/>
              <a:headEnd/>
              <a:tailEnd/>
            </a:ln>
          </p:spPr>
          <p:txBody>
            <a:bodyPr wrap="square">
              <a:spAutoFit/>
            </a:bodyPr>
            <a:lstStyle/>
            <a:p>
              <a:pPr lvl="0"/>
              <a:r>
                <a:rPr lang="en-US" sz="2000">
                  <a:solidFill>
                    <a:prstClr val="black"/>
                  </a:solidFill>
                  <a:latin typeface="Calibri"/>
                </a:rPr>
                <a:t>This lesson introduces you to the </a:t>
              </a:r>
              <a:r>
                <a:rPr lang="en-US" sz="2000" b="1">
                  <a:solidFill>
                    <a:prstClr val="black"/>
                  </a:solidFill>
                  <a:latin typeface="Calibri"/>
                </a:rPr>
                <a:t>Controls</a:t>
              </a:r>
              <a:r>
                <a:rPr lang="en-US" sz="2000">
                  <a:solidFill>
                    <a:prstClr val="black"/>
                  </a:solidFill>
                  <a:latin typeface="Calibri"/>
                </a:rPr>
                <a:t> object that Small Basic offers. By using this object, you can display simple controls, such as text boxes and buttons, in the graphics window.</a:t>
              </a:r>
              <a:endParaRPr lang="en-US" sz="2000" dirty="0">
                <a:solidFill>
                  <a:prstClr val="black"/>
                </a:solidFill>
                <a:latin typeface="Calibri"/>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nodeType="clickEffect">
                                  <p:stCondLst>
                                    <p:cond delay="0"/>
                                  </p:stCondLst>
                                  <p:childTnLst>
                                    <p:set>
                                      <p:cBhvr>
                                        <p:cTn id="19" dur="1" fill="hold">
                                          <p:stCondLst>
                                            <p:cond delay="0"/>
                                          </p:stCondLst>
                                        </p:cTn>
                                        <p:tgtEl>
                                          <p:spTgt spid="65"/>
                                        </p:tgtEl>
                                        <p:attrNameLst>
                                          <p:attrName>style.visibility</p:attrName>
                                        </p:attrNameLst>
                                      </p:cBhvr>
                                      <p:to>
                                        <p:strVal val="visible"/>
                                      </p:to>
                                    </p:set>
                                    <p:anim calcmode="lin" valueType="num">
                                      <p:cBhvr>
                                        <p:cTn id="20" dur="250" decel="50000" fill="hold">
                                          <p:stCondLst>
                                            <p:cond delay="0"/>
                                          </p:stCondLst>
                                        </p:cTn>
                                        <p:tgtEl>
                                          <p:spTgt spid="65"/>
                                        </p:tgtEl>
                                        <p:attrNameLst>
                                          <p:attrName>style.rotation</p:attrName>
                                        </p:attrNameLst>
                                      </p:cBhvr>
                                      <p:tavLst>
                                        <p:tav tm="0">
                                          <p:val>
                                            <p:fltVal val="-90"/>
                                          </p:val>
                                        </p:tav>
                                        <p:tav tm="100000">
                                          <p:val>
                                            <p:fltVal val="0"/>
                                          </p:val>
                                        </p:tav>
                                      </p:tavLst>
                                    </p:anim>
                                    <p:anim calcmode="lin" valueType="num">
                                      <p:cBhvr>
                                        <p:cTn id="21" dur="250" decel="50000" fill="hold">
                                          <p:stCondLst>
                                            <p:cond delay="0"/>
                                          </p:stCondLst>
                                        </p:cTn>
                                        <p:tgtEl>
                                          <p:spTgt spid="65"/>
                                        </p:tgtEl>
                                        <p:attrNameLst>
                                          <p:attrName>ppt_w</p:attrName>
                                        </p:attrNameLst>
                                      </p:cBhvr>
                                      <p:tavLst>
                                        <p:tav tm="0">
                                          <p:val>
                                            <p:strVal val="#ppt_w"/>
                                          </p:val>
                                        </p:tav>
                                        <p:tav tm="100000">
                                          <p:val>
                                            <p:strVal val="#ppt_w*.05"/>
                                          </p:val>
                                        </p:tav>
                                      </p:tavLst>
                                    </p:anim>
                                    <p:anim calcmode="lin" valueType="num">
                                      <p:cBhvr>
                                        <p:cTn id="22" dur="250" accel="50000" fill="hold">
                                          <p:stCondLst>
                                            <p:cond delay="250"/>
                                          </p:stCondLst>
                                        </p:cTn>
                                        <p:tgtEl>
                                          <p:spTgt spid="65"/>
                                        </p:tgtEl>
                                        <p:attrNameLst>
                                          <p:attrName>ppt_w</p:attrName>
                                        </p:attrNameLst>
                                      </p:cBhvr>
                                      <p:tavLst>
                                        <p:tav tm="0">
                                          <p:val>
                                            <p:strVal val="#ppt_w*.05"/>
                                          </p:val>
                                        </p:tav>
                                        <p:tav tm="100000">
                                          <p:val>
                                            <p:strVal val="#ppt_w"/>
                                          </p:val>
                                        </p:tav>
                                      </p:tavLst>
                                    </p:anim>
                                    <p:anim calcmode="lin" valueType="num">
                                      <p:cBhvr>
                                        <p:cTn id="23" dur="500" fill="hold"/>
                                        <p:tgtEl>
                                          <p:spTgt spid="65"/>
                                        </p:tgtEl>
                                        <p:attrNameLst>
                                          <p:attrName>ppt_h</p:attrName>
                                        </p:attrNameLst>
                                      </p:cBhvr>
                                      <p:tavLst>
                                        <p:tav tm="0">
                                          <p:val>
                                            <p:strVal val="#ppt_h"/>
                                          </p:val>
                                        </p:tav>
                                        <p:tav tm="100000">
                                          <p:val>
                                            <p:strVal val="#ppt_h"/>
                                          </p:val>
                                        </p:tav>
                                      </p:tavLst>
                                    </p:anim>
                                    <p:anim calcmode="lin" valueType="num">
                                      <p:cBhvr>
                                        <p:cTn id="24" dur="250" decel="50000" fill="hold">
                                          <p:stCondLst>
                                            <p:cond delay="0"/>
                                          </p:stCondLst>
                                        </p:cTn>
                                        <p:tgtEl>
                                          <p:spTgt spid="65"/>
                                        </p:tgtEl>
                                        <p:attrNameLst>
                                          <p:attrName>ppt_x</p:attrName>
                                        </p:attrNameLst>
                                      </p:cBhvr>
                                      <p:tavLst>
                                        <p:tav tm="0">
                                          <p:val>
                                            <p:strVal val="#ppt_x+.4"/>
                                          </p:val>
                                        </p:tav>
                                        <p:tav tm="100000">
                                          <p:val>
                                            <p:strVal val="#ppt_x"/>
                                          </p:val>
                                        </p:tav>
                                      </p:tavLst>
                                    </p:anim>
                                    <p:anim calcmode="lin" valueType="num">
                                      <p:cBhvr>
                                        <p:cTn id="25" dur="250" decel="50000" fill="hold">
                                          <p:stCondLst>
                                            <p:cond delay="0"/>
                                          </p:stCondLst>
                                        </p:cTn>
                                        <p:tgtEl>
                                          <p:spTgt spid="65"/>
                                        </p:tgtEl>
                                        <p:attrNameLst>
                                          <p:attrName>ppt_y</p:attrName>
                                        </p:attrNameLst>
                                      </p:cBhvr>
                                      <p:tavLst>
                                        <p:tav tm="0">
                                          <p:val>
                                            <p:strVal val="#ppt_y-.2"/>
                                          </p:val>
                                        </p:tav>
                                        <p:tav tm="100000">
                                          <p:val>
                                            <p:strVal val="#ppt_y+.1"/>
                                          </p:val>
                                        </p:tav>
                                      </p:tavLst>
                                    </p:anim>
                                    <p:anim calcmode="lin" valueType="num">
                                      <p:cBhvr>
                                        <p:cTn id="26" dur="250" accel="50000" fill="hold">
                                          <p:stCondLst>
                                            <p:cond delay="250"/>
                                          </p:stCondLst>
                                        </p:cTn>
                                        <p:tgtEl>
                                          <p:spTgt spid="65"/>
                                        </p:tgtEl>
                                        <p:attrNameLst>
                                          <p:attrName>ppt_y</p:attrName>
                                        </p:attrNameLst>
                                      </p:cBhvr>
                                      <p:tavLst>
                                        <p:tav tm="0">
                                          <p:val>
                                            <p:strVal val="#ppt_y+.1"/>
                                          </p:val>
                                        </p:tav>
                                        <p:tav tm="100000">
                                          <p:val>
                                            <p:strVal val="#ppt_y"/>
                                          </p:val>
                                        </p:tav>
                                      </p:tavLst>
                                    </p:anim>
                                    <p:animEffect transition="in" filter="fade">
                                      <p:cBhvr>
                                        <p:cTn id="27" dur="500" decel="50000">
                                          <p:stCondLst>
                                            <p:cond delay="0"/>
                                          </p:stCondLst>
                                        </p:cTn>
                                        <p:tgtEl>
                                          <p:spTgt spid="65"/>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Scale>
                                      <p:cBhvr>
                                        <p:cTn id="3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11"/>
                                        </p:tgtEl>
                                        <p:attrNameLst>
                                          <p:attrName>ppt_x</p:attrName>
                                          <p:attrName>ppt_y</p:attrName>
                                        </p:attrNameLst>
                                      </p:cBhvr>
                                    </p:animMotion>
                                    <p:animEffect transition="in" filter="fade">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Operations of the Controls Object</a:t>
            </a:r>
            <a:endParaRPr lang="en-US" sz="2400" dirty="0">
              <a:latin typeface="+mj-lt"/>
            </a:endParaRPr>
          </a:p>
        </p:txBody>
      </p:sp>
      <p:grpSp>
        <p:nvGrpSpPr>
          <p:cNvPr id="24" name="Group 23"/>
          <p:cNvGrpSpPr/>
          <p:nvPr/>
        </p:nvGrpSpPr>
        <p:grpSpPr>
          <a:xfrm>
            <a:off x="762001" y="762000"/>
            <a:ext cx="7619998" cy="838200"/>
            <a:chOff x="-89882" y="647685"/>
            <a:chExt cx="8964438" cy="1173653"/>
          </a:xfrm>
        </p:grpSpPr>
        <p:sp>
          <p:nvSpPr>
            <p:cNvPr id="25" name="Rounded Rectangle 24"/>
            <p:cNvSpPr/>
            <p:nvPr/>
          </p:nvSpPr>
          <p:spPr bwMode="auto">
            <a:xfrm>
              <a:off x="-89882" y="647685"/>
              <a:ext cx="8964438" cy="1173653"/>
            </a:xfrm>
            <a:prstGeom prst="roundRect">
              <a:avLst>
                <a:gd name="adj" fmla="val 23448"/>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6" name="TextBox 8"/>
            <p:cNvSpPr txBox="1">
              <a:spLocks noChangeArrowheads="1"/>
            </p:cNvSpPr>
            <p:nvPr/>
          </p:nvSpPr>
          <p:spPr bwMode="auto">
            <a:xfrm>
              <a:off x="-239" y="725929"/>
              <a:ext cx="8802917" cy="726870"/>
            </a:xfrm>
            <a:prstGeom prst="rect">
              <a:avLst/>
            </a:prstGeom>
            <a:noFill/>
            <a:ln w="9525">
              <a:noFill/>
              <a:miter lim="800000"/>
              <a:headEnd/>
              <a:tailEnd/>
            </a:ln>
          </p:spPr>
          <p:txBody>
            <a:bodyPr wrap="square">
              <a:spAutoFit/>
            </a:bodyPr>
            <a:lstStyle/>
            <a:p>
              <a:pPr lvl="0"/>
              <a:r>
                <a:rPr lang="en-US" sz="2000">
                  <a:solidFill>
                    <a:prstClr val="black"/>
                  </a:solidFill>
                  <a:latin typeface="Calibri"/>
                </a:rPr>
                <a:t>Before we create a program by using the </a:t>
              </a:r>
              <a:r>
                <a:rPr lang="en-US" sz="2000" b="1">
                  <a:solidFill>
                    <a:prstClr val="black"/>
                  </a:solidFill>
                  <a:latin typeface="Calibri"/>
                </a:rPr>
                <a:t>Controls</a:t>
              </a:r>
              <a:r>
                <a:rPr lang="en-US" sz="2000">
                  <a:solidFill>
                    <a:prstClr val="black"/>
                  </a:solidFill>
                  <a:latin typeface="Calibri"/>
                </a:rPr>
                <a:t> object, let’s learn about some operations of the </a:t>
              </a:r>
              <a:r>
                <a:rPr lang="en-US" sz="2000" b="1">
                  <a:solidFill>
                    <a:prstClr val="black"/>
                  </a:solidFill>
                  <a:latin typeface="Calibri"/>
                </a:rPr>
                <a:t>Controls</a:t>
              </a:r>
              <a:r>
                <a:rPr lang="en-US" sz="2000">
                  <a:solidFill>
                    <a:prstClr val="black"/>
                  </a:solidFill>
                  <a:latin typeface="Calibri"/>
                </a:rPr>
                <a:t> object and their parameters.</a:t>
              </a:r>
              <a:endParaRPr lang="en-US" sz="2000" dirty="0">
                <a:solidFill>
                  <a:prstClr val="black"/>
                </a:solidFill>
                <a:latin typeface="Calibri"/>
              </a:endParaRPr>
            </a:p>
          </p:txBody>
        </p:sp>
      </p:gr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2" name="Picture 11" descr="edu_colo3_7393_rgb.jpg"/>
          <p:cNvPicPr>
            <a:picLocks noChangeAspect="1"/>
          </p:cNvPicPr>
          <p:nvPr/>
        </p:nvPicPr>
        <p:blipFill>
          <a:blip r:embed="rId3" cstate="print"/>
          <a:stretch>
            <a:fillRect/>
          </a:stretch>
        </p:blipFill>
        <p:spPr>
          <a:xfrm>
            <a:off x="4876800" y="2340212"/>
            <a:ext cx="3923104" cy="26127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7" name="Group 16"/>
          <p:cNvGrpSpPr/>
          <p:nvPr/>
        </p:nvGrpSpPr>
        <p:grpSpPr>
          <a:xfrm>
            <a:off x="228600" y="2209800"/>
            <a:ext cx="4114800" cy="4223840"/>
            <a:chOff x="228600" y="2209800"/>
            <a:chExt cx="4114800" cy="4223840"/>
          </a:xfrm>
        </p:grpSpPr>
        <p:sp>
          <p:nvSpPr>
            <p:cNvPr id="8" name="Rounded Rectangle 7"/>
            <p:cNvSpPr/>
            <p:nvPr/>
          </p:nvSpPr>
          <p:spPr bwMode="auto">
            <a:xfrm>
              <a:off x="228600" y="2209800"/>
              <a:ext cx="4114800" cy="4038600"/>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smtClean="0">
                <a:solidFill>
                  <a:schemeClr val="accent4">
                    <a:lumMod val="50000"/>
                  </a:schemeClr>
                </a:solidFill>
              </a:endParaRPr>
            </a:p>
            <a:p>
              <a:pPr fontAlgn="auto">
                <a:spcBef>
                  <a:spcPts val="0"/>
                </a:spcBef>
                <a:spcAft>
                  <a:spcPts val="0"/>
                </a:spcAft>
                <a:defRPr/>
              </a:pPr>
              <a:endParaRPr lang="en-US" dirty="0">
                <a:solidFill>
                  <a:schemeClr val="accent4">
                    <a:lumMod val="50000"/>
                  </a:schemeClr>
                </a:solidFill>
              </a:endParaRPr>
            </a:p>
          </p:txBody>
        </p:sp>
        <p:sp>
          <p:nvSpPr>
            <p:cNvPr id="13" name="TextBox 8"/>
            <p:cNvSpPr txBox="1">
              <a:spLocks noChangeArrowheads="1"/>
            </p:cNvSpPr>
            <p:nvPr/>
          </p:nvSpPr>
          <p:spPr bwMode="auto">
            <a:xfrm>
              <a:off x="381000" y="2340212"/>
              <a:ext cx="3886200" cy="4093428"/>
            </a:xfrm>
            <a:prstGeom prst="rect">
              <a:avLst/>
            </a:prstGeom>
            <a:noFill/>
            <a:ln w="9525">
              <a:noFill/>
              <a:miter lim="800000"/>
              <a:headEnd/>
              <a:tailEnd/>
            </a:ln>
          </p:spPr>
          <p:txBody>
            <a:bodyPr wrap="square">
              <a:spAutoFit/>
            </a:bodyPr>
            <a:lstStyle/>
            <a:p>
              <a:pPr lvl="0" fontAlgn="auto">
                <a:spcBef>
                  <a:spcPts val="0"/>
                </a:spcBef>
                <a:spcAft>
                  <a:spcPts val="0"/>
                </a:spcAft>
                <a:defRPr/>
              </a:pPr>
              <a:r>
                <a:rPr lang="en-US" sz="2000" b="1">
                  <a:solidFill>
                    <a:srgbClr val="8064A2">
                      <a:lumMod val="50000"/>
                    </a:srgbClr>
                  </a:solidFill>
                  <a:latin typeface="Calibri"/>
                </a:rPr>
                <a:t>AddTextBox</a:t>
              </a:r>
              <a:r>
                <a:rPr lang="en-US" sz="2000">
                  <a:solidFill>
                    <a:srgbClr val="8064A2">
                      <a:lumMod val="50000"/>
                    </a:srgbClr>
                  </a:solidFill>
                  <a:latin typeface="Calibri"/>
                </a:rPr>
                <a:t>—You can define a text box that will appear in the graphics window by using this operation. As parameters, you must specify the text box’s x-coordinate and</a:t>
              </a:r>
            </a:p>
            <a:p>
              <a:pPr lvl="0" fontAlgn="auto">
                <a:spcBef>
                  <a:spcPts val="0"/>
                </a:spcBef>
                <a:spcAft>
                  <a:spcPts val="0"/>
                </a:spcAft>
                <a:defRPr/>
              </a:pPr>
              <a:r>
                <a:rPr lang="en-US" sz="2000">
                  <a:solidFill>
                    <a:srgbClr val="8064A2">
                      <a:lumMod val="50000"/>
                    </a:srgbClr>
                  </a:solidFill>
                  <a:latin typeface="Calibri"/>
                </a:rPr>
                <a:t>y-coordinate.</a:t>
              </a:r>
            </a:p>
            <a:p>
              <a:pPr lvl="0" fontAlgn="auto">
                <a:spcBef>
                  <a:spcPts val="0"/>
                </a:spcBef>
                <a:spcAft>
                  <a:spcPts val="0"/>
                </a:spcAft>
                <a:defRPr/>
              </a:pPr>
              <a:r>
                <a:rPr lang="en-US" sz="2000" b="1">
                  <a:solidFill>
                    <a:srgbClr val="8064A2">
                      <a:lumMod val="50000"/>
                    </a:srgbClr>
                  </a:solidFill>
                  <a:latin typeface="Calibri"/>
                </a:rPr>
                <a:t>AddButton</a:t>
              </a:r>
              <a:r>
                <a:rPr lang="en-US" sz="2000">
                  <a:solidFill>
                    <a:srgbClr val="8064A2">
                      <a:lumMod val="50000"/>
                    </a:srgbClr>
                  </a:solidFill>
                  <a:latin typeface="Calibri"/>
                </a:rPr>
                <a:t>—You can define a button that will appear in the graphics window by using this operation. As parameters, you must specify the button’s caption and its x-coordinate and y-coordinate.</a:t>
              </a:r>
              <a:endParaRPr lang="en-US" sz="2000">
                <a:solidFill>
                  <a:prstClr val="black"/>
                </a:solidFill>
                <a:latin typeface="Calibri"/>
              </a:endParaRPr>
            </a:p>
            <a:p>
              <a:pPr fontAlgn="auto">
                <a:spcBef>
                  <a:spcPts val="0"/>
                </a:spcBef>
                <a:spcAft>
                  <a:spcPts val="0"/>
                </a:spcAft>
                <a:defRPr/>
              </a:pPr>
              <a:endParaRPr lang="en-US" sz="2000" dirty="0">
                <a:latin typeface="+mn-lt"/>
              </a:endParaRPr>
            </a:p>
          </p:txBody>
        </p:sp>
      </p:grpSp>
      <p:grpSp>
        <p:nvGrpSpPr>
          <p:cNvPr id="14" name="Group 13"/>
          <p:cNvGrpSpPr/>
          <p:nvPr/>
        </p:nvGrpSpPr>
        <p:grpSpPr>
          <a:xfrm>
            <a:off x="5009552" y="5376333"/>
            <a:ext cx="3657600" cy="762000"/>
            <a:chOff x="2632152" y="801414"/>
            <a:chExt cx="5715002" cy="2286000"/>
          </a:xfrm>
        </p:grpSpPr>
        <p:sp>
          <p:nvSpPr>
            <p:cNvPr id="15" name="Rounded Rectangle 14"/>
            <p:cNvSpPr/>
            <p:nvPr/>
          </p:nvSpPr>
          <p:spPr bwMode="auto">
            <a:xfrm>
              <a:off x="2632152" y="801414"/>
              <a:ext cx="5715002" cy="22860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6" name="Picture 15" descr="8.JPG"/>
            <p:cNvPicPr>
              <a:picLocks noChangeAspect="1"/>
            </p:cNvPicPr>
            <p:nvPr/>
          </p:nvPicPr>
          <p:blipFill>
            <a:blip r:embed="rId4" cstate="print"/>
            <a:stretch>
              <a:fillRect/>
            </a:stretch>
          </p:blipFill>
          <p:spPr>
            <a:xfrm>
              <a:off x="2639180" y="945624"/>
              <a:ext cx="5707974" cy="2141790"/>
            </a:xfrm>
            <a:prstGeom prst="rect">
              <a:avLst/>
            </a:prstGeom>
            <a:ln>
              <a:noFill/>
            </a:ln>
            <a:effectLst>
              <a:softEdge rad="112500"/>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slide(fromBottom)">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linds(horizontal)">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Operations of the Controls Object</a:t>
            </a:r>
            <a:endParaRPr lang="en-US" sz="2400" b="1" dirty="0">
              <a:latin typeface="+mj-lt"/>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 name="Group 11"/>
          <p:cNvGrpSpPr/>
          <p:nvPr/>
        </p:nvGrpSpPr>
        <p:grpSpPr>
          <a:xfrm>
            <a:off x="3505200" y="762000"/>
            <a:ext cx="5562600" cy="2703131"/>
            <a:chOff x="3886200" y="685800"/>
            <a:chExt cx="5181600" cy="2895600"/>
          </a:xfrm>
        </p:grpSpPr>
        <p:sp>
          <p:nvSpPr>
            <p:cNvPr id="9" name="Rounded Rectangle 8"/>
            <p:cNvSpPr/>
            <p:nvPr/>
          </p:nvSpPr>
          <p:spPr bwMode="auto">
            <a:xfrm>
              <a:off x="3886200" y="685800"/>
              <a:ext cx="5029200" cy="2895600"/>
            </a:xfrm>
            <a:prstGeom prst="roundRect">
              <a:avLst>
                <a:gd name="adj" fmla="val 13866"/>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b="1" dirty="0" smtClean="0">
                <a:solidFill>
                  <a:schemeClr val="accent4">
                    <a:lumMod val="50000"/>
                  </a:schemeClr>
                </a:solidFill>
              </a:endParaRPr>
            </a:p>
          </p:txBody>
        </p:sp>
        <p:sp>
          <p:nvSpPr>
            <p:cNvPr id="11" name="TextBox 8"/>
            <p:cNvSpPr txBox="1">
              <a:spLocks noChangeArrowheads="1"/>
            </p:cNvSpPr>
            <p:nvPr/>
          </p:nvSpPr>
          <p:spPr bwMode="auto">
            <a:xfrm>
              <a:off x="4038600" y="762000"/>
              <a:ext cx="5029200" cy="2736435"/>
            </a:xfrm>
            <a:prstGeom prst="rect">
              <a:avLst/>
            </a:prstGeom>
            <a:noFill/>
            <a:ln w="9525">
              <a:noFill/>
              <a:miter lim="800000"/>
              <a:headEnd/>
              <a:tailEnd/>
            </a:ln>
          </p:spPr>
          <p:txBody>
            <a:bodyPr wrap="square">
              <a:spAutoFit/>
            </a:bodyPr>
            <a:lstStyle/>
            <a:p>
              <a:pPr lvl="0" fontAlgn="auto">
                <a:spcBef>
                  <a:spcPts val="0"/>
                </a:spcBef>
                <a:spcAft>
                  <a:spcPts val="0"/>
                </a:spcAft>
                <a:defRPr/>
              </a:pPr>
              <a:r>
                <a:rPr lang="en-US" sz="2000" b="1">
                  <a:solidFill>
                    <a:srgbClr val="8064A2">
                      <a:lumMod val="50000"/>
                    </a:srgbClr>
                  </a:solidFill>
                  <a:latin typeface="Calibri"/>
                </a:rPr>
                <a:t>GetButtonCaption</a:t>
              </a:r>
              <a:r>
                <a:rPr lang="en-US" sz="2000">
                  <a:solidFill>
                    <a:srgbClr val="8064A2">
                      <a:lumMod val="50000"/>
                    </a:srgbClr>
                  </a:solidFill>
                  <a:latin typeface="Calibri"/>
                </a:rPr>
                <a:t>—By using this operation, you can retrieve the caption of a button. You must specify the name of the button as a parameter.</a:t>
              </a:r>
            </a:p>
            <a:p>
              <a:pPr lvl="0" fontAlgn="auto">
                <a:spcBef>
                  <a:spcPts val="0"/>
                </a:spcBef>
                <a:spcAft>
                  <a:spcPts val="0"/>
                </a:spcAft>
                <a:defRPr/>
              </a:pPr>
              <a:r>
                <a:rPr lang="en-US" sz="2000">
                  <a:solidFill>
                    <a:srgbClr val="8064A2">
                      <a:lumMod val="50000"/>
                    </a:srgbClr>
                  </a:solidFill>
                  <a:latin typeface="Calibri"/>
                </a:rPr>
                <a:t> </a:t>
              </a:r>
            </a:p>
            <a:p>
              <a:pPr lvl="0" fontAlgn="auto">
                <a:spcBef>
                  <a:spcPts val="0"/>
                </a:spcBef>
                <a:spcAft>
                  <a:spcPts val="0"/>
                </a:spcAft>
                <a:defRPr/>
              </a:pPr>
              <a:r>
                <a:rPr lang="en-US" sz="2000" b="1">
                  <a:solidFill>
                    <a:srgbClr val="8064A2">
                      <a:lumMod val="50000"/>
                    </a:srgbClr>
                  </a:solidFill>
                  <a:latin typeface="Calibri"/>
                </a:rPr>
                <a:t>SetButtonCaption</a:t>
              </a:r>
              <a:r>
                <a:rPr lang="en-US" sz="2000">
                  <a:solidFill>
                    <a:srgbClr val="8064A2">
                      <a:lumMod val="50000"/>
                    </a:srgbClr>
                  </a:solidFill>
                  <a:latin typeface="Calibri"/>
                </a:rPr>
                <a:t>—By using this operation, you can set or change the caption of a button. You must specify the name of the button and the new caption as parameters</a:t>
              </a:r>
              <a:r>
                <a:rPr lang="en-US" sz="2000" smtClean="0">
                  <a:solidFill>
                    <a:srgbClr val="8064A2">
                      <a:lumMod val="50000"/>
                    </a:srgbClr>
                  </a:solidFill>
                  <a:latin typeface="Calibri"/>
                </a:rPr>
                <a:t>.</a:t>
              </a:r>
              <a:endParaRPr lang="en-US" sz="2000" dirty="0">
                <a:solidFill>
                  <a:schemeClr val="accent4">
                    <a:lumMod val="50000"/>
                  </a:schemeClr>
                </a:solidFill>
                <a:latin typeface="+mn-lt"/>
              </a:endParaRPr>
            </a:p>
          </p:txBody>
        </p:sp>
      </p:grpSp>
      <p:grpSp>
        <p:nvGrpSpPr>
          <p:cNvPr id="21" name="Group 20"/>
          <p:cNvGrpSpPr/>
          <p:nvPr/>
        </p:nvGrpSpPr>
        <p:grpSpPr>
          <a:xfrm>
            <a:off x="152400" y="3733800"/>
            <a:ext cx="5943600" cy="2362200"/>
            <a:chOff x="152400" y="3505201"/>
            <a:chExt cx="6019800" cy="2667000"/>
          </a:xfrm>
        </p:grpSpPr>
        <p:grpSp>
          <p:nvGrpSpPr>
            <p:cNvPr id="20" name="Group 7"/>
            <p:cNvGrpSpPr>
              <a:grpSpLocks/>
            </p:cNvGrpSpPr>
            <p:nvPr/>
          </p:nvGrpSpPr>
          <p:grpSpPr bwMode="auto">
            <a:xfrm>
              <a:off x="152400" y="3505201"/>
              <a:ext cx="6019800" cy="2667000"/>
              <a:chOff x="-3562717" y="1509021"/>
              <a:chExt cx="9716725" cy="2693400"/>
            </a:xfrm>
          </p:grpSpPr>
          <p:sp>
            <p:nvSpPr>
              <p:cNvPr id="23" name="Rounded Rectangle 22"/>
              <p:cNvSpPr/>
              <p:nvPr/>
            </p:nvSpPr>
            <p:spPr>
              <a:xfrm>
                <a:off x="-3562717" y="1509021"/>
                <a:ext cx="9716725" cy="2693400"/>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b="1" dirty="0" smtClean="0">
                  <a:solidFill>
                    <a:schemeClr val="accent4">
                      <a:lumMod val="50000"/>
                    </a:schemeClr>
                  </a:solidFill>
                </a:endParaRPr>
              </a:p>
              <a:p>
                <a:pPr fontAlgn="auto">
                  <a:spcBef>
                    <a:spcPts val="0"/>
                  </a:spcBef>
                  <a:spcAft>
                    <a:spcPts val="0"/>
                  </a:spcAft>
                  <a:defRPr/>
                </a:pPr>
                <a:endParaRPr lang="en-US" dirty="0">
                  <a:solidFill>
                    <a:schemeClr val="accent4">
                      <a:lumMod val="50000"/>
                    </a:schemeClr>
                  </a:solidFill>
                </a:endParaRPr>
              </a:p>
            </p:txBody>
          </p:sp>
          <p:sp>
            <p:nvSpPr>
              <p:cNvPr id="24" name="TextBox 12"/>
              <p:cNvSpPr txBox="1">
                <a:spLocks noChangeArrowheads="1"/>
              </p:cNvSpPr>
              <p:nvPr/>
            </p:nvSpPr>
            <p:spPr bwMode="auto">
              <a:xfrm>
                <a:off x="-1845143" y="2425848"/>
                <a:ext cx="7507165" cy="313361"/>
              </a:xfrm>
              <a:prstGeom prst="rect">
                <a:avLst/>
              </a:prstGeom>
              <a:noFill/>
              <a:ln w="9525">
                <a:noFill/>
                <a:miter lim="800000"/>
                <a:headEnd/>
                <a:tailEnd/>
              </a:ln>
            </p:spPr>
            <p:txBody>
              <a:bodyPr wrap="square">
                <a:spAutoFit/>
              </a:bodyPr>
              <a:lstStyle/>
              <a:p>
                <a:endParaRPr lang="en-US" sz="2000" dirty="0">
                  <a:latin typeface="+mn-lt"/>
                </a:endParaRPr>
              </a:p>
            </p:txBody>
          </p:sp>
        </p:grpSp>
        <p:sp>
          <p:nvSpPr>
            <p:cNvPr id="13" name="TextBox 8"/>
            <p:cNvSpPr txBox="1">
              <a:spLocks noChangeArrowheads="1"/>
            </p:cNvSpPr>
            <p:nvPr/>
          </p:nvSpPr>
          <p:spPr bwMode="auto">
            <a:xfrm>
              <a:off x="381000" y="3588545"/>
              <a:ext cx="5638800" cy="2536675"/>
            </a:xfrm>
            <a:prstGeom prst="rect">
              <a:avLst/>
            </a:prstGeom>
            <a:noFill/>
            <a:ln w="9525">
              <a:noFill/>
              <a:miter lim="800000"/>
              <a:headEnd/>
              <a:tailEnd/>
            </a:ln>
          </p:spPr>
          <p:txBody>
            <a:bodyPr wrap="square">
              <a:spAutoFit/>
            </a:bodyPr>
            <a:lstStyle/>
            <a:p>
              <a:pPr lvl="0" fontAlgn="auto">
                <a:spcBef>
                  <a:spcPts val="0"/>
                </a:spcBef>
                <a:spcAft>
                  <a:spcPts val="0"/>
                </a:spcAft>
                <a:defRPr/>
              </a:pPr>
              <a:r>
                <a:rPr lang="en-US" sz="2000" b="1">
                  <a:solidFill>
                    <a:srgbClr val="8064A2">
                      <a:lumMod val="50000"/>
                    </a:srgbClr>
                  </a:solidFill>
                  <a:latin typeface="Calibri"/>
                </a:rPr>
                <a:t>GetTextBoxText</a:t>
              </a:r>
              <a:r>
                <a:rPr lang="en-US" sz="2000">
                  <a:solidFill>
                    <a:srgbClr val="8064A2">
                      <a:lumMod val="50000"/>
                    </a:srgbClr>
                  </a:solidFill>
                  <a:latin typeface="Calibri"/>
                </a:rPr>
                <a:t>—You can retrieve the text that appears in a text box by specifying its name </a:t>
              </a:r>
              <a:r>
                <a:rPr lang="en-US" sz="2000" smtClean="0">
                  <a:solidFill>
                    <a:srgbClr val="8064A2">
                      <a:lumMod val="50000"/>
                    </a:srgbClr>
                  </a:solidFill>
                  <a:latin typeface="Calibri"/>
                </a:rPr>
                <a:t>as</a:t>
              </a:r>
              <a:br>
                <a:rPr lang="en-US" sz="2000" smtClean="0">
                  <a:solidFill>
                    <a:srgbClr val="8064A2">
                      <a:lumMod val="50000"/>
                    </a:srgbClr>
                  </a:solidFill>
                  <a:latin typeface="Calibri"/>
                </a:rPr>
              </a:br>
              <a:r>
                <a:rPr lang="en-US" sz="2000" smtClean="0">
                  <a:solidFill>
                    <a:srgbClr val="8064A2">
                      <a:lumMod val="50000"/>
                    </a:srgbClr>
                  </a:solidFill>
                  <a:latin typeface="Calibri"/>
                </a:rPr>
                <a:t>a </a:t>
              </a:r>
              <a:r>
                <a:rPr lang="en-US" sz="2000">
                  <a:solidFill>
                    <a:srgbClr val="8064A2">
                      <a:lumMod val="50000"/>
                    </a:srgbClr>
                  </a:solidFill>
                  <a:latin typeface="Calibri"/>
                </a:rPr>
                <a:t>parameter for this operation.</a:t>
              </a:r>
            </a:p>
            <a:p>
              <a:pPr lvl="0" fontAlgn="auto">
                <a:spcBef>
                  <a:spcPts val="0"/>
                </a:spcBef>
                <a:spcAft>
                  <a:spcPts val="0"/>
                </a:spcAft>
                <a:defRPr/>
              </a:pPr>
              <a:endParaRPr lang="en-US" sz="2000">
                <a:solidFill>
                  <a:srgbClr val="8064A2">
                    <a:lumMod val="50000"/>
                  </a:srgbClr>
                </a:solidFill>
                <a:latin typeface="Calibri"/>
              </a:endParaRPr>
            </a:p>
            <a:p>
              <a:pPr lvl="0" fontAlgn="auto">
                <a:spcBef>
                  <a:spcPts val="0"/>
                </a:spcBef>
                <a:spcAft>
                  <a:spcPts val="0"/>
                </a:spcAft>
                <a:defRPr/>
              </a:pPr>
              <a:r>
                <a:rPr lang="en-US" sz="2000" b="1">
                  <a:solidFill>
                    <a:srgbClr val="8064A2">
                      <a:lumMod val="50000"/>
                    </a:srgbClr>
                  </a:solidFill>
                  <a:latin typeface="Calibri"/>
                </a:rPr>
                <a:t>SetTextBoxText</a:t>
              </a:r>
              <a:r>
                <a:rPr lang="en-US" sz="2000">
                  <a:solidFill>
                    <a:srgbClr val="8064A2">
                      <a:lumMod val="50000"/>
                    </a:srgbClr>
                  </a:solidFill>
                  <a:latin typeface="Calibri"/>
                </a:rPr>
                <a:t>—You can define the text to appear in a text box by specifying its name and the required text as parameters for this operation</a:t>
              </a:r>
              <a:r>
                <a:rPr lang="en-US" sz="2000" smtClean="0">
                  <a:solidFill>
                    <a:srgbClr val="8064A2">
                      <a:lumMod val="50000"/>
                    </a:srgbClr>
                  </a:solidFill>
                  <a:latin typeface="Calibri"/>
                </a:rPr>
                <a:t>.</a:t>
              </a:r>
              <a:endParaRPr lang="en-US" sz="2000">
                <a:solidFill>
                  <a:srgbClr val="8064A2">
                    <a:lumMod val="50000"/>
                  </a:srgbClr>
                </a:solidFill>
                <a:latin typeface="Calibri"/>
              </a:endParaRPr>
            </a:p>
          </p:txBody>
        </p:sp>
      </p:grpSp>
      <p:grpSp>
        <p:nvGrpSpPr>
          <p:cNvPr id="14" name="Group 13"/>
          <p:cNvGrpSpPr/>
          <p:nvPr/>
        </p:nvGrpSpPr>
        <p:grpSpPr>
          <a:xfrm>
            <a:off x="5410200" y="4191000"/>
            <a:ext cx="3590040" cy="762000"/>
            <a:chOff x="2680236" y="801414"/>
            <a:chExt cx="5609440" cy="2286000"/>
          </a:xfrm>
        </p:grpSpPr>
        <p:sp>
          <p:nvSpPr>
            <p:cNvPr id="15" name="Rounded Rectangle 14"/>
            <p:cNvSpPr/>
            <p:nvPr/>
          </p:nvSpPr>
          <p:spPr bwMode="auto">
            <a:xfrm>
              <a:off x="2751214" y="801414"/>
              <a:ext cx="5357815" cy="22860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6" name="Picture 15" descr="8.JPG"/>
            <p:cNvPicPr>
              <a:picLocks noChangeAspect="1"/>
            </p:cNvPicPr>
            <p:nvPr/>
          </p:nvPicPr>
          <p:blipFill>
            <a:blip r:embed="rId3" cstate="print"/>
            <a:stretch>
              <a:fillRect/>
            </a:stretch>
          </p:blipFill>
          <p:spPr>
            <a:xfrm>
              <a:off x="2680236" y="959070"/>
              <a:ext cx="5609440" cy="2114898"/>
            </a:xfrm>
            <a:prstGeom prst="rect">
              <a:avLst/>
            </a:prstGeom>
            <a:ln>
              <a:noFill/>
            </a:ln>
            <a:effectLst>
              <a:softEdge rad="112500"/>
            </a:effectLst>
          </p:spPr>
        </p:pic>
      </p:grpSp>
      <p:grpSp>
        <p:nvGrpSpPr>
          <p:cNvPr id="17" name="Group 16"/>
          <p:cNvGrpSpPr/>
          <p:nvPr/>
        </p:nvGrpSpPr>
        <p:grpSpPr>
          <a:xfrm>
            <a:off x="228600" y="1828800"/>
            <a:ext cx="3429000" cy="780967"/>
            <a:chOff x="2870277" y="801414"/>
            <a:chExt cx="5357814" cy="2342901"/>
          </a:xfrm>
        </p:grpSpPr>
        <p:sp>
          <p:nvSpPr>
            <p:cNvPr id="18" name="Rounded Rectangle 17"/>
            <p:cNvSpPr/>
            <p:nvPr/>
          </p:nvSpPr>
          <p:spPr bwMode="auto">
            <a:xfrm>
              <a:off x="2870277" y="801414"/>
              <a:ext cx="5357814" cy="22860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9" name="Picture 18" descr="8.JPG"/>
            <p:cNvPicPr>
              <a:picLocks noChangeAspect="1"/>
            </p:cNvPicPr>
            <p:nvPr/>
          </p:nvPicPr>
          <p:blipFill>
            <a:blip r:embed="rId4" cstate="print"/>
            <a:stretch>
              <a:fillRect/>
            </a:stretch>
          </p:blipFill>
          <p:spPr>
            <a:xfrm>
              <a:off x="2877305" y="888723"/>
              <a:ext cx="5231724" cy="2255592"/>
            </a:xfrm>
            <a:prstGeom prst="rect">
              <a:avLst/>
            </a:prstGeom>
            <a:ln>
              <a:noFill/>
            </a:ln>
            <a:effectLst>
              <a:softEdge rad="112500"/>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ppt_x"/>
                                          </p:val>
                                        </p:tav>
                                        <p:tav tm="100000">
                                          <p:val>
                                            <p:strVal val="#ppt_x"/>
                                          </p:val>
                                        </p:tav>
                                      </p:tavLst>
                                    </p:anim>
                                    <p:anim calcmode="lin" valueType="num">
                                      <p:cBhvr additive="base">
                                        <p:cTn id="2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 Operations of the Controls Object</a:t>
            </a:r>
            <a:endParaRPr lang="en-US" sz="2400" b="1" dirty="0">
              <a:latin typeface="+mj-lt"/>
            </a:endParaRPr>
          </a:p>
        </p:txBody>
      </p:sp>
      <p:grpSp>
        <p:nvGrpSpPr>
          <p:cNvPr id="2" name="Group 8"/>
          <p:cNvGrpSpPr/>
          <p:nvPr/>
        </p:nvGrpSpPr>
        <p:grpSpPr>
          <a:xfrm>
            <a:off x="152400" y="685800"/>
            <a:ext cx="7772400" cy="1066800"/>
            <a:chOff x="152400" y="1342019"/>
            <a:chExt cx="9317656" cy="640081"/>
          </a:xfrm>
        </p:grpSpPr>
        <p:sp>
          <p:nvSpPr>
            <p:cNvPr id="7" name="Rounded Rectangle 6"/>
            <p:cNvSpPr/>
            <p:nvPr/>
          </p:nvSpPr>
          <p:spPr bwMode="auto">
            <a:xfrm>
              <a:off x="152400" y="1342019"/>
              <a:ext cx="9317656" cy="640081"/>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4"/>
            <p:cNvSpPr txBox="1">
              <a:spLocks noChangeArrowheads="1"/>
            </p:cNvSpPr>
            <p:nvPr/>
          </p:nvSpPr>
          <p:spPr bwMode="auto">
            <a:xfrm>
              <a:off x="243750" y="1372701"/>
              <a:ext cx="9134957" cy="609399"/>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addition to adding useful controls into your program, you can perform certain operations and define the settings for the controls that you add.</a:t>
              </a:r>
              <a:endParaRPr lang="en-US" sz="2000" dirty="0">
                <a:solidFill>
                  <a:prstClr val="black"/>
                </a:solidFill>
                <a:latin typeface="Calibri"/>
              </a:endParaRPr>
            </a:p>
          </p:txBody>
        </p:sp>
      </p:grpSp>
      <p:grpSp>
        <p:nvGrpSpPr>
          <p:cNvPr id="13" name="Group 7"/>
          <p:cNvGrpSpPr>
            <a:grpSpLocks/>
          </p:cNvGrpSpPr>
          <p:nvPr/>
        </p:nvGrpSpPr>
        <p:grpSpPr bwMode="auto">
          <a:xfrm>
            <a:off x="228600" y="1905001"/>
            <a:ext cx="5029200" cy="838199"/>
            <a:chOff x="-1556285" y="2396676"/>
            <a:chExt cx="20074299" cy="258758"/>
          </a:xfrm>
        </p:grpSpPr>
        <p:sp>
          <p:nvSpPr>
            <p:cNvPr id="14" name="Rounded Rectangle 13"/>
            <p:cNvSpPr/>
            <p:nvPr/>
          </p:nvSpPr>
          <p:spPr>
            <a:xfrm>
              <a:off x="-1556285" y="2396676"/>
              <a:ext cx="20074299" cy="258758"/>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15" name="TextBox 12"/>
            <p:cNvSpPr txBox="1">
              <a:spLocks noChangeArrowheads="1"/>
            </p:cNvSpPr>
            <p:nvPr/>
          </p:nvSpPr>
          <p:spPr bwMode="auto">
            <a:xfrm>
              <a:off x="-1556285" y="2420200"/>
              <a:ext cx="20074299" cy="218529"/>
            </a:xfrm>
            <a:prstGeom prst="rect">
              <a:avLst/>
            </a:prstGeom>
            <a:noFill/>
            <a:ln w="9525">
              <a:noFill/>
              <a:miter lim="800000"/>
              <a:headEnd/>
              <a:tailEnd/>
            </a:ln>
          </p:spPr>
          <p:txBody>
            <a:bodyPr wrap="square">
              <a:spAutoFit/>
            </a:bodyPr>
            <a:lstStyle/>
            <a:p>
              <a:r>
                <a:rPr lang="en-US" sz="2000" dirty="0" smtClean="0">
                  <a:latin typeface="+mn-lt"/>
                </a:rPr>
                <a:t>Let’s explore the </a:t>
              </a:r>
              <a:r>
                <a:rPr lang="en-US" sz="2000" b="1" dirty="0" smtClean="0">
                  <a:latin typeface="+mn-lt"/>
                </a:rPr>
                <a:t>Controls</a:t>
              </a:r>
              <a:r>
                <a:rPr lang="en-US" sz="2000" dirty="0" smtClean="0">
                  <a:latin typeface="+mn-lt"/>
                </a:rPr>
                <a:t> object with the help of an example.</a:t>
              </a:r>
              <a:endParaRPr lang="en-US" sz="2000" dirty="0">
                <a:latin typeface="+mn-lt"/>
              </a:endParaRPr>
            </a:p>
          </p:txBody>
        </p:sp>
      </p:grpSp>
      <p:grpSp>
        <p:nvGrpSpPr>
          <p:cNvPr id="17" name="Group 16"/>
          <p:cNvGrpSpPr/>
          <p:nvPr/>
        </p:nvGrpSpPr>
        <p:grpSpPr>
          <a:xfrm>
            <a:off x="228600" y="3352800"/>
            <a:ext cx="8077200" cy="2362201"/>
            <a:chOff x="472904" y="2445099"/>
            <a:chExt cx="5241027" cy="1897470"/>
          </a:xfrm>
        </p:grpSpPr>
        <p:sp>
          <p:nvSpPr>
            <p:cNvPr id="18" name="Rounded Rectangle 17"/>
            <p:cNvSpPr/>
            <p:nvPr/>
          </p:nvSpPr>
          <p:spPr bwMode="auto">
            <a:xfrm>
              <a:off x="472904" y="2445099"/>
              <a:ext cx="5241027" cy="1897470"/>
            </a:xfrm>
            <a:prstGeom prst="roundRect">
              <a:avLst>
                <a:gd name="adj" fmla="val 16613"/>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9" name="Picture 2" descr="C:\Documents and Settings\priya.suri\My Documents\My Pictures\untitled1111.PNG"/>
            <p:cNvPicPr>
              <a:picLocks noChangeAspect="1" noChangeArrowheads="1"/>
            </p:cNvPicPr>
            <p:nvPr/>
          </p:nvPicPr>
          <p:blipFill>
            <a:blip r:embed="rId3" cstate="print"/>
            <a:stretch>
              <a:fillRect/>
            </a:stretch>
          </p:blipFill>
          <p:spPr bwMode="auto">
            <a:xfrm>
              <a:off x="483169" y="2567517"/>
              <a:ext cx="5230762" cy="1683036"/>
            </a:xfrm>
            <a:prstGeom prst="rect">
              <a:avLst/>
            </a:prstGeom>
            <a:ln>
              <a:noFill/>
            </a:ln>
            <a:effectLst>
              <a:softEdge rad="63500"/>
            </a:effectLst>
          </p:spPr>
        </p:pic>
      </p:grpSp>
      <p:pic>
        <p:nvPicPr>
          <p:cNvPr id="48130" name="Object 1"/>
          <p:cNvPicPr>
            <a:picLocks noChangeArrowheads="1"/>
          </p:cNvPicPr>
          <p:nvPr/>
        </p:nvPicPr>
        <p:blipFill>
          <a:blip r:embed="rId4" cstate="print"/>
          <a:srcRect l="-224" t="-3639" r="-581" b="-4517"/>
          <a:stretch>
            <a:fillRect/>
          </a:stretch>
        </p:blipFill>
        <p:spPr bwMode="auto">
          <a:xfrm>
            <a:off x="1981200" y="5334000"/>
            <a:ext cx="4000500" cy="762000"/>
          </a:xfrm>
          <a:prstGeom prst="rect">
            <a:avLst/>
          </a:prstGeom>
          <a:noFill/>
          <a:ln w="9525">
            <a:noFill/>
            <a:miter lim="800000"/>
            <a:headEnd/>
            <a:tailEnd/>
          </a:ln>
        </p:spPr>
      </p:pic>
      <p:pic>
        <p:nvPicPr>
          <p:cNvPr id="48131" name="Picture 3"/>
          <p:cNvPicPr>
            <a:picLocks noChangeAspect="1" noChangeArrowheads="1"/>
          </p:cNvPicPr>
          <p:nvPr/>
        </p:nvPicPr>
        <p:blipFill>
          <a:blip r:embed="rId5" cstate="print"/>
          <a:srcRect/>
          <a:stretch>
            <a:fillRect/>
          </a:stretch>
        </p:blipFill>
        <p:spPr bwMode="auto">
          <a:xfrm>
            <a:off x="5715000" y="2053602"/>
            <a:ext cx="2667000" cy="2518398"/>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800" decel="100000"/>
                                        <p:tgtEl>
                                          <p:spTgt spid="2"/>
                                        </p:tgtEl>
                                      </p:cBhvr>
                                    </p:animEffect>
                                    <p:anim calcmode="lin" valueType="num">
                                      <p:cBhvr>
                                        <p:cTn id="16" dur="800" decel="100000" fill="hold"/>
                                        <p:tgtEl>
                                          <p:spTgt spid="2"/>
                                        </p:tgtEl>
                                        <p:attrNameLst>
                                          <p:attrName>style.rotation</p:attrName>
                                        </p:attrNameLst>
                                      </p:cBhvr>
                                      <p:tavLst>
                                        <p:tav tm="0">
                                          <p:val>
                                            <p:fltVal val="-90"/>
                                          </p:val>
                                        </p:tav>
                                        <p:tav tm="100000">
                                          <p:val>
                                            <p:fltVal val="0"/>
                                          </p:val>
                                        </p:tav>
                                      </p:tavLst>
                                    </p:anim>
                                    <p:anim calcmode="lin" valueType="num">
                                      <p:cBhvr>
                                        <p:cTn id="17" dur="800" decel="100000" fill="hold"/>
                                        <p:tgtEl>
                                          <p:spTgt spid="2"/>
                                        </p:tgtEl>
                                        <p:attrNameLst>
                                          <p:attrName>ppt_x</p:attrName>
                                        </p:attrNameLst>
                                      </p:cBhvr>
                                      <p:tavLst>
                                        <p:tav tm="0">
                                          <p:val>
                                            <p:strVal val="#ppt_x+0.4"/>
                                          </p:val>
                                        </p:tav>
                                        <p:tav tm="100000">
                                          <p:val>
                                            <p:strVal val="#ppt_x-0.05"/>
                                          </p:val>
                                        </p:tav>
                                      </p:tavLst>
                                    </p:anim>
                                    <p:anim calcmode="lin" valueType="num">
                                      <p:cBhvr>
                                        <p:cTn id="18" dur="800" decel="100000" fill="hold"/>
                                        <p:tgtEl>
                                          <p:spTgt spid="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28" dur="1000" fill="hold"/>
                                        <p:tgtEl>
                                          <p:spTgt spid="13"/>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48130"/>
                                        </p:tgtEl>
                                        <p:attrNameLst>
                                          <p:attrName>style.visibility</p:attrName>
                                        </p:attrNameLst>
                                      </p:cBhvr>
                                      <p:to>
                                        <p:strVal val="visible"/>
                                      </p:to>
                                    </p:set>
                                    <p:anim calcmode="lin" valueType="num">
                                      <p:cBhvr>
                                        <p:cTn id="42" dur="500" fill="hold"/>
                                        <p:tgtEl>
                                          <p:spTgt spid="48130"/>
                                        </p:tgtEl>
                                        <p:attrNameLst>
                                          <p:attrName>ppt_w</p:attrName>
                                        </p:attrNameLst>
                                      </p:cBhvr>
                                      <p:tavLst>
                                        <p:tav tm="0">
                                          <p:val>
                                            <p:fltVal val="0"/>
                                          </p:val>
                                        </p:tav>
                                        <p:tav tm="100000">
                                          <p:val>
                                            <p:strVal val="#ppt_w"/>
                                          </p:val>
                                        </p:tav>
                                      </p:tavLst>
                                    </p:anim>
                                    <p:anim calcmode="lin" valueType="num">
                                      <p:cBhvr>
                                        <p:cTn id="43" dur="500" fill="hold"/>
                                        <p:tgtEl>
                                          <p:spTgt spid="48130"/>
                                        </p:tgtEl>
                                        <p:attrNameLst>
                                          <p:attrName>ppt_h</p:attrName>
                                        </p:attrNameLst>
                                      </p:cBhvr>
                                      <p:tavLst>
                                        <p:tav tm="0">
                                          <p:val>
                                            <p:fltVal val="0"/>
                                          </p:val>
                                        </p:tav>
                                        <p:tav tm="100000">
                                          <p:val>
                                            <p:strVal val="#ppt_h"/>
                                          </p:val>
                                        </p:tav>
                                      </p:tavLst>
                                    </p:anim>
                                    <p:animEffect transition="in" filter="fade">
                                      <p:cBhvr>
                                        <p:cTn id="44" dur="500"/>
                                        <p:tgtEl>
                                          <p:spTgt spid="48130"/>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8131"/>
                                        </p:tgtEl>
                                        <p:attrNameLst>
                                          <p:attrName>style.visibility</p:attrName>
                                        </p:attrNameLst>
                                      </p:cBhvr>
                                      <p:to>
                                        <p:strVal val="visible"/>
                                      </p:to>
                                    </p:set>
                                    <p:anim calcmode="lin" valueType="num">
                                      <p:cBhvr additive="base">
                                        <p:cTn id="49" dur="500" fill="hold"/>
                                        <p:tgtEl>
                                          <p:spTgt spid="48131"/>
                                        </p:tgtEl>
                                        <p:attrNameLst>
                                          <p:attrName>ppt_x</p:attrName>
                                        </p:attrNameLst>
                                      </p:cBhvr>
                                      <p:tavLst>
                                        <p:tav tm="0">
                                          <p:val>
                                            <p:strVal val="#ppt_x"/>
                                          </p:val>
                                        </p:tav>
                                        <p:tav tm="100000">
                                          <p:val>
                                            <p:strVal val="#ppt_x"/>
                                          </p:val>
                                        </p:tav>
                                      </p:tavLst>
                                    </p:anim>
                                    <p:anim calcmode="lin" valueType="num">
                                      <p:cBhvr additive="base">
                                        <p:cTn id="50" dur="500" fill="hold"/>
                                        <p:tgtEl>
                                          <p:spTgt spid="48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Properties and Operations of the Controls object</a:t>
            </a:r>
            <a:endParaRPr lang="en-US" sz="2400" b="1" dirty="0">
              <a:latin typeface="+mj-lt"/>
            </a:endParaRPr>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 name="Group 10"/>
          <p:cNvGrpSpPr/>
          <p:nvPr/>
        </p:nvGrpSpPr>
        <p:grpSpPr>
          <a:xfrm>
            <a:off x="304800" y="685800"/>
            <a:ext cx="8458200" cy="914400"/>
            <a:chOff x="-89882" y="574332"/>
            <a:chExt cx="8964438" cy="880240"/>
          </a:xfrm>
        </p:grpSpPr>
        <p:sp>
          <p:nvSpPr>
            <p:cNvPr id="12" name="Rounded Rectangle 11"/>
            <p:cNvSpPr/>
            <p:nvPr/>
          </p:nvSpPr>
          <p:spPr bwMode="auto">
            <a:xfrm>
              <a:off x="-89882" y="574332"/>
              <a:ext cx="8964438" cy="880240"/>
            </a:xfrm>
            <a:prstGeom prst="roundRect">
              <a:avLst>
                <a:gd name="adj" fmla="val 23448"/>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3" name="TextBox 8"/>
            <p:cNvSpPr txBox="1">
              <a:spLocks noChangeArrowheads="1"/>
            </p:cNvSpPr>
            <p:nvPr/>
          </p:nvSpPr>
          <p:spPr bwMode="auto">
            <a:xfrm>
              <a:off x="71640" y="721039"/>
              <a:ext cx="8641394" cy="681441"/>
            </a:xfrm>
            <a:prstGeom prst="rect">
              <a:avLst/>
            </a:prstGeom>
            <a:noFill/>
            <a:ln w="9525">
              <a:noFill/>
              <a:miter lim="800000"/>
              <a:headEnd/>
              <a:tailEnd/>
            </a:ln>
          </p:spPr>
          <p:txBody>
            <a:bodyPr wrap="square">
              <a:spAutoFit/>
            </a:bodyPr>
            <a:lstStyle/>
            <a:p>
              <a:r>
                <a:rPr lang="en-US" sz="2000" smtClean="0">
                  <a:latin typeface="+mn-lt"/>
                </a:rPr>
                <a:t>Let’s look at the capabilities that a few more operations and properties of the </a:t>
              </a:r>
              <a:r>
                <a:rPr lang="en-US" sz="2000" b="1" smtClean="0">
                  <a:latin typeface="+mn-lt"/>
                </a:rPr>
                <a:t>Controls</a:t>
              </a:r>
              <a:r>
                <a:rPr lang="en-US" sz="2000" smtClean="0">
                  <a:latin typeface="+mn-lt"/>
                </a:rPr>
                <a:t> object offer. </a:t>
              </a:r>
              <a:endParaRPr lang="en-US" sz="2000" dirty="0">
                <a:latin typeface="+mn-lt"/>
              </a:endParaRPr>
            </a:p>
          </p:txBody>
        </p:sp>
      </p:grpSp>
      <p:grpSp>
        <p:nvGrpSpPr>
          <p:cNvPr id="14" name="Group 13"/>
          <p:cNvGrpSpPr/>
          <p:nvPr/>
        </p:nvGrpSpPr>
        <p:grpSpPr>
          <a:xfrm>
            <a:off x="228600" y="1828800"/>
            <a:ext cx="4114800" cy="3810000"/>
            <a:chOff x="228600" y="2209800"/>
            <a:chExt cx="4114800" cy="3810000"/>
          </a:xfrm>
        </p:grpSpPr>
        <p:sp>
          <p:nvSpPr>
            <p:cNvPr id="15" name="Rounded Rectangle 14"/>
            <p:cNvSpPr/>
            <p:nvPr/>
          </p:nvSpPr>
          <p:spPr bwMode="auto">
            <a:xfrm>
              <a:off x="228600" y="2209800"/>
              <a:ext cx="4114800" cy="3810000"/>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smtClean="0">
                <a:solidFill>
                  <a:schemeClr val="accent4">
                    <a:lumMod val="50000"/>
                  </a:schemeClr>
                </a:solidFill>
              </a:endParaRPr>
            </a:p>
            <a:p>
              <a:pPr fontAlgn="auto">
                <a:spcBef>
                  <a:spcPts val="0"/>
                </a:spcBef>
                <a:spcAft>
                  <a:spcPts val="0"/>
                </a:spcAft>
                <a:defRPr/>
              </a:pPr>
              <a:endParaRPr lang="en-US" dirty="0">
                <a:solidFill>
                  <a:schemeClr val="accent4">
                    <a:lumMod val="50000"/>
                  </a:schemeClr>
                </a:solidFill>
              </a:endParaRPr>
            </a:p>
          </p:txBody>
        </p:sp>
        <p:sp>
          <p:nvSpPr>
            <p:cNvPr id="16" name="TextBox 8"/>
            <p:cNvSpPr txBox="1">
              <a:spLocks noChangeArrowheads="1"/>
            </p:cNvSpPr>
            <p:nvPr/>
          </p:nvSpPr>
          <p:spPr bwMode="auto">
            <a:xfrm>
              <a:off x="381000" y="2438400"/>
              <a:ext cx="3886200" cy="3170099"/>
            </a:xfrm>
            <a:prstGeom prst="rect">
              <a:avLst/>
            </a:prstGeom>
            <a:noFill/>
            <a:ln w="9525">
              <a:noFill/>
              <a:miter lim="800000"/>
              <a:headEnd/>
              <a:tailEnd/>
            </a:ln>
          </p:spPr>
          <p:txBody>
            <a:bodyPr wrap="square">
              <a:spAutoFit/>
            </a:bodyPr>
            <a:lstStyle/>
            <a:p>
              <a:pPr lvl="0"/>
              <a:r>
                <a:rPr lang="en-US" sz="2000" b="1">
                  <a:solidFill>
                    <a:prstClr val="black"/>
                  </a:solidFill>
                  <a:latin typeface="Calibri"/>
                </a:rPr>
                <a:t>HideControl</a:t>
              </a:r>
              <a:r>
                <a:rPr lang="en-US" sz="2000">
                  <a:solidFill>
                    <a:prstClr val="black"/>
                  </a:solidFill>
                  <a:latin typeface="Calibri"/>
                </a:rPr>
                <a:t>—You can use this operation to hide an existing control from the graphics window.</a:t>
              </a:r>
            </a:p>
            <a:p>
              <a:pPr lvl="0"/>
              <a:r>
                <a:rPr lang="en-US" sz="2000" b="1">
                  <a:solidFill>
                    <a:prstClr val="black"/>
                  </a:solidFill>
                  <a:latin typeface="Calibri"/>
                </a:rPr>
                <a:t>ShowControl</a:t>
              </a:r>
              <a:r>
                <a:rPr lang="en-US" sz="2000">
                  <a:solidFill>
                    <a:prstClr val="black"/>
                  </a:solidFill>
                  <a:latin typeface="Calibri"/>
                </a:rPr>
                <a:t>—You can use this operation to display a previously hidden control in the graphics window.</a:t>
              </a:r>
            </a:p>
            <a:p>
              <a:pPr lvl="0"/>
              <a:r>
                <a:rPr lang="en-US" sz="2000" b="1">
                  <a:solidFill>
                    <a:prstClr val="black"/>
                  </a:solidFill>
                  <a:latin typeface="Calibri"/>
                </a:rPr>
                <a:t>Remove</a:t>
              </a:r>
              <a:r>
                <a:rPr lang="en-US" sz="2000">
                  <a:solidFill>
                    <a:prstClr val="black"/>
                  </a:solidFill>
                  <a:latin typeface="Calibri"/>
                </a:rPr>
                <a:t>—You can use this operation to remove a control from the graphics window. </a:t>
              </a:r>
              <a:endParaRPr lang="en-US" sz="2000" dirty="0">
                <a:solidFill>
                  <a:prstClr val="black"/>
                </a:solidFill>
                <a:latin typeface="Calibri"/>
              </a:endParaRPr>
            </a:p>
          </p:txBody>
        </p:sp>
      </p:grpSp>
      <p:grpSp>
        <p:nvGrpSpPr>
          <p:cNvPr id="17" name="Group 16"/>
          <p:cNvGrpSpPr/>
          <p:nvPr/>
        </p:nvGrpSpPr>
        <p:grpSpPr>
          <a:xfrm>
            <a:off x="4800600" y="2514600"/>
            <a:ext cx="3358866" cy="1600200"/>
            <a:chOff x="3780657" y="-568439"/>
            <a:chExt cx="3684927" cy="2887697"/>
          </a:xfrm>
        </p:grpSpPr>
        <p:sp>
          <p:nvSpPr>
            <p:cNvPr id="18" name="Rounded Rectangle 17"/>
            <p:cNvSpPr/>
            <p:nvPr/>
          </p:nvSpPr>
          <p:spPr bwMode="auto">
            <a:xfrm>
              <a:off x="3787312" y="-568439"/>
              <a:ext cx="3678272" cy="2887697"/>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0" name="Picture 19" descr="8.JPG"/>
            <p:cNvPicPr>
              <a:picLocks noChangeAspect="1"/>
            </p:cNvPicPr>
            <p:nvPr/>
          </p:nvPicPr>
          <p:blipFill>
            <a:blip r:embed="rId3" cstate="print"/>
            <a:stretch>
              <a:fillRect/>
            </a:stretch>
          </p:blipFill>
          <p:spPr>
            <a:xfrm>
              <a:off x="3780657" y="-495732"/>
              <a:ext cx="3684927" cy="2660218"/>
            </a:xfrm>
            <a:prstGeom prst="rect">
              <a:avLst/>
            </a:prstGeom>
            <a:ln>
              <a:noFill/>
            </a:ln>
            <a:effectLst>
              <a:softEdge rad="112500"/>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76200" y="0"/>
            <a:ext cx="6477000" cy="563563"/>
          </a:xfrm>
          <a:prstGeom prst="rect">
            <a:avLst/>
          </a:prstGeom>
        </p:spPr>
        <p:txBody>
          <a:bodyPr anchor="ctr">
            <a:normAutofit/>
          </a:bodyPr>
          <a:lstStyle/>
          <a:p>
            <a:pPr fontAlgn="auto">
              <a:spcAft>
                <a:spcPts val="0"/>
              </a:spcAft>
              <a:defRPr/>
            </a:pPr>
            <a:r>
              <a:rPr lang="en-US" sz="2400" b="1" dirty="0" smtClean="0">
                <a:solidFill>
                  <a:schemeClr val="bg1"/>
                </a:solidFill>
                <a:latin typeface="+mj-lt"/>
              </a:rPr>
              <a:t>Properties and Operations of the Controls object</a:t>
            </a:r>
            <a:endParaRPr lang="en-US" sz="2400" b="1" dirty="0">
              <a:solidFill>
                <a:schemeClr val="bg1"/>
              </a:solidFill>
              <a:latin typeface="+mj-lt"/>
              <a:ea typeface="+mj-ea"/>
              <a:cs typeface="Tahoma" pitchFamily="34" charset="0"/>
            </a:endParaRPr>
          </a:p>
        </p:txBody>
      </p:sp>
      <p:sp>
        <p:nvSpPr>
          <p:cNvPr id="92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 name="Group 7"/>
          <p:cNvGrpSpPr/>
          <p:nvPr/>
        </p:nvGrpSpPr>
        <p:grpSpPr>
          <a:xfrm>
            <a:off x="3810000" y="762000"/>
            <a:ext cx="5105400" cy="3200400"/>
            <a:chOff x="-762000" y="2209800"/>
            <a:chExt cx="5105400" cy="3902925"/>
          </a:xfrm>
        </p:grpSpPr>
        <p:sp>
          <p:nvSpPr>
            <p:cNvPr id="9" name="Rounded Rectangle 8"/>
            <p:cNvSpPr/>
            <p:nvPr/>
          </p:nvSpPr>
          <p:spPr bwMode="auto">
            <a:xfrm>
              <a:off x="-762000" y="2209800"/>
              <a:ext cx="5105400" cy="3810000"/>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smtClean="0">
                <a:solidFill>
                  <a:schemeClr val="accent4">
                    <a:lumMod val="50000"/>
                  </a:schemeClr>
                </a:solidFill>
              </a:endParaRPr>
            </a:p>
            <a:p>
              <a:pPr fontAlgn="auto">
                <a:spcBef>
                  <a:spcPts val="0"/>
                </a:spcBef>
                <a:spcAft>
                  <a:spcPts val="0"/>
                </a:spcAft>
                <a:defRPr/>
              </a:pPr>
              <a:endParaRPr lang="en-US" dirty="0">
                <a:solidFill>
                  <a:schemeClr val="accent4">
                    <a:lumMod val="50000"/>
                  </a:schemeClr>
                </a:solidFill>
              </a:endParaRPr>
            </a:p>
          </p:txBody>
        </p:sp>
        <p:sp>
          <p:nvSpPr>
            <p:cNvPr id="10" name="TextBox 8"/>
            <p:cNvSpPr txBox="1">
              <a:spLocks noChangeArrowheads="1"/>
            </p:cNvSpPr>
            <p:nvPr/>
          </p:nvSpPr>
          <p:spPr bwMode="auto">
            <a:xfrm>
              <a:off x="-457200" y="2246752"/>
              <a:ext cx="4724400" cy="3865973"/>
            </a:xfrm>
            <a:prstGeom prst="rect">
              <a:avLst/>
            </a:prstGeom>
            <a:noFill/>
            <a:ln w="9525">
              <a:noFill/>
              <a:miter lim="800000"/>
              <a:headEnd/>
              <a:tailEnd/>
            </a:ln>
          </p:spPr>
          <p:txBody>
            <a:bodyPr wrap="square">
              <a:spAutoFit/>
            </a:bodyPr>
            <a:lstStyle/>
            <a:p>
              <a:pPr lvl="0"/>
              <a:r>
                <a:rPr lang="en-US" sz="2000" b="1" dirty="0" err="1" smtClean="0">
                  <a:solidFill>
                    <a:prstClr val="black"/>
                  </a:solidFill>
                  <a:latin typeface="Calibri"/>
                </a:rPr>
                <a:t>SetSize</a:t>
              </a:r>
              <a:r>
                <a:rPr lang="en-US" sz="2000" dirty="0" smtClean="0">
                  <a:solidFill>
                    <a:prstClr val="black"/>
                  </a:solidFill>
                  <a:latin typeface="Calibri"/>
                </a:rPr>
                <a:t>—You </a:t>
              </a:r>
              <a:r>
                <a:rPr lang="en-US" sz="2000" dirty="0">
                  <a:solidFill>
                    <a:prstClr val="black"/>
                  </a:solidFill>
                  <a:latin typeface="Calibri"/>
                </a:rPr>
                <a:t>can specify a fixed size for a </a:t>
              </a:r>
              <a:r>
                <a:rPr lang="en-US" sz="2000" dirty="0" smtClean="0">
                  <a:solidFill>
                    <a:prstClr val="black"/>
                  </a:solidFill>
                  <a:latin typeface="Calibri"/>
                </a:rPr>
                <a:t>control by using this operation. </a:t>
              </a:r>
              <a:r>
                <a:rPr lang="en-US" sz="2000" dirty="0">
                  <a:solidFill>
                    <a:prstClr val="black"/>
                  </a:solidFill>
                  <a:latin typeface="Calibri"/>
                </a:rPr>
                <a:t>You must specify the name, height, and width of the control as parameters.</a:t>
              </a:r>
            </a:p>
            <a:p>
              <a:pPr lvl="0"/>
              <a:endParaRPr lang="en-US" sz="2000" dirty="0">
                <a:solidFill>
                  <a:prstClr val="black"/>
                </a:solidFill>
                <a:latin typeface="Calibri"/>
              </a:endParaRPr>
            </a:p>
            <a:p>
              <a:pPr lvl="0"/>
              <a:r>
                <a:rPr lang="en-US" sz="2000" b="1" dirty="0" smtClean="0">
                  <a:solidFill>
                    <a:prstClr val="black"/>
                  </a:solidFill>
                  <a:latin typeface="Calibri"/>
                </a:rPr>
                <a:t>Move</a:t>
              </a:r>
              <a:r>
                <a:rPr lang="en-US" sz="2000" dirty="0" smtClean="0">
                  <a:solidFill>
                    <a:prstClr val="black"/>
                  </a:solidFill>
                  <a:latin typeface="Calibri"/>
                </a:rPr>
                <a:t>—You </a:t>
              </a:r>
              <a:r>
                <a:rPr lang="en-US" sz="2000" dirty="0">
                  <a:solidFill>
                    <a:prstClr val="black"/>
                  </a:solidFill>
                  <a:latin typeface="Calibri"/>
                </a:rPr>
                <a:t>can move a control to a different position in the graphics </a:t>
              </a:r>
              <a:r>
                <a:rPr lang="en-US" sz="2000" dirty="0" smtClean="0">
                  <a:solidFill>
                    <a:prstClr val="black"/>
                  </a:solidFill>
                  <a:latin typeface="Calibri"/>
                </a:rPr>
                <a:t>window by using this operation. </a:t>
              </a:r>
              <a:r>
                <a:rPr lang="en-US" sz="2000" dirty="0">
                  <a:solidFill>
                    <a:prstClr val="black"/>
                  </a:solidFill>
                  <a:latin typeface="Calibri"/>
                </a:rPr>
                <a:t>You must specify the name, </a:t>
              </a:r>
              <a:r>
                <a:rPr lang="en-US" sz="2000" dirty="0" smtClean="0">
                  <a:solidFill>
                    <a:prstClr val="black"/>
                  </a:solidFill>
                  <a:latin typeface="Calibri"/>
                </a:rPr>
                <a:t>left coordinate, </a:t>
              </a:r>
              <a:r>
                <a:rPr lang="en-US" sz="2000" dirty="0">
                  <a:solidFill>
                    <a:prstClr val="black"/>
                  </a:solidFill>
                  <a:latin typeface="Calibri"/>
                </a:rPr>
                <a:t>and </a:t>
              </a:r>
              <a:r>
                <a:rPr lang="en-US" sz="2000" smtClean="0">
                  <a:solidFill>
                    <a:prstClr val="black"/>
                  </a:solidFill>
                  <a:latin typeface="Calibri"/>
                </a:rPr>
                <a:t>top coordinate of </a:t>
              </a:r>
              <a:r>
                <a:rPr lang="en-US" sz="2000" dirty="0">
                  <a:solidFill>
                    <a:prstClr val="black"/>
                  </a:solidFill>
                  <a:latin typeface="Calibri"/>
                </a:rPr>
                <a:t>the control as parameters.  </a:t>
              </a:r>
            </a:p>
          </p:txBody>
        </p:sp>
      </p:grpSp>
      <p:grpSp>
        <p:nvGrpSpPr>
          <p:cNvPr id="11" name="Group 10"/>
          <p:cNvGrpSpPr/>
          <p:nvPr/>
        </p:nvGrpSpPr>
        <p:grpSpPr>
          <a:xfrm>
            <a:off x="304800" y="3911601"/>
            <a:ext cx="5105400" cy="2297568"/>
            <a:chOff x="-762000" y="2586274"/>
            <a:chExt cx="5105400" cy="3017443"/>
          </a:xfrm>
        </p:grpSpPr>
        <p:sp>
          <p:nvSpPr>
            <p:cNvPr id="12" name="Rounded Rectangle 11"/>
            <p:cNvSpPr/>
            <p:nvPr/>
          </p:nvSpPr>
          <p:spPr bwMode="auto">
            <a:xfrm>
              <a:off x="-762000" y="2586274"/>
              <a:ext cx="5105400" cy="3017442"/>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smtClean="0">
                <a:solidFill>
                  <a:schemeClr val="accent4">
                    <a:lumMod val="50000"/>
                  </a:schemeClr>
                </a:solidFill>
              </a:endParaRPr>
            </a:p>
            <a:p>
              <a:pPr fontAlgn="auto">
                <a:spcBef>
                  <a:spcPts val="0"/>
                </a:spcBef>
                <a:spcAft>
                  <a:spcPts val="0"/>
                </a:spcAft>
                <a:defRPr/>
              </a:pPr>
              <a:endParaRPr lang="en-US" dirty="0">
                <a:solidFill>
                  <a:schemeClr val="accent4">
                    <a:lumMod val="50000"/>
                  </a:schemeClr>
                </a:solidFill>
              </a:endParaRPr>
            </a:p>
          </p:txBody>
        </p:sp>
        <p:sp>
          <p:nvSpPr>
            <p:cNvPr id="13" name="TextBox 8"/>
            <p:cNvSpPr txBox="1">
              <a:spLocks noChangeArrowheads="1"/>
            </p:cNvSpPr>
            <p:nvPr/>
          </p:nvSpPr>
          <p:spPr bwMode="auto">
            <a:xfrm>
              <a:off x="-647700" y="2652989"/>
              <a:ext cx="4876800" cy="2950728"/>
            </a:xfrm>
            <a:prstGeom prst="rect">
              <a:avLst/>
            </a:prstGeom>
            <a:noFill/>
            <a:ln w="9525">
              <a:noFill/>
              <a:miter lim="800000"/>
              <a:headEnd/>
              <a:tailEnd/>
            </a:ln>
          </p:spPr>
          <p:txBody>
            <a:bodyPr wrap="square">
              <a:spAutoFit/>
            </a:bodyPr>
            <a:lstStyle/>
            <a:p>
              <a:r>
                <a:rPr lang="en-US" sz="2000" b="1" smtClean="0">
                  <a:latin typeface="+mn-lt"/>
                </a:rPr>
                <a:t>LastClickedButton</a:t>
              </a:r>
              <a:r>
                <a:rPr lang="en-US" sz="2000">
                  <a:latin typeface="+mn-lt"/>
                </a:rPr>
                <a:t>—You can use this operation </a:t>
              </a:r>
              <a:r>
                <a:rPr lang="en-US" sz="2000" smtClean="0">
                  <a:latin typeface="+mn-lt"/>
                </a:rPr>
                <a:t>to find </a:t>
              </a:r>
              <a:r>
                <a:rPr lang="en-US" sz="2000" dirty="0" smtClean="0">
                  <a:latin typeface="+mn-lt"/>
                </a:rPr>
                <a:t>the last button that was clicked on the graphics window.</a:t>
              </a:r>
            </a:p>
            <a:p>
              <a:endParaRPr lang="en-US" sz="2000" dirty="0" smtClean="0">
                <a:latin typeface="+mn-lt"/>
              </a:endParaRPr>
            </a:p>
            <a:p>
              <a:r>
                <a:rPr lang="en-US" sz="2000" b="1" smtClean="0">
                  <a:latin typeface="+mn-lt"/>
                </a:rPr>
                <a:t>LastTypedTextBox</a:t>
              </a:r>
              <a:r>
                <a:rPr lang="en-US" sz="2000">
                  <a:latin typeface="+mn-lt"/>
                </a:rPr>
                <a:t>—You can use this operation </a:t>
              </a:r>
              <a:r>
                <a:rPr lang="en-US" sz="2000" smtClean="0">
                  <a:latin typeface="+mn-lt"/>
                </a:rPr>
                <a:t>to find </a:t>
              </a:r>
              <a:r>
                <a:rPr lang="en-US" sz="2000" dirty="0" smtClean="0">
                  <a:latin typeface="+mn-lt"/>
                </a:rPr>
                <a:t>the last text box where text was typed.</a:t>
              </a:r>
              <a:endParaRPr lang="en-US" sz="2000" dirty="0">
                <a:latin typeface="+mn-lt"/>
              </a:endParaRPr>
            </a:p>
          </p:txBody>
        </p:sp>
      </p:grpSp>
      <p:grpSp>
        <p:nvGrpSpPr>
          <p:cNvPr id="14" name="Group 13"/>
          <p:cNvGrpSpPr/>
          <p:nvPr/>
        </p:nvGrpSpPr>
        <p:grpSpPr>
          <a:xfrm>
            <a:off x="685800" y="1600200"/>
            <a:ext cx="3276600" cy="990600"/>
            <a:chOff x="3108402" y="801414"/>
            <a:chExt cx="5119689" cy="2971800"/>
          </a:xfrm>
        </p:grpSpPr>
        <p:sp>
          <p:nvSpPr>
            <p:cNvPr id="15" name="Rounded Rectangle 14"/>
            <p:cNvSpPr/>
            <p:nvPr/>
          </p:nvSpPr>
          <p:spPr bwMode="auto">
            <a:xfrm>
              <a:off x="3108402" y="801414"/>
              <a:ext cx="5119689" cy="29718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6" name="Picture 15" descr="8.JPG"/>
            <p:cNvPicPr>
              <a:picLocks noChangeAspect="1"/>
            </p:cNvPicPr>
            <p:nvPr/>
          </p:nvPicPr>
          <p:blipFill>
            <a:blip r:embed="rId3" cstate="print"/>
            <a:stretch>
              <a:fillRect/>
            </a:stretch>
          </p:blipFill>
          <p:spPr>
            <a:xfrm>
              <a:off x="3179382" y="869634"/>
              <a:ext cx="4876273" cy="2674980"/>
            </a:xfrm>
            <a:prstGeom prst="rect">
              <a:avLst/>
            </a:prstGeom>
            <a:ln>
              <a:noFill/>
            </a:ln>
            <a:effectLst>
              <a:softEdge rad="112500"/>
            </a:effectLst>
          </p:spPr>
        </p:pic>
      </p:grpSp>
      <p:grpSp>
        <p:nvGrpSpPr>
          <p:cNvPr id="17" name="Group 16"/>
          <p:cNvGrpSpPr/>
          <p:nvPr/>
        </p:nvGrpSpPr>
        <p:grpSpPr>
          <a:xfrm>
            <a:off x="5105399" y="4572000"/>
            <a:ext cx="3581401" cy="914400"/>
            <a:chOff x="3309609" y="566702"/>
            <a:chExt cx="4728407" cy="2317924"/>
          </a:xfrm>
        </p:grpSpPr>
        <p:sp>
          <p:nvSpPr>
            <p:cNvPr id="19" name="Rounded Rectangle 18"/>
            <p:cNvSpPr/>
            <p:nvPr/>
          </p:nvSpPr>
          <p:spPr bwMode="auto">
            <a:xfrm>
              <a:off x="3309609" y="566702"/>
              <a:ext cx="4728407" cy="2317924"/>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0" name="Picture 19" descr="8.JPG"/>
            <p:cNvPicPr>
              <a:picLocks noChangeAspect="1"/>
            </p:cNvPicPr>
            <p:nvPr/>
          </p:nvPicPr>
          <p:blipFill>
            <a:blip r:embed="rId4" cstate="print"/>
            <a:stretch>
              <a:fillRect/>
            </a:stretch>
          </p:blipFill>
          <p:spPr>
            <a:xfrm>
              <a:off x="3434497" y="757421"/>
              <a:ext cx="4478632" cy="1978038"/>
            </a:xfrm>
            <a:prstGeom prst="rect">
              <a:avLst/>
            </a:prstGeom>
            <a:ln>
              <a:noFill/>
            </a:ln>
            <a:effectLst>
              <a:softEdge rad="63500"/>
            </a:effec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The Controls Object</a:t>
            </a:r>
            <a:endParaRPr lang="en-US" sz="2400" dirty="0">
              <a:latin typeface="+mj-lt"/>
            </a:endParaRPr>
          </a:p>
        </p:txBody>
      </p:sp>
      <p:grpSp>
        <p:nvGrpSpPr>
          <p:cNvPr id="3" name="Group 23"/>
          <p:cNvGrpSpPr/>
          <p:nvPr/>
        </p:nvGrpSpPr>
        <p:grpSpPr>
          <a:xfrm>
            <a:off x="304800" y="685800"/>
            <a:ext cx="7543800" cy="838200"/>
            <a:chOff x="152400" y="647685"/>
            <a:chExt cx="8513524" cy="967282"/>
          </a:xfrm>
        </p:grpSpPr>
        <p:sp>
          <p:nvSpPr>
            <p:cNvPr id="25" name="Rounded Rectangle 24"/>
            <p:cNvSpPr/>
            <p:nvPr/>
          </p:nvSpPr>
          <p:spPr bwMode="auto">
            <a:xfrm>
              <a:off x="152400" y="647685"/>
              <a:ext cx="8513524" cy="967282"/>
            </a:xfrm>
            <a:prstGeom prst="roundRect">
              <a:avLst>
                <a:gd name="adj" fmla="val 32493"/>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6" name="TextBox 8"/>
            <p:cNvSpPr txBox="1">
              <a:spLocks noChangeArrowheads="1"/>
            </p:cNvSpPr>
            <p:nvPr/>
          </p:nvSpPr>
          <p:spPr bwMode="auto">
            <a:xfrm>
              <a:off x="238395" y="762000"/>
              <a:ext cx="8372174" cy="816899"/>
            </a:xfrm>
            <a:prstGeom prst="rect">
              <a:avLst/>
            </a:prstGeom>
            <a:noFill/>
            <a:ln w="9525">
              <a:noFill/>
              <a:miter lim="800000"/>
              <a:headEnd/>
              <a:tailEnd/>
            </a:ln>
          </p:spPr>
          <p:txBody>
            <a:bodyPr wrap="square">
              <a:spAutoFit/>
            </a:bodyPr>
            <a:lstStyle/>
            <a:p>
              <a:pPr lvl="0"/>
              <a:r>
                <a:rPr lang="en-US" sz="2000">
                  <a:solidFill>
                    <a:prstClr val="black"/>
                  </a:solidFill>
                  <a:latin typeface="Calibri"/>
                </a:rPr>
                <a:t>Now let’s </a:t>
              </a:r>
              <a:r>
                <a:rPr lang="en-US" sz="2000" smtClean="0">
                  <a:solidFill>
                    <a:prstClr val="black"/>
                  </a:solidFill>
                  <a:latin typeface="Calibri"/>
                </a:rPr>
                <a:t>write a simple program that includes the </a:t>
              </a:r>
              <a:r>
                <a:rPr lang="en-US" sz="2000" b="1">
                  <a:solidFill>
                    <a:prstClr val="black"/>
                  </a:solidFill>
                  <a:latin typeface="Calibri"/>
                </a:rPr>
                <a:t>Controls</a:t>
              </a:r>
              <a:r>
                <a:rPr lang="en-US" sz="2000">
                  <a:solidFill>
                    <a:prstClr val="black"/>
                  </a:solidFill>
                  <a:latin typeface="Calibri"/>
                </a:rPr>
                <a:t> </a:t>
              </a:r>
              <a:r>
                <a:rPr lang="en-US" sz="2000" smtClean="0">
                  <a:solidFill>
                    <a:prstClr val="black"/>
                  </a:solidFill>
                  <a:latin typeface="Calibri"/>
                </a:rPr>
                <a:t>object. </a:t>
              </a:r>
              <a:r>
                <a:rPr lang="en-US" sz="2000">
                  <a:solidFill>
                    <a:prstClr val="black"/>
                  </a:solidFill>
                  <a:latin typeface="Calibri"/>
                </a:rPr>
                <a:t>This program displays the definitions of a given word.</a:t>
              </a:r>
              <a:endParaRPr lang="en-US" sz="2000" dirty="0">
                <a:solidFill>
                  <a:prstClr val="black"/>
                </a:solidFill>
                <a:latin typeface="Calibri"/>
              </a:endParaRPr>
            </a:p>
          </p:txBody>
        </p:sp>
      </p:gr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9" name="Group 18"/>
          <p:cNvGrpSpPr/>
          <p:nvPr/>
        </p:nvGrpSpPr>
        <p:grpSpPr>
          <a:xfrm>
            <a:off x="228600" y="1905000"/>
            <a:ext cx="5193030" cy="3581400"/>
            <a:chOff x="472904" y="1475960"/>
            <a:chExt cx="4182109" cy="3570508"/>
          </a:xfrm>
        </p:grpSpPr>
        <p:sp>
          <p:nvSpPr>
            <p:cNvPr id="20" name="Rounded Rectangle 19"/>
            <p:cNvSpPr/>
            <p:nvPr/>
          </p:nvSpPr>
          <p:spPr bwMode="auto">
            <a:xfrm>
              <a:off x="472904" y="1475960"/>
              <a:ext cx="4182109" cy="3570508"/>
            </a:xfrm>
            <a:prstGeom prst="roundRect">
              <a:avLst>
                <a:gd name="adj" fmla="val 12889"/>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1" name="Picture 2" descr="C:\Documents and Settings\priya.suri\My Documents\My Pictures\untitled1111.PNG"/>
            <p:cNvPicPr>
              <a:picLocks noChangeAspect="1" noChangeArrowheads="1"/>
            </p:cNvPicPr>
            <p:nvPr/>
          </p:nvPicPr>
          <p:blipFill>
            <a:blip r:embed="rId3" cstate="print"/>
            <a:stretch>
              <a:fillRect/>
            </a:stretch>
          </p:blipFill>
          <p:spPr bwMode="auto">
            <a:xfrm>
              <a:off x="521850" y="1586779"/>
              <a:ext cx="4133163" cy="3370426"/>
            </a:xfrm>
            <a:prstGeom prst="rect">
              <a:avLst/>
            </a:prstGeom>
            <a:ln>
              <a:noFill/>
            </a:ln>
            <a:effectLst>
              <a:softEdge rad="63500"/>
            </a:effectLst>
          </p:spPr>
        </p:pic>
      </p:grpSp>
      <p:grpSp>
        <p:nvGrpSpPr>
          <p:cNvPr id="22" name="Group 21"/>
          <p:cNvGrpSpPr/>
          <p:nvPr/>
        </p:nvGrpSpPr>
        <p:grpSpPr>
          <a:xfrm>
            <a:off x="6477000" y="2590799"/>
            <a:ext cx="1447799" cy="609601"/>
            <a:chOff x="7631287" y="2514601"/>
            <a:chExt cx="979311" cy="762000"/>
          </a:xfrm>
        </p:grpSpPr>
        <p:sp>
          <p:nvSpPr>
            <p:cNvPr id="23" name="Rectangle 22"/>
            <p:cNvSpPr/>
            <p:nvPr/>
          </p:nvSpPr>
          <p:spPr>
            <a:xfrm>
              <a:off x="7682832" y="2514601"/>
              <a:ext cx="886821" cy="44456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4" name="Down Arrow Callout 23"/>
            <p:cNvSpPr/>
            <p:nvPr/>
          </p:nvSpPr>
          <p:spPr>
            <a:xfrm>
              <a:off x="7631287" y="2514601"/>
              <a:ext cx="979311"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Dictionary_Output"/>
          <p:cNvPicPr>
            <a:picLocks noChangeAspect="1" noChangeArrowheads="1"/>
          </p:cNvPicPr>
          <p:nvPr/>
        </p:nvPicPr>
        <p:blipFill>
          <a:blip r:embed="rId4" cstate="print"/>
          <a:srcRect/>
          <a:stretch>
            <a:fillRect/>
          </a:stretch>
        </p:blipFill>
        <p:spPr bwMode="auto">
          <a:xfrm>
            <a:off x="5690705" y="3252440"/>
            <a:ext cx="3148495" cy="2767360"/>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theme/theme1.xml><?xml version="1.0" encoding="utf-8"?>
<a:theme xmlns:a="http://schemas.openxmlformats.org/drawingml/2006/main" name="3.1 - File Input and Outp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EAEAB3-0A1F-420D-93D9-187A4AE2DF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7C1D49A-494D-45F8-8F1E-F2EF944D06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003DC09-4E16-4664-BB42-04184991E5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3.1 - File Input and Output</Template>
  <TotalTime>0</TotalTime>
  <Words>1759</Words>
  <Application>Microsoft Office PowerPoint</Application>
  <PresentationFormat>On-screen Show (4:3)</PresentationFormat>
  <Paragraphs>217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Verdana</vt:lpstr>
      <vt:lpstr>Wingdings</vt:lpstr>
      <vt:lpstr>3.1 - File Input and Output</vt:lpstr>
      <vt:lpstr>PowerPoint Presentation</vt:lpstr>
      <vt:lpstr>PowerPoint Presentation</vt:lpstr>
      <vt:lpstr>  Introduction to the Controls Object </vt:lpstr>
      <vt:lpstr>Operations of the Controls Object</vt:lpstr>
      <vt:lpstr>Operations of the Controls Object</vt:lpstr>
      <vt:lpstr> Operations of the Controls Object</vt:lpstr>
      <vt:lpstr>Properties and Operations of the Controls object</vt:lpstr>
      <vt:lpstr>PowerPoint Presentation</vt:lpstr>
      <vt:lpstr>The Controls Object</vt:lpstr>
      <vt:lpstr>Control  Events</vt:lpstr>
      <vt:lpstr>Let’s Summarize…</vt:lpstr>
      <vt:lpstr>Mini Challenge 3.5:  Forms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2010-10-01T14:33:43Z</dcterms:created>
  <dcterms:modified xsi:type="dcterms:W3CDTF">2016-06-24T15:03:15Z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