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4"/>
  </p:sldMasterIdLst>
  <p:sldIdLst>
    <p:sldId id="256" r:id="rId5"/>
    <p:sldId id="285" r:id="rId6"/>
    <p:sldId id="257" r:id="rId7"/>
    <p:sldId id="258" r:id="rId8"/>
    <p:sldId id="259" r:id="rId9"/>
    <p:sldId id="261" r:id="rId10"/>
    <p:sldId id="279" r:id="rId11"/>
    <p:sldId id="270" r:id="rId12"/>
    <p:sldId id="262" r:id="rId13"/>
    <p:sldId id="268" r:id="rId14"/>
    <p:sldId id="265" r:id="rId15"/>
    <p:sldId id="271" r:id="rId16"/>
    <p:sldId id="284" r:id="rId17"/>
    <p:sldId id="286" r:id="rId18"/>
    <p:sldId id="280" r:id="rId19"/>
    <p:sldId id="287" r:id="rId20"/>
    <p:sldId id="266" r:id="rId21"/>
    <p:sldId id="272" r:id="rId22"/>
    <p:sldId id="263" r:id="rId23"/>
    <p:sldId id="273" r:id="rId24"/>
    <p:sldId id="288" r:id="rId25"/>
    <p:sldId id="295" r:id="rId26"/>
    <p:sldId id="281" r:id="rId27"/>
    <p:sldId id="297" r:id="rId28"/>
    <p:sldId id="289" r:id="rId29"/>
    <p:sldId id="264" r:id="rId30"/>
    <p:sldId id="296" r:id="rId31"/>
    <p:sldId id="275" r:id="rId32"/>
    <p:sldId id="298" r:id="rId33"/>
    <p:sldId id="291" r:id="rId34"/>
    <p:sldId id="276" r:id="rId35"/>
    <p:sldId id="292" r:id="rId36"/>
    <p:sldId id="277" r:id="rId37"/>
    <p:sldId id="293" r:id="rId38"/>
    <p:sldId id="294" r:id="rId39"/>
    <p:sldId id="278" r:id="rId40"/>
    <p:sldId id="282" r:id="rId41"/>
    <p:sldId id="283" r:id="rId42"/>
    <p:sldId id="299" r:id="rId4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rebuchet MS"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Trebuchet MS"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Trebuchet MS"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Trebuchet MS"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Trebuchet MS" pitchFamily="34" charset="0"/>
        <a:ea typeface="MS PGothic" pitchFamily="34" charset="-128"/>
        <a:cs typeface="+mn-cs"/>
      </a:defRPr>
    </a:lvl5pPr>
    <a:lvl6pPr marL="2286000" algn="l" defTabSz="914400" rtl="0" eaLnBrk="1" latinLnBrk="0" hangingPunct="1">
      <a:defRPr kern="1200">
        <a:solidFill>
          <a:schemeClr val="tx1"/>
        </a:solidFill>
        <a:latin typeface="Trebuchet MS" pitchFamily="34" charset="0"/>
        <a:ea typeface="MS PGothic" pitchFamily="34" charset="-128"/>
        <a:cs typeface="+mn-cs"/>
      </a:defRPr>
    </a:lvl6pPr>
    <a:lvl7pPr marL="2743200" algn="l" defTabSz="914400" rtl="0" eaLnBrk="1" latinLnBrk="0" hangingPunct="1">
      <a:defRPr kern="1200">
        <a:solidFill>
          <a:schemeClr val="tx1"/>
        </a:solidFill>
        <a:latin typeface="Trebuchet MS" pitchFamily="34" charset="0"/>
        <a:ea typeface="MS PGothic" pitchFamily="34" charset="-128"/>
        <a:cs typeface="+mn-cs"/>
      </a:defRPr>
    </a:lvl7pPr>
    <a:lvl8pPr marL="3200400" algn="l" defTabSz="914400" rtl="0" eaLnBrk="1" latinLnBrk="0" hangingPunct="1">
      <a:defRPr kern="1200">
        <a:solidFill>
          <a:schemeClr val="tx1"/>
        </a:solidFill>
        <a:latin typeface="Trebuchet MS" pitchFamily="34" charset="0"/>
        <a:ea typeface="MS PGothic" pitchFamily="34" charset="-128"/>
        <a:cs typeface="+mn-cs"/>
      </a:defRPr>
    </a:lvl8pPr>
    <a:lvl9pPr marL="3657600" algn="l" defTabSz="914400" rtl="0" eaLnBrk="1" latinLnBrk="0" hangingPunct="1">
      <a:defRPr kern="1200">
        <a:solidFill>
          <a:schemeClr val="tx1"/>
        </a:solidFill>
        <a:latin typeface="Trebuchet MS"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5915" autoAdjust="0"/>
  </p:normalViewPr>
  <p:slideViewPr>
    <p:cSldViewPr>
      <p:cViewPr varScale="1">
        <p:scale>
          <a:sx n="62" d="100"/>
          <a:sy n="62" d="100"/>
        </p:scale>
        <p:origin x="1398" y="72"/>
      </p:cViewPr>
      <p:guideLst>
        <p:guide orient="horz" pos="2160"/>
        <p:guide pos="2880"/>
      </p:guideLst>
    </p:cSldViewPr>
  </p:slideViewPr>
  <p:outlineViewPr>
    <p:cViewPr>
      <p:scale>
        <a:sx n="33" d="100"/>
        <a:sy n="33" d="100"/>
      </p:scale>
      <p:origin x="0" y="2491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4" name="Rectangle 3"/>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Straight Connector 4"/>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12" name="Title 11"/>
          <p:cNvSpPr>
            <a:spLocks noGrp="1"/>
          </p:cNvSpPr>
          <p:nvPr>
            <p:ph type="ctrTitle"/>
          </p:nvPr>
        </p:nvSpPr>
        <p:spPr>
          <a:xfrm>
            <a:off x="3366868" y="533400"/>
            <a:ext cx="5105400" cy="2868168"/>
          </a:xfrm>
        </p:spPr>
        <p:txBody>
          <a:bodyPr>
            <a:noAutofit/>
          </a:bodyPr>
          <a:lstStyle>
            <a:lvl1pPr algn="r">
              <a:defRPr sz="4200" b="1"/>
            </a:lvl1pPr>
            <a:extLst/>
          </a:lstStyle>
          <a:p>
            <a:r>
              <a:rPr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6" name="Date Placeholder 30"/>
          <p:cNvSpPr>
            <a:spLocks noGrp="1"/>
          </p:cNvSpPr>
          <p:nvPr>
            <p:ph type="dt" sz="half" idx="10"/>
          </p:nvPr>
        </p:nvSpPr>
        <p:spPr>
          <a:xfrm>
            <a:off x="5870575" y="6557963"/>
            <a:ext cx="2003425" cy="227012"/>
          </a:xfrm>
        </p:spPr>
        <p:txBody>
          <a:bodyPr/>
          <a:lstStyle>
            <a:lvl1pPr>
              <a:defRPr>
                <a:solidFill>
                  <a:srgbClr val="FFFFFF"/>
                </a:solidFill>
              </a:defRPr>
            </a:lvl1pPr>
          </a:lstStyle>
          <a:p>
            <a:fld id="{EDB5CB9C-D99D-4D78-8EB1-4C2F8410BFF8}" type="datetimeFigureOut">
              <a:rPr lang="en-US"/>
              <a:pPr/>
              <a:t>2/6/2019</a:t>
            </a:fld>
            <a:endParaRPr lang="en-US"/>
          </a:p>
        </p:txBody>
      </p:sp>
      <p:sp>
        <p:nvSpPr>
          <p:cNvPr id="7" name="Footer Placeholder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a:p>
        </p:txBody>
      </p:sp>
      <p:sp>
        <p:nvSpPr>
          <p:cNvPr id="8" name="Slide Number Placeholder 28"/>
          <p:cNvSpPr>
            <a:spLocks noGrp="1"/>
          </p:cNvSpPr>
          <p:nvPr>
            <p:ph type="sldNum" sz="quarter" idx="12"/>
          </p:nvPr>
        </p:nvSpPr>
        <p:spPr>
          <a:xfrm>
            <a:off x="7880350" y="6556375"/>
            <a:ext cx="588963" cy="228600"/>
          </a:xfrm>
        </p:spPr>
        <p:txBody>
          <a:bodyPr/>
          <a:lstStyle>
            <a:lvl1pPr>
              <a:defRPr>
                <a:solidFill>
                  <a:srgbClr val="FFFFFF"/>
                </a:solidFill>
              </a:defRPr>
            </a:lvl1pPr>
          </a:lstStyle>
          <a:p>
            <a:fld id="{184FCB96-FC53-4269-AD53-3D20F35FA1F6}" type="slidenum">
              <a:rPr lang="en-US"/>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6"/>
          <p:cNvSpPr>
            <a:spLocks noGrp="1"/>
          </p:cNvSpPr>
          <p:nvPr>
            <p:ph type="dt" sz="half" idx="10"/>
          </p:nvPr>
        </p:nvSpPr>
        <p:spPr/>
        <p:txBody>
          <a:bodyPr/>
          <a:lstStyle>
            <a:lvl1pPr>
              <a:defRPr/>
            </a:lvl1pPr>
          </a:lstStyle>
          <a:p>
            <a:fld id="{FD1887E3-8727-4250-B8EC-D331E70EADAF}" type="datetimeFigureOut">
              <a:rPr lang="en-US"/>
              <a:pPr/>
              <a:t>2/6/2019</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fld id="{BB77D2F3-F60C-40C2-BE98-BEF60CDE16A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243388" y="6557963"/>
            <a:ext cx="2001837" cy="227012"/>
          </a:xfrm>
        </p:spPr>
        <p:txBody>
          <a:bodyPr/>
          <a:lstStyle>
            <a:lvl1pPr>
              <a:defRPr/>
            </a:lvl1pPr>
          </a:lstStyle>
          <a:p>
            <a:fld id="{EB42CB88-7E25-4832-AA8D-1A964E860355}" type="datetimeFigureOut">
              <a:rPr lang="en-US"/>
              <a:pPr/>
              <a:t>2/6/2019</a:t>
            </a:fld>
            <a:endParaRPr lang="en-US"/>
          </a:p>
        </p:txBody>
      </p:sp>
      <p:sp>
        <p:nvSpPr>
          <p:cNvPr id="5" name="Footer Placeholder 4"/>
          <p:cNvSpPr>
            <a:spLocks noGrp="1"/>
          </p:cNvSpPr>
          <p:nvPr>
            <p:ph type="ftr" sz="quarter" idx="11"/>
          </p:nvPr>
        </p:nvSpPr>
        <p:spPr>
          <a:xfrm>
            <a:off x="457200" y="6556375"/>
            <a:ext cx="3657600" cy="228600"/>
          </a:xfrm>
        </p:spPr>
        <p:txBody>
          <a:bodyPr/>
          <a:lstStyle>
            <a:lvl1pPr>
              <a:defRPr/>
            </a:lvl1pPr>
            <a:extLst/>
          </a:lstStyle>
          <a:p>
            <a:pPr>
              <a:defRPr/>
            </a:pPr>
            <a:endParaRPr lang="en-US"/>
          </a:p>
        </p:txBody>
      </p:sp>
      <p:sp>
        <p:nvSpPr>
          <p:cNvPr id="6" name="Slide Number Placeholder 5"/>
          <p:cNvSpPr>
            <a:spLocks noGrp="1"/>
          </p:cNvSpPr>
          <p:nvPr>
            <p:ph type="sldNum" sz="quarter" idx="12"/>
          </p:nvPr>
        </p:nvSpPr>
        <p:spPr>
          <a:xfrm>
            <a:off x="6254750" y="6553200"/>
            <a:ext cx="587375" cy="228600"/>
          </a:xfrm>
        </p:spPr>
        <p:txBody>
          <a:bodyPr/>
          <a:lstStyle>
            <a:lvl1pPr>
              <a:defRPr/>
            </a:lvl1pPr>
          </a:lstStyle>
          <a:p>
            <a:fld id="{887CF1A3-5E37-4B34-B5C2-E006ED13D50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6"/>
          <p:cNvSpPr>
            <a:spLocks noGrp="1"/>
          </p:cNvSpPr>
          <p:nvPr>
            <p:ph type="dt" sz="half" idx="10"/>
          </p:nvPr>
        </p:nvSpPr>
        <p:spPr/>
        <p:txBody>
          <a:bodyPr/>
          <a:lstStyle>
            <a:lvl1pPr>
              <a:defRPr/>
            </a:lvl1pPr>
          </a:lstStyle>
          <a:p>
            <a:fld id="{7CBFAC56-3B50-444A-9A4B-C61F72DC6E8E}" type="datetimeFigureOut">
              <a:rPr lang="en-US"/>
              <a:pPr/>
              <a:t>2/6/2019</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fld id="{8011CF14-05BB-4CB4-9C2B-EC655AEE902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anchor="t"/>
          <a:lstStyle>
            <a:lvl1pPr algn="r">
              <a:buNone/>
              <a:defRPr sz="4200" b="1" cap="all"/>
            </a:lvl1pPr>
            <a:extLst/>
          </a:lstStyle>
          <a:p>
            <a:r>
              <a:rPr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4" name="Date Placeholder 3"/>
          <p:cNvSpPr>
            <a:spLocks noGrp="1"/>
          </p:cNvSpPr>
          <p:nvPr>
            <p:ph type="dt" sz="half" idx="10"/>
          </p:nvPr>
        </p:nvSpPr>
        <p:spPr>
          <a:xfrm>
            <a:off x="4724400" y="6556375"/>
            <a:ext cx="2001838" cy="227013"/>
          </a:xfrm>
        </p:spPr>
        <p:txBody>
          <a:bodyPr/>
          <a:lstStyle>
            <a:lvl1pPr>
              <a:defRPr/>
            </a:lvl1pPr>
          </a:lstStyle>
          <a:p>
            <a:fld id="{B1811424-3779-4D2C-B4A6-53ABF614D492}" type="datetimeFigureOut">
              <a:rPr lang="en-US"/>
              <a:pPr/>
              <a:t>2/6/2019</a:t>
            </a:fld>
            <a:endParaRPr lang="en-US"/>
          </a:p>
        </p:txBody>
      </p:sp>
      <p:sp>
        <p:nvSpPr>
          <p:cNvPr id="5" name="Footer Placeholder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en-US"/>
          </a:p>
        </p:txBody>
      </p:sp>
      <p:sp>
        <p:nvSpPr>
          <p:cNvPr id="6" name="Slide Number Placeholder 5"/>
          <p:cNvSpPr>
            <a:spLocks noGrp="1"/>
          </p:cNvSpPr>
          <p:nvPr>
            <p:ph type="sldNum" sz="quarter" idx="12"/>
          </p:nvPr>
        </p:nvSpPr>
        <p:spPr>
          <a:xfrm>
            <a:off x="6734175" y="6554788"/>
            <a:ext cx="587375" cy="228600"/>
          </a:xfrm>
        </p:spPr>
        <p:txBody>
          <a:bodyPr/>
          <a:lstStyle>
            <a:lvl1pPr>
              <a:defRPr/>
            </a:lvl1pPr>
          </a:lstStyle>
          <a:p>
            <a:fld id="{6F3DA57C-D8C1-4518-8AE4-960A450D8D7C}" type="slidenum">
              <a:rPr lang="en-US"/>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6"/>
          <p:cNvSpPr>
            <a:spLocks noGrp="1"/>
          </p:cNvSpPr>
          <p:nvPr>
            <p:ph type="dt" sz="half" idx="10"/>
          </p:nvPr>
        </p:nvSpPr>
        <p:spPr/>
        <p:txBody>
          <a:bodyPr/>
          <a:lstStyle>
            <a:lvl1pPr>
              <a:defRPr/>
            </a:lvl1pPr>
          </a:lstStyle>
          <a:p>
            <a:fld id="{140EE4CC-E380-4ADF-BBDF-D58F08EDB60D}" type="datetimeFigureOut">
              <a:rPr lang="en-US"/>
              <a:pPr/>
              <a:t>2/6/2019</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fld id="{41B8B158-329D-4DA4-8741-7EF6C653F15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6"/>
          <p:cNvSpPr>
            <a:spLocks noGrp="1"/>
          </p:cNvSpPr>
          <p:nvPr>
            <p:ph type="dt" sz="half" idx="10"/>
          </p:nvPr>
        </p:nvSpPr>
        <p:spPr/>
        <p:txBody>
          <a:bodyPr/>
          <a:lstStyle>
            <a:lvl1pPr>
              <a:defRPr/>
            </a:lvl1pPr>
          </a:lstStyle>
          <a:p>
            <a:fld id="{3714A829-6128-42DB-ABD7-632825C9AE43}" type="datetimeFigureOut">
              <a:rPr lang="en-US"/>
              <a:pPr/>
              <a:t>2/6/2019</a:t>
            </a:fld>
            <a:endParaRPr lang="en-US"/>
          </a:p>
        </p:txBody>
      </p:sp>
      <p:sp>
        <p:nvSpPr>
          <p:cNvPr id="8" name="Footer Placeholder 3"/>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fld id="{EE5FD685-7095-4927-9F02-8BAC3532093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lang="en-US"/>
              <a:t>Click to edit Master title style</a:t>
            </a:r>
          </a:p>
        </p:txBody>
      </p:sp>
      <p:sp>
        <p:nvSpPr>
          <p:cNvPr id="3" name="Date Placeholder 26"/>
          <p:cNvSpPr>
            <a:spLocks noGrp="1"/>
          </p:cNvSpPr>
          <p:nvPr>
            <p:ph type="dt" sz="half" idx="10"/>
          </p:nvPr>
        </p:nvSpPr>
        <p:spPr/>
        <p:txBody>
          <a:bodyPr/>
          <a:lstStyle>
            <a:lvl1pPr>
              <a:defRPr/>
            </a:lvl1pPr>
          </a:lstStyle>
          <a:p>
            <a:fld id="{65ABA42D-0CD2-4FA6-9288-1363B21ED82E}" type="datetimeFigureOut">
              <a:rPr lang="en-US"/>
              <a:pPr/>
              <a:t>2/6/2019</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15"/>
          <p:cNvSpPr>
            <a:spLocks noGrp="1"/>
          </p:cNvSpPr>
          <p:nvPr>
            <p:ph type="sldNum" sz="quarter" idx="12"/>
          </p:nvPr>
        </p:nvSpPr>
        <p:spPr/>
        <p:txBody>
          <a:bodyPr/>
          <a:lstStyle>
            <a:lvl1pPr>
              <a:defRPr/>
            </a:lvl1pPr>
          </a:lstStyle>
          <a:p>
            <a:fld id="{00B85D9E-DD60-46D6-9EB2-BC0EDF65EE7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6"/>
          <p:cNvSpPr>
            <a:spLocks noGrp="1"/>
          </p:cNvSpPr>
          <p:nvPr>
            <p:ph type="dt" sz="half" idx="10"/>
          </p:nvPr>
        </p:nvSpPr>
        <p:spPr/>
        <p:txBody>
          <a:bodyPr/>
          <a:lstStyle>
            <a:lvl1pPr>
              <a:defRPr/>
            </a:lvl1pPr>
          </a:lstStyle>
          <a:p>
            <a:fld id="{258024AB-07A8-4F82-BA54-A3500B766357}" type="datetimeFigureOut">
              <a:rPr lang="en-US"/>
              <a:pPr/>
              <a:t>2/6/2019</a:t>
            </a:fld>
            <a:endParaRPr lang="en-US"/>
          </a:p>
        </p:txBody>
      </p:sp>
      <p:sp>
        <p:nvSpPr>
          <p:cNvPr id="3" name="Footer Placeholder 3"/>
          <p:cNvSpPr>
            <a:spLocks noGrp="1"/>
          </p:cNvSpPr>
          <p:nvPr>
            <p:ph type="ftr" sz="quarter" idx="11"/>
          </p:nvPr>
        </p:nvSpPr>
        <p:spPr/>
        <p:txBody>
          <a:bodyPr/>
          <a:lstStyle>
            <a:lvl1pPr>
              <a:defRPr/>
            </a:lvl1pPr>
          </a:lstStyle>
          <a:p>
            <a:pPr>
              <a:defRPr/>
            </a:pPr>
            <a:endParaRPr lang="en-US"/>
          </a:p>
        </p:txBody>
      </p:sp>
      <p:sp>
        <p:nvSpPr>
          <p:cNvPr id="4" name="Slide Number Placeholder 15"/>
          <p:cNvSpPr>
            <a:spLocks noGrp="1"/>
          </p:cNvSpPr>
          <p:nvPr>
            <p:ph type="sldNum" sz="quarter" idx="12"/>
          </p:nvPr>
        </p:nvSpPr>
        <p:spPr/>
        <p:txBody>
          <a:bodyPr/>
          <a:lstStyle>
            <a:lvl1pPr>
              <a:defRPr/>
            </a:lvl1pPr>
          </a:lstStyle>
          <a:p>
            <a:fld id="{90316570-7BA6-4C01-A8AE-8E44BE0AC3A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6"/>
          <p:cNvSpPr>
            <a:spLocks noGrp="1"/>
          </p:cNvSpPr>
          <p:nvPr>
            <p:ph type="dt" sz="half" idx="10"/>
          </p:nvPr>
        </p:nvSpPr>
        <p:spPr/>
        <p:txBody>
          <a:bodyPr/>
          <a:lstStyle>
            <a:lvl1pPr>
              <a:defRPr/>
            </a:lvl1pPr>
          </a:lstStyle>
          <a:p>
            <a:fld id="{77D8AA15-4D28-497D-872D-5F5C91E32213}" type="datetimeFigureOut">
              <a:rPr lang="en-US"/>
              <a:pPr/>
              <a:t>2/6/2019</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fld id="{387790D4-E534-4E8B-929A-5D19DEF9AD5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5" name="Rectangle 4"/>
          <p:cNvSpPr>
            <a:spLocks noChangeArrowheads="1"/>
          </p:cNvSpPr>
          <p:nvPr/>
        </p:nvSpPr>
        <p:spPr bwMode="auto">
          <a:xfrm rot="21240000">
            <a:off x="598488" y="1004888"/>
            <a:ext cx="4319587" cy="4311650"/>
          </a:xfrm>
          <a:prstGeom prst="rect">
            <a:avLst/>
          </a:prstGeom>
          <a:solidFill>
            <a:srgbClr val="FAFAFA"/>
          </a:solidFill>
          <a:ln w="1270" cap="rnd">
            <a:solidFill>
              <a:srgbClr val="EAEAEA"/>
            </a:solidFill>
            <a:miter lim="800000"/>
            <a:headEnd/>
            <a:tailEnd/>
          </a:ln>
          <a:effectLst>
            <a:outerShdw dist="12700" dir="5400000" algn="t" rotWithShape="0">
              <a:srgbClr val="808080">
                <a:alpha val="39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6" name="Rectangle 5"/>
          <p:cNvSpPr>
            <a:spLocks noChangeArrowheads="1"/>
          </p:cNvSpPr>
          <p:nvPr/>
        </p:nvSpPr>
        <p:spPr bwMode="auto">
          <a:xfrm rot="21420000">
            <a:off x="596900" y="998538"/>
            <a:ext cx="4319588" cy="4313237"/>
          </a:xfrm>
          <a:prstGeom prst="rect">
            <a:avLst/>
          </a:prstGeom>
          <a:solidFill>
            <a:srgbClr val="FAFAFA"/>
          </a:solidFill>
          <a:ln w="1270" cap="rnd">
            <a:solidFill>
              <a:srgbClr val="EAEAEA"/>
            </a:solidFill>
            <a:miter lim="800000"/>
            <a:headEnd/>
            <a:tailEnd/>
          </a:ln>
          <a:effectLst>
            <a:outerShdw dist="12700" dir="5400000" algn="tl" rotWithShape="0">
              <a:srgbClr val="808080">
                <a:alpha val="39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2" name="Title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en-US"/>
              <a:t>Click to edit Master title style</a:t>
            </a:r>
            <a:endParaRPr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en-US"/>
              <a:t>Click to edit Master text styles</a:t>
            </a: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en-US" noProof="0"/>
              <a:t>Click icon to add picture</a:t>
            </a:r>
            <a:endParaRPr lang="en-US" noProof="0" dirty="0"/>
          </a:p>
        </p:txBody>
      </p:sp>
      <p:sp>
        <p:nvSpPr>
          <p:cNvPr id="7" name="Date Placeholder 4"/>
          <p:cNvSpPr>
            <a:spLocks noGrp="1"/>
          </p:cNvSpPr>
          <p:nvPr>
            <p:ph type="dt" sz="half" idx="10"/>
          </p:nvPr>
        </p:nvSpPr>
        <p:spPr/>
        <p:txBody>
          <a:bodyPr/>
          <a:lstStyle>
            <a:lvl1pPr>
              <a:defRPr/>
            </a:lvl1pPr>
          </a:lstStyle>
          <a:p>
            <a:fld id="{D87C32A3-3720-46CC-B854-7EFABE4C583D}" type="datetimeFigureOut">
              <a:rPr lang="en-US"/>
              <a:pPr/>
              <a:t>2/6/2019</a:t>
            </a:fld>
            <a:endParaRPr lang="en-US"/>
          </a:p>
        </p:txBody>
      </p:sp>
      <p:sp>
        <p:nvSpPr>
          <p:cNvPr id="8" name="Footer Placeholder 5"/>
          <p:cNvSpPr>
            <a:spLocks noGrp="1"/>
          </p:cNvSpPr>
          <p:nvPr>
            <p:ph type="ftr" sz="quarter" idx="11"/>
          </p:nvPr>
        </p:nvSpPr>
        <p:spPr/>
        <p:txBody>
          <a:bodyPr/>
          <a:lstStyle>
            <a:lvl1pPr>
              <a:defRPr/>
            </a:lvl1pPr>
            <a:extLst/>
          </a:lstStyle>
          <a:p>
            <a:pPr>
              <a:defRPr/>
            </a:pPr>
            <a:endParaRPr lang="en-US"/>
          </a:p>
        </p:txBody>
      </p:sp>
      <p:sp>
        <p:nvSpPr>
          <p:cNvPr id="9" name="Slide Number Placeholder 6"/>
          <p:cNvSpPr>
            <a:spLocks noGrp="1"/>
          </p:cNvSpPr>
          <p:nvPr>
            <p:ph type="sldNum" sz="quarter" idx="12"/>
          </p:nvPr>
        </p:nvSpPr>
        <p:spPr/>
        <p:txBody>
          <a:bodyPr/>
          <a:lstStyle>
            <a:lvl1pPr>
              <a:defRPr/>
            </a:lvl1pPr>
          </a:lstStyle>
          <a:p>
            <a:fld id="{1AD025CF-944B-4701-9679-11303ED81170}" type="slidenum">
              <a:rPr lang="en-US"/>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itle Placeholder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p>
            <a:r>
              <a:rPr lang="en-US"/>
              <a:t>Click to edit Master title style</a:t>
            </a:r>
          </a:p>
        </p:txBody>
      </p:sp>
      <p:sp>
        <p:nvSpPr>
          <p:cNvPr id="1030" name="Text Placeholder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7" name="Date Placeholder 26"/>
          <p:cNvSpPr>
            <a:spLocks noGrp="1"/>
          </p:cNvSpPr>
          <p:nvPr>
            <p:ph type="dt" sz="half" idx="2"/>
          </p:nvPr>
        </p:nvSpPr>
        <p:spPr>
          <a:xfrm>
            <a:off x="4246563" y="6557963"/>
            <a:ext cx="2001837" cy="227012"/>
          </a:xfrm>
          <a:prstGeom prst="rect">
            <a:avLst/>
          </a:prstGeom>
        </p:spPr>
        <p:txBody>
          <a:bodyPr vert="horz" wrap="square" lIns="91440" tIns="0" rIns="91440" bIns="0" numCol="1" anchor="b" anchorCtr="0" compatLnSpc="1">
            <a:prstTxWarp prst="textNoShape">
              <a:avLst/>
            </a:prstTxWarp>
          </a:bodyPr>
          <a:lstStyle>
            <a:lvl1pPr>
              <a:defRPr sz="1000">
                <a:solidFill>
                  <a:schemeClr val="tx2"/>
                </a:solidFill>
              </a:defRPr>
            </a:lvl1pPr>
          </a:lstStyle>
          <a:p>
            <a:fld id="{539A6A2C-DD57-4DEB-8F8C-65514838DE65}" type="datetimeFigureOut">
              <a:rPr lang="en-US"/>
              <a:pPr/>
              <a:t>2/6/2019</a:t>
            </a:fld>
            <a:endParaRPr lang="en-US"/>
          </a:p>
        </p:txBody>
      </p:sp>
      <p:sp>
        <p:nvSpPr>
          <p:cNvPr id="4" name="Footer Placeholder 3"/>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ea typeface="+mn-ea"/>
              </a:defRPr>
            </a:lvl1pPr>
            <a:extLst/>
          </a:lstStyle>
          <a:p>
            <a:pPr>
              <a:defRPr/>
            </a:pPr>
            <a:endParaRPr lang="en-US"/>
          </a:p>
        </p:txBody>
      </p:sp>
      <p:sp>
        <p:nvSpPr>
          <p:cNvPr id="16" name="Slide Number Placeholder 15"/>
          <p:cNvSpPr>
            <a:spLocks noGrp="1"/>
          </p:cNvSpPr>
          <p:nvPr>
            <p:ph type="sldNum" sz="quarter" idx="4"/>
          </p:nvPr>
        </p:nvSpPr>
        <p:spPr>
          <a:xfrm>
            <a:off x="6251575" y="6556375"/>
            <a:ext cx="588963" cy="228600"/>
          </a:xfrm>
          <a:prstGeom prst="rect">
            <a:avLst/>
          </a:prstGeom>
        </p:spPr>
        <p:txBody>
          <a:bodyPr vert="horz" wrap="square" lIns="0" tIns="0" rIns="0" bIns="0" numCol="1" anchor="b" anchorCtr="0" compatLnSpc="1">
            <a:prstTxWarp prst="textNoShape">
              <a:avLst/>
            </a:prstTxWarp>
          </a:bodyPr>
          <a:lstStyle>
            <a:lvl1pPr algn="r">
              <a:defRPr sz="1100">
                <a:solidFill>
                  <a:schemeClr val="tx2"/>
                </a:solidFill>
              </a:defRPr>
            </a:lvl1pPr>
          </a:lstStyle>
          <a:p>
            <a:fld id="{3248A85D-9B05-4B1E-8BE1-9A51E736F1D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851" r:id="rId1"/>
    <p:sldLayoutId id="2147483844" r:id="rId2"/>
    <p:sldLayoutId id="2147483852" r:id="rId3"/>
    <p:sldLayoutId id="2147483845" r:id="rId4"/>
    <p:sldLayoutId id="2147483846" r:id="rId5"/>
    <p:sldLayoutId id="2147483847" r:id="rId6"/>
    <p:sldLayoutId id="2147483848" r:id="rId7"/>
    <p:sldLayoutId id="2147483849" r:id="rId8"/>
    <p:sldLayoutId id="2147483853" r:id="rId9"/>
    <p:sldLayoutId id="2147483850" r:id="rId10"/>
    <p:sldLayoutId id="2147483854" r:id="rId11"/>
  </p:sldLayoutIdLst>
  <p:txStyles>
    <p:title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S PGothic" pitchFamily="34" charset="-128"/>
          <a:cs typeface="+mj-cs"/>
        </a:defRPr>
      </a:lvl1pPr>
      <a:lvl2pPr algn="l" rtl="0" fontAlgn="base">
        <a:spcBef>
          <a:spcPct val="0"/>
        </a:spcBef>
        <a:spcAft>
          <a:spcPct val="0"/>
        </a:spcAft>
        <a:defRPr sz="3800" b="1">
          <a:solidFill>
            <a:schemeClr val="tx1"/>
          </a:solidFill>
          <a:latin typeface="Trebuchet MS" pitchFamily="34" charset="0"/>
          <a:ea typeface="MS PGothic" pitchFamily="34" charset="-128"/>
        </a:defRPr>
      </a:lvl2pPr>
      <a:lvl3pPr algn="l" rtl="0" fontAlgn="base">
        <a:spcBef>
          <a:spcPct val="0"/>
        </a:spcBef>
        <a:spcAft>
          <a:spcPct val="0"/>
        </a:spcAft>
        <a:defRPr sz="3800" b="1">
          <a:solidFill>
            <a:schemeClr val="tx1"/>
          </a:solidFill>
          <a:latin typeface="Trebuchet MS" pitchFamily="34" charset="0"/>
          <a:ea typeface="MS PGothic" pitchFamily="34" charset="-128"/>
        </a:defRPr>
      </a:lvl3pPr>
      <a:lvl4pPr algn="l" rtl="0" fontAlgn="base">
        <a:spcBef>
          <a:spcPct val="0"/>
        </a:spcBef>
        <a:spcAft>
          <a:spcPct val="0"/>
        </a:spcAft>
        <a:defRPr sz="3800" b="1">
          <a:solidFill>
            <a:schemeClr val="tx1"/>
          </a:solidFill>
          <a:latin typeface="Trebuchet MS" pitchFamily="34" charset="0"/>
          <a:ea typeface="MS PGothic" pitchFamily="34" charset="-128"/>
        </a:defRPr>
      </a:lvl4pPr>
      <a:lvl5pPr algn="l" rtl="0" fontAlgn="base">
        <a:spcBef>
          <a:spcPct val="0"/>
        </a:spcBef>
        <a:spcAft>
          <a:spcPct val="0"/>
        </a:spcAft>
        <a:defRPr sz="3800" b="1">
          <a:solidFill>
            <a:schemeClr val="tx1"/>
          </a:solidFill>
          <a:latin typeface="Trebuchet MS" pitchFamily="34" charset="0"/>
          <a:ea typeface="MS PGothic" pitchFamily="34" charset="-128"/>
        </a:defRPr>
      </a:lvl5pPr>
      <a:lvl6pPr marL="457200" algn="l" rtl="0" fontAlgn="base">
        <a:spcBef>
          <a:spcPct val="0"/>
        </a:spcBef>
        <a:spcAft>
          <a:spcPct val="0"/>
        </a:spcAft>
        <a:defRPr sz="3800" b="1">
          <a:solidFill>
            <a:schemeClr val="tx1"/>
          </a:solidFill>
          <a:latin typeface="Trebuchet MS" pitchFamily="34" charset="0"/>
          <a:ea typeface="MS PGothic" pitchFamily="34" charset="-128"/>
        </a:defRPr>
      </a:lvl6pPr>
      <a:lvl7pPr marL="914400" algn="l" rtl="0" fontAlgn="base">
        <a:spcBef>
          <a:spcPct val="0"/>
        </a:spcBef>
        <a:spcAft>
          <a:spcPct val="0"/>
        </a:spcAft>
        <a:defRPr sz="3800" b="1">
          <a:solidFill>
            <a:schemeClr val="tx1"/>
          </a:solidFill>
          <a:latin typeface="Trebuchet MS" pitchFamily="34" charset="0"/>
          <a:ea typeface="MS PGothic" pitchFamily="34" charset="-128"/>
        </a:defRPr>
      </a:lvl7pPr>
      <a:lvl8pPr marL="1371600" algn="l" rtl="0" fontAlgn="base">
        <a:spcBef>
          <a:spcPct val="0"/>
        </a:spcBef>
        <a:spcAft>
          <a:spcPct val="0"/>
        </a:spcAft>
        <a:defRPr sz="3800" b="1">
          <a:solidFill>
            <a:schemeClr val="tx1"/>
          </a:solidFill>
          <a:latin typeface="Trebuchet MS" pitchFamily="34" charset="0"/>
          <a:ea typeface="MS PGothic" pitchFamily="34" charset="-128"/>
        </a:defRPr>
      </a:lvl8pPr>
      <a:lvl9pPr marL="1828800" algn="l" rtl="0" fontAlgn="base">
        <a:spcBef>
          <a:spcPct val="0"/>
        </a:spcBef>
        <a:spcAft>
          <a:spcPct val="0"/>
        </a:spcAft>
        <a:defRPr sz="3800" b="1">
          <a:solidFill>
            <a:schemeClr val="tx1"/>
          </a:solidFill>
          <a:latin typeface="Trebuchet MS" pitchFamily="34" charset="0"/>
          <a:ea typeface="MS PGothic" pitchFamily="34" charset="-128"/>
        </a:defRPr>
      </a:lvl9pPr>
      <a:extLst/>
    </p:titleStyle>
    <p:bodyStyle>
      <a:lvl1pPr marL="273050" indent="-273050" algn="l" rtl="0" fontAlgn="base">
        <a:spcBef>
          <a:spcPts val="600"/>
        </a:spcBef>
        <a:spcAft>
          <a:spcPct val="0"/>
        </a:spcAft>
        <a:buClr>
          <a:schemeClr val="tx2"/>
        </a:buClr>
        <a:buSzPct val="73000"/>
        <a:buFont typeface="Wingdings 2" pitchFamily="18" charset="2"/>
        <a:buChar char=""/>
        <a:defRPr sz="2600" kern="1200">
          <a:solidFill>
            <a:schemeClr val="tx1"/>
          </a:solidFill>
          <a:latin typeface="+mn-lt"/>
          <a:ea typeface="MS PGothic" pitchFamily="34" charset="-128"/>
          <a:cs typeface="+mn-cs"/>
        </a:defRPr>
      </a:lvl1pPr>
      <a:lvl2pPr marL="520700" indent="-228600" algn="l" rtl="0" fontAlgn="base">
        <a:spcBef>
          <a:spcPts val="500"/>
        </a:spcBef>
        <a:spcAft>
          <a:spcPct val="0"/>
        </a:spcAft>
        <a:buClr>
          <a:srgbClr val="68007F"/>
        </a:buClr>
        <a:buSzPct val="80000"/>
        <a:buFont typeface="Wingdings 2" pitchFamily="18" charset="2"/>
        <a:buChar char=""/>
        <a:defRPr sz="2300" kern="1200">
          <a:solidFill>
            <a:srgbClr val="6C6C6C"/>
          </a:solidFill>
          <a:latin typeface="+mn-lt"/>
          <a:ea typeface="MS PGothic" pitchFamily="34" charset="-128"/>
          <a:cs typeface="+mn-cs"/>
        </a:defRPr>
      </a:lvl2pPr>
      <a:lvl3pPr marL="758825" indent="-228600" algn="l" rtl="0" fontAlgn="base">
        <a:spcBef>
          <a:spcPts val="400"/>
        </a:spcBef>
        <a:spcAft>
          <a:spcPct val="0"/>
        </a:spcAft>
        <a:buClr>
          <a:srgbClr val="68007F"/>
        </a:buClr>
        <a:buSzPct val="60000"/>
        <a:buFont typeface="Wingdings" pitchFamily="2" charset="2"/>
        <a:buChar char=""/>
        <a:defRPr sz="2000" kern="1200">
          <a:solidFill>
            <a:schemeClr val="tx1"/>
          </a:solidFill>
          <a:latin typeface="+mn-lt"/>
          <a:ea typeface="MS PGothic" pitchFamily="34" charset="-128"/>
          <a:cs typeface="+mn-cs"/>
        </a:defRPr>
      </a:lvl3pPr>
      <a:lvl4pPr marL="1004888" indent="-228600" algn="l" rtl="0" fontAlgn="base">
        <a:spcBef>
          <a:spcPct val="20000"/>
        </a:spcBef>
        <a:spcAft>
          <a:spcPct val="0"/>
        </a:spcAft>
        <a:buClr>
          <a:srgbClr val="68007F"/>
        </a:buClr>
        <a:buSzPct val="80000"/>
        <a:buFont typeface="Wingdings 2" pitchFamily="18" charset="2"/>
        <a:buChar char=""/>
        <a:defRPr sz="2000" kern="1200">
          <a:solidFill>
            <a:srgbClr val="6C6C6C"/>
          </a:solidFill>
          <a:latin typeface="+mn-lt"/>
          <a:ea typeface="MS PGothic" pitchFamily="34" charset="-128"/>
          <a:cs typeface="+mn-cs"/>
        </a:defRPr>
      </a:lvl4pPr>
      <a:lvl5pPr marL="1279525" indent="-228600" algn="l" rtl="0" fontAlgn="base">
        <a:spcBef>
          <a:spcPts val="400"/>
        </a:spcBef>
        <a:spcAft>
          <a:spcPct val="0"/>
        </a:spcAft>
        <a:buClr>
          <a:srgbClr val="68007F"/>
        </a:buClr>
        <a:buSzPct val="70000"/>
        <a:buFont typeface="Wingdings" pitchFamily="2" charset="2"/>
        <a:buChar char=""/>
        <a:defRPr kern="1200">
          <a:solidFill>
            <a:schemeClr val="tx1"/>
          </a:solidFill>
          <a:latin typeface="+mn-lt"/>
          <a:ea typeface="MS PGothic" pitchFamily="34" charset="-128"/>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27.xml"/><Relationship Id="rId13" Type="http://schemas.openxmlformats.org/officeDocument/2006/relationships/slide" Target="slide35.xml"/><Relationship Id="rId3" Type="http://schemas.openxmlformats.org/officeDocument/2006/relationships/slide" Target="slide13.xml"/><Relationship Id="rId7" Type="http://schemas.openxmlformats.org/officeDocument/2006/relationships/slide" Target="slide25.xml"/><Relationship Id="rId12" Type="http://schemas.openxmlformats.org/officeDocument/2006/relationships/slide" Target="slide34.xml"/><Relationship Id="rId2" Type="http://schemas.openxmlformats.org/officeDocument/2006/relationships/slide" Target="slide7.xml"/><Relationship Id="rId1" Type="http://schemas.openxmlformats.org/officeDocument/2006/relationships/slideLayout" Target="../slideLayouts/slideLayout1.xml"/><Relationship Id="rId6" Type="http://schemas.openxmlformats.org/officeDocument/2006/relationships/slide" Target="slide23.xml"/><Relationship Id="rId11" Type="http://schemas.openxmlformats.org/officeDocument/2006/relationships/slide" Target="slide32.xml"/><Relationship Id="rId5" Type="http://schemas.openxmlformats.org/officeDocument/2006/relationships/slide" Target="slide21.xml"/><Relationship Id="rId10" Type="http://schemas.openxmlformats.org/officeDocument/2006/relationships/slide" Target="slide31.xml"/><Relationship Id="rId4" Type="http://schemas.openxmlformats.org/officeDocument/2006/relationships/slide" Target="slide15.xml"/><Relationship Id="rId9" Type="http://schemas.openxmlformats.org/officeDocument/2006/relationships/slide" Target="slide29.xml"/><Relationship Id="rId14" Type="http://schemas.openxmlformats.org/officeDocument/2006/relationships/slide" Target="slide36.xml"/></Relationships>
</file>

<file path=ppt/slides/_rels/slide10.xml.rels><?xml version="1.0" encoding="UTF-8" standalone="yes"?>
<Relationships xmlns="http://schemas.openxmlformats.org/package/2006/relationships"><Relationship Id="rId2" Type="http://schemas.openxmlformats.org/officeDocument/2006/relationships/hyperlink" Target="http://www.youtube.com/watch?v=W671W0QwgdQ"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docs.coronalabs.com/api/type/DisplayObject/index.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oundbible.com/"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youtube.com/results?search_query=corona+tutorials&amp;oq=corona+tutorials&amp;gs_l=youtube.3..0.312.1607.0.2932.7.2.0.5.5.0.62.108.2.2.0...0.0...1ac.1.faV_qkfwRmI" TargetMode="External"/><Relationship Id="rId2" Type="http://schemas.openxmlformats.org/officeDocument/2006/relationships/hyperlink" Target="https://d.docs.live.net/09ecf23942d3f684/1_Work/1_CTS/Computer%20Science%2010/CSE1110-Structured%20Programming%201/Final%20Project%20Option%20-%20Balloon%20Bubble%20Game.pdf"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akeappicon.com/"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ww.oracle.com/technetwork/java/javase/downloads/index.html"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www.youtube.com/watch?v=CEPCGXQ7IQg&amp;list=PLxU9Ryxq6p58PsNmJL70J4_7UzfSqf35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88920" y="238542"/>
            <a:ext cx="6096000" cy="1219200"/>
          </a:xfrm>
        </p:spPr>
        <p:txBody>
          <a:bodyPr>
            <a:normAutofit/>
          </a:bodyPr>
          <a:lstStyle/>
          <a:p>
            <a:pPr fontAlgn="auto">
              <a:spcAft>
                <a:spcPts val="0"/>
              </a:spcAft>
              <a:defRPr/>
            </a:pPr>
            <a:r>
              <a:rPr lang="en-US" sz="2800" dirty="0">
                <a:effectLst>
                  <a:glow rad="685800">
                    <a:schemeClr val="bg1">
                      <a:alpha val="91000"/>
                    </a:schemeClr>
                  </a:glow>
                </a:effectLst>
                <a:ea typeface="+mj-ea"/>
              </a:rPr>
              <a:t>Mobile Phone Development </a:t>
            </a:r>
            <a:r>
              <a:rPr lang="en-US" sz="2800" dirty="0" smtClean="0">
                <a:effectLst>
                  <a:glow rad="685800">
                    <a:schemeClr val="bg1">
                      <a:alpha val="91000"/>
                    </a:schemeClr>
                  </a:glow>
                </a:effectLst>
                <a:ea typeface="+mj-ea"/>
              </a:rPr>
              <a:t>with </a:t>
            </a:r>
            <a:br>
              <a:rPr lang="en-US" sz="2800" dirty="0" smtClean="0">
                <a:effectLst>
                  <a:glow rad="685800">
                    <a:schemeClr val="bg1">
                      <a:alpha val="91000"/>
                    </a:schemeClr>
                  </a:glow>
                </a:effectLst>
                <a:ea typeface="+mj-ea"/>
              </a:rPr>
            </a:br>
            <a:r>
              <a:rPr lang="en-US" sz="2800" dirty="0" smtClean="0">
                <a:effectLst>
                  <a:glow rad="685800">
                    <a:schemeClr val="bg1">
                      <a:alpha val="91000"/>
                    </a:schemeClr>
                  </a:glow>
                </a:effectLst>
                <a:ea typeface="+mj-ea"/>
              </a:rPr>
              <a:t>Corona For </a:t>
            </a:r>
            <a:r>
              <a:rPr lang="en-US" sz="2800" dirty="0">
                <a:effectLst>
                  <a:glow rad="685800">
                    <a:schemeClr val="bg1">
                      <a:alpha val="91000"/>
                    </a:schemeClr>
                  </a:glow>
                </a:effectLst>
                <a:ea typeface="+mj-ea"/>
              </a:rPr>
              <a:t>Android and iPHone</a:t>
            </a:r>
            <a:r>
              <a:rPr lang="en-US" sz="2400" dirty="0">
                <a:ea typeface="+mj-ea"/>
              </a:rPr>
              <a:t/>
            </a:r>
            <a:br>
              <a:rPr lang="en-US" sz="2400" dirty="0">
                <a:ea typeface="+mj-ea"/>
              </a:rPr>
            </a:br>
            <a:endParaRPr lang="en-US" sz="2400" dirty="0">
              <a:ea typeface="+mj-ea"/>
            </a:endParaRPr>
          </a:p>
        </p:txBody>
      </p:sp>
      <p:sp>
        <p:nvSpPr>
          <p:cNvPr id="6146" name="Subtitle 2"/>
          <p:cNvSpPr>
            <a:spLocks noGrp="1"/>
          </p:cNvSpPr>
          <p:nvPr>
            <p:ph type="subTitle" idx="1"/>
          </p:nvPr>
        </p:nvSpPr>
        <p:spPr>
          <a:xfrm>
            <a:off x="2209800" y="1787723"/>
            <a:ext cx="4876800" cy="838200"/>
          </a:xfrm>
        </p:spPr>
        <p:txBody>
          <a:bodyPr/>
          <a:lstStyle/>
          <a:p>
            <a:r>
              <a:rPr lang="en-US" dirty="0">
                <a:solidFill>
                  <a:schemeClr val="accent5"/>
                </a:solidFill>
                <a:effectLst>
                  <a:glow rad="254000">
                    <a:schemeClr val="bg2">
                      <a:alpha val="40000"/>
                    </a:schemeClr>
                  </a:glow>
                </a:effectLst>
              </a:rPr>
              <a:t>By: Nevin Morrison</a:t>
            </a:r>
          </a:p>
        </p:txBody>
      </p:sp>
      <p:sp>
        <p:nvSpPr>
          <p:cNvPr id="4" name="TextBox 3"/>
          <p:cNvSpPr txBox="1"/>
          <p:nvPr/>
        </p:nvSpPr>
        <p:spPr>
          <a:xfrm>
            <a:off x="2788920" y="2286000"/>
            <a:ext cx="5791200" cy="4185761"/>
          </a:xfrm>
          <a:prstGeom prst="rect">
            <a:avLst/>
          </a:prstGeom>
          <a:noFill/>
        </p:spPr>
        <p:txBody>
          <a:bodyPr wrap="square" rtlCol="0">
            <a:spAutoFit/>
          </a:bodyPr>
          <a:lstStyle/>
          <a:p>
            <a:r>
              <a:rPr lang="en-US" sz="1400" dirty="0" smtClean="0">
                <a:hlinkClick r:id="rId2" action="ppaction://hlinksldjump"/>
              </a:rPr>
              <a:t>Tutorial #1:  Designing The Interface</a:t>
            </a:r>
          </a:p>
          <a:p>
            <a:r>
              <a:rPr lang="en-US" sz="1400" dirty="0" smtClean="0">
                <a:hlinkClick r:id="rId3" action="ppaction://hlinksldjump"/>
              </a:rPr>
              <a:t>Assignment </a:t>
            </a:r>
            <a:r>
              <a:rPr lang="en-US" sz="1400" dirty="0">
                <a:hlinkClick r:id="rId3" action="ppaction://hlinksldjump"/>
              </a:rPr>
              <a:t>#1:  Designing </a:t>
            </a:r>
            <a:r>
              <a:rPr lang="en-US" sz="1400" dirty="0" smtClean="0">
                <a:hlinkClick r:id="rId3" action="ppaction://hlinksldjump"/>
              </a:rPr>
              <a:t>The </a:t>
            </a:r>
            <a:r>
              <a:rPr lang="en-US" sz="1400" dirty="0">
                <a:hlinkClick r:id="rId3" action="ppaction://hlinksldjump"/>
              </a:rPr>
              <a:t>I</a:t>
            </a:r>
            <a:r>
              <a:rPr lang="en-US" sz="1400" dirty="0" smtClean="0">
                <a:hlinkClick r:id="rId3" action="ppaction://hlinksldjump"/>
              </a:rPr>
              <a:t>nterface </a:t>
            </a:r>
            <a:r>
              <a:rPr lang="en-US" sz="1400" dirty="0"/>
              <a:t>(</a:t>
            </a:r>
            <a:r>
              <a:rPr lang="en-US" sz="1400" dirty="0" smtClean="0"/>
              <a:t>10%)</a:t>
            </a:r>
            <a:endParaRPr lang="en-US" sz="1400" dirty="0"/>
          </a:p>
          <a:p>
            <a:endParaRPr lang="en-US" sz="1400" dirty="0" smtClean="0"/>
          </a:p>
          <a:p>
            <a:r>
              <a:rPr lang="en-US" sz="1400" dirty="0" smtClean="0">
                <a:hlinkClick r:id="rId4" action="ppaction://hlinksldjump"/>
              </a:rPr>
              <a:t>Tutorial #2:  Functions &amp; Handling Events</a:t>
            </a:r>
            <a:endParaRPr lang="en-US" sz="1400" dirty="0"/>
          </a:p>
          <a:p>
            <a:r>
              <a:rPr lang="en-US" sz="1400" dirty="0" smtClean="0">
                <a:hlinkClick r:id="rId5" action="ppaction://hlinksldjump"/>
              </a:rPr>
              <a:t>Assignment </a:t>
            </a:r>
            <a:r>
              <a:rPr lang="en-US" sz="1400" dirty="0">
                <a:hlinkClick r:id="rId5" action="ppaction://hlinksldjump"/>
              </a:rPr>
              <a:t>#2:  Functions &amp; Handling </a:t>
            </a:r>
            <a:r>
              <a:rPr lang="en-US" sz="1400" dirty="0" smtClean="0">
                <a:hlinkClick r:id="rId5" action="ppaction://hlinksldjump"/>
              </a:rPr>
              <a:t>Events</a:t>
            </a:r>
            <a:r>
              <a:rPr lang="en-US" sz="1400" dirty="0" smtClean="0"/>
              <a:t>  (10%)</a:t>
            </a:r>
          </a:p>
          <a:p>
            <a:endParaRPr lang="en-US" sz="1400" dirty="0"/>
          </a:p>
          <a:p>
            <a:r>
              <a:rPr lang="en-US" sz="1400" dirty="0" smtClean="0">
                <a:hlinkClick r:id="rId6" action="ppaction://hlinksldjump"/>
              </a:rPr>
              <a:t>Tutorial #3:  Calculations</a:t>
            </a:r>
            <a:endParaRPr lang="en-US" sz="1400" dirty="0" smtClean="0"/>
          </a:p>
          <a:p>
            <a:r>
              <a:rPr lang="en-US" sz="1400" dirty="0" smtClean="0">
                <a:hlinkClick r:id="rId7" action="ppaction://hlinksldjump"/>
              </a:rPr>
              <a:t>Assignment #3: Calculations </a:t>
            </a:r>
            <a:r>
              <a:rPr lang="en-US" sz="1400" dirty="0"/>
              <a:t>(</a:t>
            </a:r>
            <a:r>
              <a:rPr lang="en-US" sz="1400" dirty="0" smtClean="0"/>
              <a:t>10%)</a:t>
            </a:r>
            <a:endParaRPr lang="en-US" sz="1400" dirty="0"/>
          </a:p>
          <a:p>
            <a:endParaRPr lang="en-US" sz="1400" dirty="0"/>
          </a:p>
          <a:p>
            <a:r>
              <a:rPr lang="en-US" sz="1400" dirty="0" smtClean="0">
                <a:hlinkClick r:id="rId8" action="ppaction://hlinksldjump"/>
              </a:rPr>
              <a:t>Tutorial #4:  Logic</a:t>
            </a:r>
            <a:endParaRPr lang="en-US" sz="1400" dirty="0" smtClean="0">
              <a:hlinkClick r:id="rId6" action="ppaction://hlinksldjump"/>
            </a:endParaRPr>
          </a:p>
          <a:p>
            <a:r>
              <a:rPr lang="en-US" sz="1400" dirty="0" smtClean="0">
                <a:hlinkClick r:id="rId9" action="ppaction://hlinksldjump"/>
              </a:rPr>
              <a:t>Assignment #4:  </a:t>
            </a:r>
            <a:r>
              <a:rPr lang="en-US" sz="1400" dirty="0">
                <a:hlinkClick r:id="rId9" action="ppaction://hlinksldjump"/>
              </a:rPr>
              <a:t>Logic </a:t>
            </a:r>
            <a:r>
              <a:rPr lang="en-US" sz="1400" dirty="0" smtClean="0"/>
              <a:t>(20%)</a:t>
            </a:r>
            <a:endParaRPr lang="en-US" sz="1400" dirty="0"/>
          </a:p>
          <a:p>
            <a:endParaRPr lang="en-US" sz="1400" dirty="0"/>
          </a:p>
          <a:p>
            <a:r>
              <a:rPr lang="en-US" sz="1400" dirty="0" smtClean="0">
                <a:hlinkClick r:id="rId10" action="ppaction://hlinksldjump"/>
              </a:rPr>
              <a:t>Tutorial #5:  Adding Media</a:t>
            </a:r>
          </a:p>
          <a:p>
            <a:r>
              <a:rPr lang="en-US" sz="1400" dirty="0" smtClean="0">
                <a:hlinkClick r:id="rId11" action="ppaction://hlinksldjump"/>
              </a:rPr>
              <a:t>Assignment #5:  </a:t>
            </a:r>
            <a:r>
              <a:rPr lang="en-US" sz="1400" dirty="0">
                <a:hlinkClick r:id="rId11" action="ppaction://hlinksldjump"/>
              </a:rPr>
              <a:t>Adding Media </a:t>
            </a:r>
            <a:r>
              <a:rPr lang="en-US" sz="1400" dirty="0" smtClean="0"/>
              <a:t>(20%)</a:t>
            </a:r>
          </a:p>
          <a:p>
            <a:endParaRPr lang="en-US" sz="1400" dirty="0"/>
          </a:p>
          <a:p>
            <a:r>
              <a:rPr lang="en-US" sz="1400" dirty="0" smtClean="0">
                <a:hlinkClick r:id="rId12" action="ppaction://hlinksldjump"/>
              </a:rPr>
              <a:t>Tutorial #6:  Loops</a:t>
            </a:r>
            <a:endParaRPr lang="en-US" sz="1400" dirty="0"/>
          </a:p>
          <a:p>
            <a:r>
              <a:rPr lang="en-US" sz="1400" dirty="0" smtClean="0">
                <a:hlinkClick r:id="rId13" action="ppaction://hlinksldjump"/>
              </a:rPr>
              <a:t>Assignment #6:  Loops </a:t>
            </a:r>
            <a:r>
              <a:rPr lang="en-US" sz="1400" dirty="0" smtClean="0"/>
              <a:t>(10%)</a:t>
            </a:r>
            <a:endParaRPr lang="en-US" sz="1400" dirty="0"/>
          </a:p>
          <a:p>
            <a:endParaRPr lang="en-US" sz="1400" dirty="0">
              <a:hlinkClick r:id="rId14" action="ppaction://hlinksldjump"/>
            </a:endParaRPr>
          </a:p>
          <a:p>
            <a:r>
              <a:rPr lang="en-US" sz="1400" dirty="0">
                <a:hlinkClick r:id="rId14" action="ppaction://hlinksldjump"/>
              </a:rPr>
              <a:t>Assignment </a:t>
            </a:r>
            <a:r>
              <a:rPr lang="en-US" sz="1400" dirty="0" smtClean="0">
                <a:hlinkClick r:id="rId14" action="ppaction://hlinksldjump"/>
              </a:rPr>
              <a:t>#7:  </a:t>
            </a:r>
            <a:r>
              <a:rPr lang="en-US" sz="1400" dirty="0">
                <a:hlinkClick r:id="rId14" action="ppaction://hlinksldjump"/>
              </a:rPr>
              <a:t>Project</a:t>
            </a:r>
            <a:r>
              <a:rPr lang="en-US" sz="1400" dirty="0"/>
              <a:t> (</a:t>
            </a:r>
            <a:r>
              <a:rPr lang="en-US" sz="1400" dirty="0" smtClean="0"/>
              <a:t>20%)</a:t>
            </a:r>
            <a:endParaRPr lang="en-US" sz="1400" dirty="0"/>
          </a:p>
        </p:txBody>
      </p:sp>
      <p:sp>
        <p:nvSpPr>
          <p:cNvPr id="3" name="TextBox 2"/>
          <p:cNvSpPr txBox="1"/>
          <p:nvPr/>
        </p:nvSpPr>
        <p:spPr>
          <a:xfrm>
            <a:off x="3657600" y="1346954"/>
            <a:ext cx="4572000" cy="369332"/>
          </a:xfrm>
          <a:prstGeom prst="rect">
            <a:avLst/>
          </a:prstGeom>
          <a:noFill/>
        </p:spPr>
        <p:txBody>
          <a:bodyPr wrap="square" rtlCol="0">
            <a:spAutoFit/>
          </a:bodyPr>
          <a:lstStyle/>
          <a:p>
            <a:r>
              <a:rPr lang="en-CA" dirty="0">
                <a:solidFill>
                  <a:schemeClr val="bg1"/>
                </a:solidFill>
                <a:effectLst>
                  <a:glow>
                    <a:schemeClr val="bg1"/>
                  </a:glow>
                </a:effectLst>
              </a:rPr>
              <a:t>CSE 1110 -Structured Programming #1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Content Placeholder 2"/>
          <p:cNvSpPr>
            <a:spLocks noGrp="1"/>
          </p:cNvSpPr>
          <p:nvPr>
            <p:ph idx="1"/>
          </p:nvPr>
        </p:nvSpPr>
        <p:spPr>
          <a:xfrm>
            <a:off x="457200" y="609600"/>
            <a:ext cx="7239000" cy="5846763"/>
          </a:xfrm>
        </p:spPr>
        <p:txBody>
          <a:bodyPr/>
          <a:lstStyle/>
          <a:p>
            <a:pPr marL="0" indent="0">
              <a:buFont typeface="Wingdings 2" pitchFamily="18" charset="2"/>
              <a:buNone/>
            </a:pPr>
            <a:r>
              <a:rPr lang="en-US" sz="1200" u="sng" dirty="0" smtClean="0"/>
              <a:t>Explanation:</a:t>
            </a:r>
            <a:r>
              <a:rPr lang="en-US" sz="1200" dirty="0" smtClean="0"/>
              <a:t> Now lets </a:t>
            </a:r>
            <a:r>
              <a:rPr lang="en-US" sz="1200" dirty="0"/>
              <a:t>add some </a:t>
            </a:r>
            <a:r>
              <a:rPr lang="en-US" sz="1200" dirty="0" smtClean="0"/>
              <a:t>display objects </a:t>
            </a:r>
            <a:r>
              <a:rPr lang="en-US" sz="1200" dirty="0"/>
              <a:t>to our application</a:t>
            </a:r>
            <a:r>
              <a:rPr lang="en-US" sz="1200" dirty="0" smtClean="0"/>
              <a:t>.  Display objects in Corona are things that we see and interact with.  The first line of code(excluding the comment in green) declares an object of the name “textObject” of the type “display.newText”.  This object takes 5 properties.  The properties are in brackets separated by commas.   The first property is the text objects text that will be displayed.  We are giving it the value of the variable that we declared earlier, </a:t>
            </a:r>
            <a:r>
              <a:rPr lang="en-US" sz="1200" dirty="0" err="1" smtClean="0"/>
              <a:t>strMe</a:t>
            </a:r>
            <a:r>
              <a:rPr lang="en-US" sz="1200" dirty="0" smtClean="0"/>
              <a:t>.  The second and third properties are the x and y coordinates of the object.  In computer science, x and y coordinates start in the top left of the screen.  The x coordinate is first and is 150.  This means the text object will appear 150 pixels from the left.   The y coordinate is 50.  This means the text object will appear 50 pixels down from the top.  The fourth property is the font type which is listed as “nil”.  By listing the font type as nil the operating system(Android or iPhone) will just use their default font.  The final property is font size which is listed as 48.  The second line of code sets the </a:t>
            </a:r>
            <a:r>
              <a:rPr lang="en-US" sz="1200" dirty="0" err="1" smtClean="0"/>
              <a:t>textObjects</a:t>
            </a:r>
            <a:r>
              <a:rPr lang="en-US" sz="1200" dirty="0" smtClean="0"/>
              <a:t> color and takes three properties.   All three properties are RGB(Red, Green, Blue) color codes from 0 to 255.  The following code will display Red as the red value is set to a full 255 while blue and green are set to 0.  Review the following slide for a list of common Corona objects.</a:t>
            </a:r>
            <a:endParaRPr lang="en-US" sz="1200" dirty="0"/>
          </a:p>
          <a:p>
            <a:pPr marL="0" indent="0">
              <a:buFont typeface="Wingdings 2" pitchFamily="18" charset="2"/>
              <a:buNone/>
            </a:pPr>
            <a:endParaRPr lang="en-US" sz="1200" dirty="0"/>
          </a:p>
          <a:p>
            <a:pPr marL="0" indent="0">
              <a:buFont typeface="Wingdings 2" pitchFamily="18" charset="2"/>
              <a:buNone/>
            </a:pPr>
            <a:r>
              <a:rPr lang="en-US" sz="1200" u="sng" dirty="0">
                <a:solidFill>
                  <a:schemeClr val="bg2">
                    <a:lumMod val="50000"/>
                  </a:schemeClr>
                </a:solidFill>
              </a:rPr>
              <a:t>Steps:</a:t>
            </a:r>
          </a:p>
          <a:p>
            <a:pPr marL="0" indent="0">
              <a:buFont typeface="Wingdings 2" pitchFamily="18" charset="2"/>
              <a:buNone/>
            </a:pPr>
            <a:r>
              <a:rPr lang="en-US" sz="1200" dirty="0">
                <a:solidFill>
                  <a:schemeClr val="bg2">
                    <a:lumMod val="50000"/>
                  </a:schemeClr>
                </a:solidFill>
              </a:rPr>
              <a:t>1. Enter the following lines of code to add a label to </a:t>
            </a:r>
            <a:r>
              <a:rPr lang="en-US" sz="1200" dirty="0" smtClean="0">
                <a:solidFill>
                  <a:schemeClr val="bg2">
                    <a:lumMod val="50000"/>
                  </a:schemeClr>
                </a:solidFill>
              </a:rPr>
              <a:t>your </a:t>
            </a:r>
            <a:r>
              <a:rPr lang="en-US" sz="1200" dirty="0">
                <a:solidFill>
                  <a:schemeClr val="bg2">
                    <a:lumMod val="50000"/>
                  </a:schemeClr>
                </a:solidFill>
              </a:rPr>
              <a:t>project right below your variable.</a:t>
            </a:r>
          </a:p>
          <a:p>
            <a:pPr marL="0" indent="0">
              <a:buFont typeface="Wingdings 2" pitchFamily="18" charset="2"/>
              <a:buNone/>
            </a:pPr>
            <a:endParaRPr lang="en-US" sz="1200" i="1" dirty="0"/>
          </a:p>
          <a:p>
            <a:pPr marL="0" indent="0">
              <a:buFont typeface="Wingdings 2" pitchFamily="18" charset="2"/>
              <a:buNone/>
            </a:pPr>
            <a:r>
              <a:rPr lang="en-US" sz="1200" dirty="0">
                <a:solidFill>
                  <a:srgbClr val="00B050"/>
                </a:solidFill>
              </a:rPr>
              <a:t>-- Add text</a:t>
            </a:r>
          </a:p>
          <a:p>
            <a:pPr marL="0" indent="0">
              <a:buFont typeface="Wingdings 2" pitchFamily="18" charset="2"/>
              <a:buNone/>
            </a:pPr>
            <a:r>
              <a:rPr lang="en-US" sz="1200" dirty="0" smtClean="0">
                <a:solidFill>
                  <a:schemeClr val="accent5"/>
                </a:solidFill>
              </a:rPr>
              <a:t>textObject </a:t>
            </a:r>
            <a:r>
              <a:rPr lang="en-US" sz="1200" dirty="0">
                <a:solidFill>
                  <a:schemeClr val="accent5"/>
                </a:solidFill>
              </a:rPr>
              <a:t>= </a:t>
            </a:r>
            <a:r>
              <a:rPr lang="en-US" sz="1200" dirty="0" err="1" smtClean="0">
                <a:solidFill>
                  <a:schemeClr val="accent5"/>
                </a:solidFill>
              </a:rPr>
              <a:t>display.newText</a:t>
            </a:r>
            <a:r>
              <a:rPr lang="en-US" sz="1200" dirty="0" smtClean="0">
                <a:solidFill>
                  <a:schemeClr val="accent5"/>
                </a:solidFill>
              </a:rPr>
              <a:t>(</a:t>
            </a:r>
            <a:r>
              <a:rPr lang="en-US" sz="1200" dirty="0" err="1" smtClean="0">
                <a:solidFill>
                  <a:schemeClr val="accent5"/>
                </a:solidFill>
              </a:rPr>
              <a:t>strMe</a:t>
            </a:r>
            <a:r>
              <a:rPr lang="en-US" sz="1200" dirty="0" smtClean="0">
                <a:solidFill>
                  <a:schemeClr val="accent5"/>
                </a:solidFill>
              </a:rPr>
              <a:t>, 200</a:t>
            </a:r>
            <a:r>
              <a:rPr lang="en-US" sz="1200" dirty="0">
                <a:solidFill>
                  <a:schemeClr val="accent5"/>
                </a:solidFill>
              </a:rPr>
              <a:t>, 50, nil, </a:t>
            </a:r>
            <a:r>
              <a:rPr lang="en-US" sz="1200" dirty="0" smtClean="0">
                <a:solidFill>
                  <a:schemeClr val="accent5"/>
                </a:solidFill>
              </a:rPr>
              <a:t>48)</a:t>
            </a:r>
            <a:endParaRPr lang="en-US" sz="1200" dirty="0">
              <a:solidFill>
                <a:schemeClr val="accent5"/>
              </a:solidFill>
            </a:endParaRPr>
          </a:p>
          <a:p>
            <a:pPr marL="0" indent="0">
              <a:buFont typeface="Wingdings 2" pitchFamily="18" charset="2"/>
              <a:buNone/>
            </a:pPr>
            <a:r>
              <a:rPr lang="en-US" sz="1200" dirty="0" err="1" smtClean="0">
                <a:solidFill>
                  <a:schemeClr val="accent5"/>
                </a:solidFill>
              </a:rPr>
              <a:t>textObject:setTextColor</a:t>
            </a:r>
            <a:r>
              <a:rPr lang="en-US" sz="1200" dirty="0" smtClean="0">
                <a:solidFill>
                  <a:schemeClr val="accent5"/>
                </a:solidFill>
              </a:rPr>
              <a:t>(255/255,0/255,0/255)</a:t>
            </a:r>
            <a:endParaRPr lang="en-US" sz="1200" dirty="0">
              <a:solidFill>
                <a:schemeClr val="accent5"/>
              </a:solidFill>
            </a:endParaRPr>
          </a:p>
          <a:p>
            <a:pPr marL="0" indent="0">
              <a:buFont typeface="Wingdings 2" pitchFamily="18" charset="2"/>
              <a:buNone/>
            </a:pPr>
            <a:endParaRPr lang="en-US" sz="1200" i="1" dirty="0"/>
          </a:p>
          <a:p>
            <a:pPr>
              <a:buFont typeface="Arial" charset="0"/>
              <a:buChar char="•"/>
            </a:pPr>
            <a:r>
              <a:rPr lang="en-US" sz="1200" dirty="0">
                <a:solidFill>
                  <a:schemeClr val="bg2">
                    <a:lumMod val="50000"/>
                  </a:schemeClr>
                </a:solidFill>
              </a:rPr>
              <a:t>Run the application and make sure it works.  </a:t>
            </a:r>
            <a:endParaRPr lang="en-US" sz="1200" dirty="0" smtClean="0">
              <a:solidFill>
                <a:schemeClr val="bg2">
                  <a:lumMod val="50000"/>
                </a:schemeClr>
              </a:solidFill>
            </a:endParaRPr>
          </a:p>
          <a:p>
            <a:pPr marL="0" indent="0">
              <a:buNone/>
            </a:pPr>
            <a:endParaRPr lang="en-US" sz="1200" dirty="0" smtClean="0">
              <a:solidFill>
                <a:schemeClr val="bg2">
                  <a:lumMod val="50000"/>
                </a:schemeClr>
              </a:solidFill>
            </a:endParaRPr>
          </a:p>
          <a:p>
            <a:pPr marL="0" indent="0" algn="ctr">
              <a:buNone/>
            </a:pPr>
            <a:r>
              <a:rPr lang="en-US" sz="1200" dirty="0" smtClean="0"/>
              <a:t>Also see: </a:t>
            </a:r>
            <a:r>
              <a:rPr lang="en-US" sz="1200" i="1" dirty="0" smtClean="0">
                <a:hlinkClick r:id="rId2"/>
              </a:rPr>
              <a:t>Hello </a:t>
            </a:r>
            <a:r>
              <a:rPr lang="en-US" sz="1200" i="1" dirty="0">
                <a:hlinkClick r:id="rId2"/>
              </a:rPr>
              <a:t>World Link</a:t>
            </a:r>
            <a:endParaRPr lang="en-US" sz="1200" i="1" dirty="0"/>
          </a:p>
          <a:p>
            <a:pPr marL="0" indent="0">
              <a:buFont typeface="Wingdings 2" pitchFamily="18" charset="2"/>
              <a:buNone/>
            </a:pPr>
            <a:endParaRPr lang="en-US" dirty="0"/>
          </a:p>
        </p:txBody>
      </p:sp>
      <p:sp>
        <p:nvSpPr>
          <p:cNvPr id="3" name="TextBox 2"/>
          <p:cNvSpPr txBox="1"/>
          <p:nvPr/>
        </p:nvSpPr>
        <p:spPr>
          <a:xfrm>
            <a:off x="6172200" y="4021072"/>
            <a:ext cx="1905000" cy="2246769"/>
          </a:xfrm>
          <a:prstGeom prst="rect">
            <a:avLst/>
          </a:prstGeom>
          <a:noFill/>
        </p:spPr>
        <p:txBody>
          <a:bodyPr wrap="square" rtlCol="0">
            <a:spAutoFit/>
          </a:bodyPr>
          <a:lstStyle/>
          <a:p>
            <a:r>
              <a:rPr lang="en-US" sz="1400" u="sng" dirty="0" smtClean="0">
                <a:solidFill>
                  <a:schemeClr val="accent3">
                    <a:lumMod val="60000"/>
                    <a:lumOff val="40000"/>
                  </a:schemeClr>
                </a:solidFill>
              </a:rPr>
              <a:t>Note:</a:t>
            </a:r>
            <a:r>
              <a:rPr lang="en-US" sz="1400" dirty="0" smtClean="0">
                <a:solidFill>
                  <a:schemeClr val="accent3">
                    <a:lumMod val="60000"/>
                    <a:lumOff val="40000"/>
                  </a:schemeClr>
                </a:solidFill>
              </a:rPr>
              <a:t>  </a:t>
            </a:r>
            <a:r>
              <a:rPr lang="en-US" sz="1400" dirty="0" err="1" smtClean="0">
                <a:solidFill>
                  <a:schemeClr val="accent3">
                    <a:lumMod val="60000"/>
                    <a:lumOff val="40000"/>
                  </a:schemeClr>
                </a:solidFill>
              </a:rPr>
              <a:t>setTextColor</a:t>
            </a:r>
            <a:r>
              <a:rPr lang="en-US" sz="1400" dirty="0" smtClean="0">
                <a:solidFill>
                  <a:schemeClr val="accent3">
                    <a:lumMod val="60000"/>
                    <a:lumOff val="40000"/>
                  </a:schemeClr>
                </a:solidFill>
              </a:rPr>
              <a:t> takes RGB colors in decimal form.  You can look up RGB colors online and divide by 255 to move them to decimal form as was done with </a:t>
            </a:r>
            <a:r>
              <a:rPr lang="en-US" sz="1400" dirty="0" err="1" smtClean="0">
                <a:solidFill>
                  <a:schemeClr val="accent3">
                    <a:lumMod val="60000"/>
                    <a:lumOff val="40000"/>
                  </a:schemeClr>
                </a:solidFill>
              </a:rPr>
              <a:t>textObject</a:t>
            </a:r>
            <a:r>
              <a:rPr lang="en-US" sz="1400" dirty="0" smtClean="0">
                <a:solidFill>
                  <a:schemeClr val="accent3">
                    <a:lumMod val="60000"/>
                    <a:lumOff val="40000"/>
                  </a:schemeClr>
                </a:solidFill>
              </a:rPr>
              <a:t> </a:t>
            </a:r>
            <a:r>
              <a:rPr lang="en-US" sz="1400" smtClean="0">
                <a:solidFill>
                  <a:schemeClr val="accent3">
                    <a:lumMod val="60000"/>
                    <a:lumOff val="40000"/>
                  </a:schemeClr>
                </a:solidFill>
              </a:rPr>
              <a:t>in this </a:t>
            </a:r>
            <a:r>
              <a:rPr lang="en-US" sz="1400" dirty="0" smtClean="0">
                <a:solidFill>
                  <a:schemeClr val="accent3">
                    <a:lumMod val="60000"/>
                    <a:lumOff val="40000"/>
                  </a:schemeClr>
                </a:solidFill>
              </a:rPr>
              <a:t>example.</a:t>
            </a:r>
            <a:endParaRPr lang="en-CA" sz="1400" dirty="0">
              <a:solidFill>
                <a:schemeClr val="accent3">
                  <a:lumMod val="60000"/>
                  <a:lumOff val="40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239000" cy="1143000"/>
          </a:xfrm>
        </p:spPr>
        <p:txBody>
          <a:bodyPr/>
          <a:lstStyle/>
          <a:p>
            <a:pPr fontAlgn="auto">
              <a:spcAft>
                <a:spcPts val="0"/>
              </a:spcAft>
              <a:defRPr/>
            </a:pPr>
            <a:r>
              <a:rPr lang="en-US" dirty="0">
                <a:ea typeface="+mj-ea"/>
              </a:rPr>
              <a:t>Objects:</a:t>
            </a:r>
          </a:p>
        </p:txBody>
      </p:sp>
      <p:graphicFrame>
        <p:nvGraphicFramePr>
          <p:cNvPr id="5" name="Content Placeholder 4"/>
          <p:cNvGraphicFramePr>
            <a:graphicFrameLocks noGrp="1"/>
          </p:cNvGraphicFramePr>
          <p:nvPr>
            <p:ph idx="1"/>
          </p:nvPr>
        </p:nvGraphicFramePr>
        <p:xfrm>
          <a:off x="381000" y="1905000"/>
          <a:ext cx="7239000" cy="2966720"/>
        </p:xfrm>
        <a:graphic>
          <a:graphicData uri="http://schemas.openxmlformats.org/drawingml/2006/table">
            <a:tbl>
              <a:tblPr firstRow="1" bandRow="1">
                <a:tableStyleId>{073A0DAA-6AF3-43AB-8588-CEC1D06C72B9}</a:tableStyleId>
              </a:tblPr>
              <a:tblGrid>
                <a:gridCol w="3619500">
                  <a:extLst>
                    <a:ext uri="{9D8B030D-6E8A-4147-A177-3AD203B41FA5}">
                      <a16:colId xmlns:a16="http://schemas.microsoft.com/office/drawing/2014/main" val="20000"/>
                    </a:ext>
                  </a:extLst>
                </a:gridCol>
                <a:gridCol w="3619500">
                  <a:extLst>
                    <a:ext uri="{9D8B030D-6E8A-4147-A177-3AD203B41FA5}">
                      <a16:colId xmlns:a16="http://schemas.microsoft.com/office/drawing/2014/main" val="20001"/>
                    </a:ext>
                  </a:extLst>
                </a:gridCol>
              </a:tblGrid>
              <a:tr h="370840">
                <a:tc>
                  <a:txBody>
                    <a:bodyPr/>
                    <a:lstStyle/>
                    <a:p>
                      <a:r>
                        <a:rPr lang="en-US" dirty="0"/>
                        <a:t>Display</a:t>
                      </a:r>
                      <a:r>
                        <a:rPr lang="en-US" baseline="0" dirty="0"/>
                        <a:t> Objects:</a:t>
                      </a:r>
                      <a:endParaRPr lang="en-US" dirty="0"/>
                    </a:p>
                  </a:txBody>
                  <a:tcPr/>
                </a:tc>
                <a:tc>
                  <a:txBody>
                    <a:bodyPr/>
                    <a:lstStyle/>
                    <a:p>
                      <a:r>
                        <a:rPr lang="en-US" dirty="0"/>
                        <a:t>Syntax:</a:t>
                      </a:r>
                    </a:p>
                  </a:txBody>
                  <a:tcPr/>
                </a:tc>
                <a:extLst>
                  <a:ext uri="{0D108BD9-81ED-4DB2-BD59-A6C34878D82A}">
                    <a16:rowId xmlns:a16="http://schemas.microsoft.com/office/drawing/2014/main" val="10000"/>
                  </a:ext>
                </a:extLst>
              </a:tr>
              <a:tr h="370840">
                <a:tc>
                  <a:txBody>
                    <a:bodyPr/>
                    <a:lstStyle/>
                    <a:p>
                      <a:r>
                        <a:rPr lang="en-US" dirty="0"/>
                        <a:t>Image (may be used</a:t>
                      </a:r>
                      <a:r>
                        <a:rPr lang="en-US" baseline="0" dirty="0"/>
                        <a:t> as a button)</a:t>
                      </a:r>
                      <a:endParaRPr lang="en-US" dirty="0"/>
                    </a:p>
                  </a:txBody>
                  <a:tcPr/>
                </a:tc>
                <a:tc>
                  <a:txBody>
                    <a:bodyPr/>
                    <a:lstStyle/>
                    <a:p>
                      <a:r>
                        <a:rPr lang="en-US" dirty="0" err="1"/>
                        <a:t>display.</a:t>
                      </a:r>
                      <a:r>
                        <a:rPr lang="en-US" baseline="0" dirty="0" err="1"/>
                        <a:t>newImage</a:t>
                      </a:r>
                      <a:r>
                        <a:rPr lang="en-US" baseline="0" dirty="0"/>
                        <a:t>()</a:t>
                      </a:r>
                      <a:endParaRPr lang="en-US" dirty="0"/>
                    </a:p>
                  </a:txBody>
                  <a:tcPr/>
                </a:tc>
                <a:extLst>
                  <a:ext uri="{0D108BD9-81ED-4DB2-BD59-A6C34878D82A}">
                    <a16:rowId xmlns:a16="http://schemas.microsoft.com/office/drawing/2014/main" val="10001"/>
                  </a:ext>
                </a:extLst>
              </a:tr>
              <a:tr h="370840">
                <a:tc>
                  <a:txBody>
                    <a:bodyPr/>
                    <a:lstStyle/>
                    <a:p>
                      <a:r>
                        <a:rPr lang="en-US" dirty="0"/>
                        <a:t>Label (may be</a:t>
                      </a:r>
                      <a:r>
                        <a:rPr lang="en-US" baseline="0" dirty="0"/>
                        <a:t> used as a textbox)</a:t>
                      </a:r>
                      <a:endParaRPr lang="en-US" dirty="0"/>
                    </a:p>
                  </a:txBody>
                  <a:tcPr/>
                </a:tc>
                <a:tc>
                  <a:txBody>
                    <a:bodyPr/>
                    <a:lstStyle/>
                    <a:p>
                      <a:r>
                        <a:rPr lang="en-US" dirty="0"/>
                        <a:t>display.newText()</a:t>
                      </a:r>
                    </a:p>
                  </a:txBody>
                  <a:tcPr/>
                </a:tc>
                <a:extLst>
                  <a:ext uri="{0D108BD9-81ED-4DB2-BD59-A6C34878D82A}">
                    <a16:rowId xmlns:a16="http://schemas.microsoft.com/office/drawing/2014/main" val="10002"/>
                  </a:ext>
                </a:extLst>
              </a:tr>
              <a:tr h="370840">
                <a:tc>
                  <a:txBody>
                    <a:bodyPr/>
                    <a:lstStyle/>
                    <a:p>
                      <a:r>
                        <a:rPr lang="en-US" dirty="0"/>
                        <a:t>Rectangle</a:t>
                      </a:r>
                    </a:p>
                  </a:txBody>
                  <a:tcPr/>
                </a:tc>
                <a:tc>
                  <a:txBody>
                    <a:bodyPr/>
                    <a:lstStyle/>
                    <a:p>
                      <a:r>
                        <a:rPr lang="en-US" dirty="0" err="1"/>
                        <a:t>display.newRect</a:t>
                      </a:r>
                      <a:r>
                        <a:rPr lang="en-US" dirty="0"/>
                        <a:t>()</a:t>
                      </a:r>
                    </a:p>
                  </a:txBody>
                  <a:tcPr/>
                </a:tc>
                <a:extLst>
                  <a:ext uri="{0D108BD9-81ED-4DB2-BD59-A6C34878D82A}">
                    <a16:rowId xmlns:a16="http://schemas.microsoft.com/office/drawing/2014/main" val="10003"/>
                  </a:ext>
                </a:extLst>
              </a:tr>
              <a:tr h="370840">
                <a:tc>
                  <a:txBody>
                    <a:bodyPr/>
                    <a:lstStyle/>
                    <a:p>
                      <a:r>
                        <a:rPr lang="en-US" dirty="0"/>
                        <a:t>Circle</a:t>
                      </a:r>
                    </a:p>
                  </a:txBody>
                  <a:tcPr/>
                </a:tc>
                <a:tc>
                  <a:txBody>
                    <a:bodyPr/>
                    <a:lstStyle/>
                    <a:p>
                      <a:r>
                        <a:rPr lang="en-US" dirty="0"/>
                        <a:t>display.newCircle()</a:t>
                      </a:r>
                    </a:p>
                  </a:txBody>
                  <a:tcPr/>
                </a:tc>
                <a:extLst>
                  <a:ext uri="{0D108BD9-81ED-4DB2-BD59-A6C34878D82A}">
                    <a16:rowId xmlns:a16="http://schemas.microsoft.com/office/drawing/2014/main" val="10004"/>
                  </a:ext>
                </a:extLst>
              </a:tr>
              <a:tr h="370840">
                <a:tc>
                  <a:txBody>
                    <a:bodyPr/>
                    <a:lstStyle/>
                    <a:p>
                      <a:r>
                        <a:rPr lang="en-US" dirty="0"/>
                        <a:t>Rounded</a:t>
                      </a:r>
                      <a:r>
                        <a:rPr lang="en-US" baseline="0" dirty="0"/>
                        <a:t> Rectangle</a:t>
                      </a:r>
                      <a:endParaRPr lang="en-US" dirty="0"/>
                    </a:p>
                  </a:txBody>
                  <a:tcPr/>
                </a:tc>
                <a:tc>
                  <a:txBody>
                    <a:bodyPr/>
                    <a:lstStyle/>
                    <a:p>
                      <a:r>
                        <a:rPr lang="en-US" dirty="0" err="1"/>
                        <a:t>display.newRoundedRect</a:t>
                      </a:r>
                      <a:r>
                        <a:rPr lang="en-US" dirty="0"/>
                        <a:t>()</a:t>
                      </a:r>
                    </a:p>
                  </a:txBody>
                  <a:tcPr/>
                </a:tc>
                <a:extLst>
                  <a:ext uri="{0D108BD9-81ED-4DB2-BD59-A6C34878D82A}">
                    <a16:rowId xmlns:a16="http://schemas.microsoft.com/office/drawing/2014/main" val="10005"/>
                  </a:ext>
                </a:extLst>
              </a:tr>
              <a:tr h="370840">
                <a:tc>
                  <a:txBody>
                    <a:bodyPr/>
                    <a:lstStyle/>
                    <a:p>
                      <a:r>
                        <a:rPr lang="en-US" dirty="0"/>
                        <a:t>New Line</a:t>
                      </a:r>
                    </a:p>
                  </a:txBody>
                  <a:tcPr/>
                </a:tc>
                <a:tc>
                  <a:txBody>
                    <a:bodyPr/>
                    <a:lstStyle/>
                    <a:p>
                      <a:r>
                        <a:rPr lang="en-US" dirty="0" err="1"/>
                        <a:t>display.newLine</a:t>
                      </a:r>
                      <a:r>
                        <a:rPr lang="en-US" dirty="0"/>
                        <a:t>()</a:t>
                      </a:r>
                    </a:p>
                  </a:txBody>
                  <a:tcPr/>
                </a:tc>
                <a:extLst>
                  <a:ext uri="{0D108BD9-81ED-4DB2-BD59-A6C34878D82A}">
                    <a16:rowId xmlns:a16="http://schemas.microsoft.com/office/drawing/2014/main" val="10006"/>
                  </a:ext>
                </a:extLst>
              </a:tr>
              <a:tr h="370840">
                <a:tc>
                  <a:txBody>
                    <a:bodyPr/>
                    <a:lstStyle/>
                    <a:p>
                      <a:r>
                        <a:rPr lang="en-US" dirty="0"/>
                        <a:t>Group</a:t>
                      </a:r>
                    </a:p>
                  </a:txBody>
                  <a:tcPr/>
                </a:tc>
                <a:tc>
                  <a:txBody>
                    <a:bodyPr/>
                    <a:lstStyle/>
                    <a:p>
                      <a:r>
                        <a:rPr lang="en-US" dirty="0" err="1"/>
                        <a:t>Display.newGroup</a:t>
                      </a:r>
                      <a:r>
                        <a:rPr lang="en-US" dirty="0"/>
                        <a:t>()</a:t>
                      </a:r>
                    </a:p>
                  </a:txBody>
                  <a:tcPr/>
                </a:tc>
                <a:extLst>
                  <a:ext uri="{0D108BD9-81ED-4DB2-BD59-A6C34878D82A}">
                    <a16:rowId xmlns:a16="http://schemas.microsoft.com/office/drawing/2014/main" val="10007"/>
                  </a:ext>
                </a:extLst>
              </a:tr>
            </a:tbl>
          </a:graphicData>
        </a:graphic>
      </p:graphicFrame>
      <p:sp>
        <p:nvSpPr>
          <p:cNvPr id="3" name="TextBox 2"/>
          <p:cNvSpPr txBox="1"/>
          <p:nvPr/>
        </p:nvSpPr>
        <p:spPr>
          <a:xfrm>
            <a:off x="381000" y="5334000"/>
            <a:ext cx="7467600" cy="1200329"/>
          </a:xfrm>
          <a:prstGeom prst="rect">
            <a:avLst/>
          </a:prstGeom>
          <a:noFill/>
        </p:spPr>
        <p:txBody>
          <a:bodyPr wrap="square" rtlCol="0">
            <a:spAutoFit/>
          </a:bodyPr>
          <a:lstStyle/>
          <a:p>
            <a:r>
              <a:rPr lang="en-US" dirty="0" smtClean="0"/>
              <a:t>For more information on Corona objects, check out the documentation here:</a:t>
            </a:r>
          </a:p>
          <a:p>
            <a:r>
              <a:rPr lang="en-CA" dirty="0">
                <a:hlinkClick r:id="rId2"/>
              </a:rPr>
              <a:t>https://</a:t>
            </a:r>
            <a:r>
              <a:rPr lang="en-CA" dirty="0" smtClean="0">
                <a:hlinkClick r:id="rId2"/>
              </a:rPr>
              <a:t>docs.coronalabs.com/api/type/DisplayObject/index.html</a:t>
            </a:r>
            <a:endParaRPr lang="en-CA" dirty="0" smtClean="0"/>
          </a:p>
          <a:p>
            <a:endParaRPr lang="en-C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7239000" cy="5846763"/>
          </a:xfrm>
        </p:spPr>
        <p:txBody>
          <a:bodyPr>
            <a:normAutofit fontScale="62500" lnSpcReduction="20000"/>
          </a:bodyPr>
          <a:lstStyle/>
          <a:p>
            <a:pPr marL="0" indent="0" fontAlgn="auto">
              <a:spcAft>
                <a:spcPts val="0"/>
              </a:spcAft>
              <a:buFont typeface="Wingdings 2"/>
              <a:buNone/>
              <a:defRPr/>
            </a:pPr>
            <a:r>
              <a:rPr lang="en-US" u="sng" dirty="0" smtClean="0">
                <a:ea typeface="+mn-ea"/>
              </a:rPr>
              <a:t>Explanation:</a:t>
            </a:r>
            <a:r>
              <a:rPr lang="en-US" dirty="0" smtClean="0">
                <a:ea typeface="+mn-ea"/>
              </a:rPr>
              <a:t>  The next section of code adds an image object with the name </a:t>
            </a:r>
            <a:r>
              <a:rPr lang="en-US" dirty="0" err="1" smtClean="0">
                <a:ea typeface="+mn-ea"/>
              </a:rPr>
              <a:t>myImage</a:t>
            </a:r>
            <a:r>
              <a:rPr lang="en-US" dirty="0" smtClean="0">
                <a:ea typeface="+mn-ea"/>
              </a:rPr>
              <a:t>. The only property this object take when declared is the file name of the image in String format.  The lines after the first line, set the properties of the image object.</a:t>
            </a:r>
          </a:p>
          <a:p>
            <a:pPr marL="0" indent="0" fontAlgn="auto">
              <a:spcAft>
                <a:spcPts val="0"/>
              </a:spcAft>
              <a:buFont typeface="Wingdings 2"/>
              <a:buNone/>
              <a:defRPr/>
            </a:pPr>
            <a:endParaRPr lang="en-US" u="sng" dirty="0">
              <a:solidFill>
                <a:schemeClr val="bg2">
                  <a:lumMod val="50000"/>
                </a:schemeClr>
              </a:solidFill>
              <a:ea typeface="+mn-ea"/>
            </a:endParaRPr>
          </a:p>
          <a:p>
            <a:pPr marL="0" indent="0" fontAlgn="auto">
              <a:spcAft>
                <a:spcPts val="0"/>
              </a:spcAft>
              <a:buFont typeface="Wingdings 2"/>
              <a:buNone/>
              <a:defRPr/>
            </a:pPr>
            <a:r>
              <a:rPr lang="en-US" u="sng" dirty="0" smtClean="0">
                <a:solidFill>
                  <a:schemeClr val="bg2">
                    <a:lumMod val="50000"/>
                  </a:schemeClr>
                </a:solidFill>
                <a:ea typeface="+mn-ea"/>
              </a:rPr>
              <a:t>Steps</a:t>
            </a:r>
            <a:r>
              <a:rPr lang="en-US" u="sng" dirty="0">
                <a:solidFill>
                  <a:schemeClr val="bg2">
                    <a:lumMod val="50000"/>
                  </a:schemeClr>
                </a:solidFill>
                <a:ea typeface="+mn-ea"/>
              </a:rPr>
              <a:t>:</a:t>
            </a:r>
          </a:p>
          <a:p>
            <a:pPr marL="514350" indent="-514350" fontAlgn="auto">
              <a:spcAft>
                <a:spcPts val="0"/>
              </a:spcAft>
              <a:buFont typeface="Wingdings 2"/>
              <a:buAutoNum type="arabicPeriod"/>
              <a:defRPr/>
            </a:pPr>
            <a:r>
              <a:rPr lang="en-US" dirty="0" smtClean="0">
                <a:solidFill>
                  <a:schemeClr val="bg2">
                    <a:lumMod val="50000"/>
                  </a:schemeClr>
                </a:solidFill>
                <a:ea typeface="+mn-ea"/>
              </a:rPr>
              <a:t>Find an image or create an image using graphics software.</a:t>
            </a:r>
          </a:p>
          <a:p>
            <a:pPr marL="514350" indent="-514350" fontAlgn="auto">
              <a:spcAft>
                <a:spcPts val="0"/>
              </a:spcAft>
              <a:buFont typeface="Wingdings 2"/>
              <a:buAutoNum type="arabicPeriod"/>
              <a:defRPr/>
            </a:pPr>
            <a:r>
              <a:rPr lang="en-US" dirty="0" smtClean="0">
                <a:solidFill>
                  <a:schemeClr val="bg2">
                    <a:lumMod val="50000"/>
                  </a:schemeClr>
                </a:solidFill>
                <a:ea typeface="+mn-ea"/>
              </a:rPr>
              <a:t>Save </a:t>
            </a:r>
            <a:r>
              <a:rPr lang="en-US" dirty="0">
                <a:solidFill>
                  <a:schemeClr val="bg2">
                    <a:lumMod val="50000"/>
                  </a:schemeClr>
                </a:solidFill>
                <a:ea typeface="+mn-ea"/>
              </a:rPr>
              <a:t>your image </a:t>
            </a:r>
            <a:r>
              <a:rPr lang="en-US" dirty="0" smtClean="0">
                <a:solidFill>
                  <a:schemeClr val="bg2">
                    <a:lumMod val="50000"/>
                  </a:schemeClr>
                </a:solidFill>
                <a:ea typeface="+mn-ea"/>
              </a:rPr>
              <a:t>in the project </a:t>
            </a:r>
            <a:r>
              <a:rPr lang="en-US" dirty="0">
                <a:solidFill>
                  <a:schemeClr val="bg2">
                    <a:lumMod val="50000"/>
                  </a:schemeClr>
                </a:solidFill>
                <a:ea typeface="+mn-ea"/>
              </a:rPr>
              <a:t>folder</a:t>
            </a:r>
            <a:r>
              <a:rPr lang="en-US" dirty="0" smtClean="0">
                <a:solidFill>
                  <a:schemeClr val="bg2">
                    <a:lumMod val="50000"/>
                  </a:schemeClr>
                </a:solidFill>
                <a:ea typeface="+mn-ea"/>
              </a:rPr>
              <a:t>.</a:t>
            </a:r>
          </a:p>
          <a:p>
            <a:pPr marL="514350" indent="-514350" fontAlgn="auto">
              <a:spcAft>
                <a:spcPts val="0"/>
              </a:spcAft>
              <a:buFont typeface="Wingdings 2"/>
              <a:buAutoNum type="arabicPeriod"/>
              <a:defRPr/>
            </a:pPr>
            <a:r>
              <a:rPr lang="en-US" dirty="0" smtClean="0">
                <a:solidFill>
                  <a:schemeClr val="bg2">
                    <a:lumMod val="50000"/>
                  </a:schemeClr>
                </a:solidFill>
                <a:ea typeface="+mn-ea"/>
              </a:rPr>
              <a:t>Right click on the image and determine the file extension of the image(ex. .</a:t>
            </a:r>
            <a:r>
              <a:rPr lang="en-US" dirty="0" err="1" smtClean="0">
                <a:solidFill>
                  <a:schemeClr val="bg2">
                    <a:lumMod val="50000"/>
                  </a:schemeClr>
                </a:solidFill>
                <a:ea typeface="+mn-ea"/>
              </a:rPr>
              <a:t>png</a:t>
            </a:r>
            <a:r>
              <a:rPr lang="en-US" dirty="0" smtClean="0">
                <a:solidFill>
                  <a:schemeClr val="bg2">
                    <a:lumMod val="50000"/>
                  </a:schemeClr>
                </a:solidFill>
                <a:ea typeface="+mn-ea"/>
              </a:rPr>
              <a:t>, .jpg)</a:t>
            </a:r>
            <a:endParaRPr lang="en-US" dirty="0">
              <a:solidFill>
                <a:schemeClr val="bg2">
                  <a:lumMod val="50000"/>
                </a:schemeClr>
              </a:solidFill>
              <a:ea typeface="+mn-ea"/>
            </a:endParaRPr>
          </a:p>
          <a:p>
            <a:pPr marL="514350" indent="-514350" fontAlgn="auto">
              <a:spcAft>
                <a:spcPts val="0"/>
              </a:spcAft>
              <a:buFont typeface="Wingdings 2"/>
              <a:buAutoNum type="arabicPeriod"/>
              <a:defRPr/>
            </a:pPr>
            <a:r>
              <a:rPr lang="en-US" dirty="0">
                <a:solidFill>
                  <a:schemeClr val="bg2">
                    <a:lumMod val="50000"/>
                  </a:schemeClr>
                </a:solidFill>
                <a:ea typeface="+mn-ea"/>
              </a:rPr>
              <a:t>Add the following lines of code to your </a:t>
            </a:r>
            <a:r>
              <a:rPr lang="en-US" dirty="0" smtClean="0">
                <a:solidFill>
                  <a:schemeClr val="bg2">
                    <a:lumMod val="50000"/>
                  </a:schemeClr>
                </a:solidFill>
                <a:ea typeface="+mn-ea"/>
              </a:rPr>
              <a:t>project(replace the image name in quotation marks with your image name and file extension):</a:t>
            </a:r>
            <a:endParaRPr lang="en-US" dirty="0">
              <a:solidFill>
                <a:schemeClr val="bg2">
                  <a:lumMod val="50000"/>
                </a:schemeClr>
              </a:solidFill>
              <a:ea typeface="+mn-ea"/>
            </a:endParaRPr>
          </a:p>
          <a:p>
            <a:pPr marL="0" indent="0" fontAlgn="auto">
              <a:spcAft>
                <a:spcPts val="0"/>
              </a:spcAft>
              <a:buNone/>
              <a:defRPr/>
            </a:pPr>
            <a:endParaRPr lang="en-US" dirty="0">
              <a:ea typeface="+mn-ea"/>
            </a:endParaRPr>
          </a:p>
          <a:p>
            <a:pPr marL="0" indent="0" fontAlgn="auto">
              <a:spcAft>
                <a:spcPts val="0"/>
              </a:spcAft>
              <a:buFont typeface="Wingdings 2"/>
              <a:buNone/>
              <a:defRPr/>
            </a:pPr>
            <a:r>
              <a:rPr lang="en-US" dirty="0">
                <a:solidFill>
                  <a:srgbClr val="00B050"/>
                </a:solidFill>
                <a:ea typeface="+mn-ea"/>
              </a:rPr>
              <a:t>-- Insert an Image and manipulate it on the screen</a:t>
            </a:r>
          </a:p>
          <a:p>
            <a:pPr marL="0" indent="0" fontAlgn="auto">
              <a:spcAft>
                <a:spcPts val="0"/>
              </a:spcAft>
              <a:buFont typeface="Wingdings 2"/>
              <a:buNone/>
              <a:defRPr/>
            </a:pPr>
            <a:r>
              <a:rPr lang="en-US" dirty="0" err="1">
                <a:solidFill>
                  <a:schemeClr val="accent5"/>
                </a:solidFill>
                <a:ea typeface="+mn-ea"/>
              </a:rPr>
              <a:t>myImage</a:t>
            </a:r>
            <a:r>
              <a:rPr lang="en-US" dirty="0">
                <a:solidFill>
                  <a:schemeClr val="accent5"/>
                </a:solidFill>
                <a:ea typeface="+mn-ea"/>
              </a:rPr>
              <a:t> = </a:t>
            </a:r>
            <a:r>
              <a:rPr lang="en-US" dirty="0" err="1" smtClean="0">
                <a:solidFill>
                  <a:schemeClr val="accent5"/>
                </a:solidFill>
                <a:ea typeface="+mn-ea"/>
              </a:rPr>
              <a:t>display.newImage</a:t>
            </a:r>
            <a:r>
              <a:rPr lang="en-US" dirty="0" smtClean="0">
                <a:solidFill>
                  <a:schemeClr val="accent5"/>
                </a:solidFill>
                <a:ea typeface="+mn-ea"/>
              </a:rPr>
              <a:t>(</a:t>
            </a:r>
            <a:r>
              <a:rPr lang="en-US" dirty="0">
                <a:solidFill>
                  <a:schemeClr val="accent5"/>
                </a:solidFill>
              </a:rPr>
              <a:t>"</a:t>
            </a:r>
            <a:r>
              <a:rPr lang="en-US" dirty="0" smtClean="0">
                <a:solidFill>
                  <a:schemeClr val="accent5"/>
                </a:solidFill>
                <a:ea typeface="+mn-ea"/>
              </a:rPr>
              <a:t>me.png</a:t>
            </a:r>
            <a:r>
              <a:rPr lang="en-US" dirty="0">
                <a:solidFill>
                  <a:schemeClr val="accent5"/>
                </a:solidFill>
                <a:ea typeface="+mn-ea"/>
              </a:rPr>
              <a:t>")</a:t>
            </a:r>
          </a:p>
          <a:p>
            <a:pPr marL="0" indent="0" fontAlgn="auto">
              <a:spcAft>
                <a:spcPts val="0"/>
              </a:spcAft>
              <a:buFont typeface="Wingdings 2"/>
              <a:buNone/>
              <a:defRPr/>
            </a:pPr>
            <a:r>
              <a:rPr lang="en-US" dirty="0" err="1">
                <a:solidFill>
                  <a:schemeClr val="accent5"/>
                </a:solidFill>
                <a:ea typeface="+mn-ea"/>
              </a:rPr>
              <a:t>myImage.x</a:t>
            </a:r>
            <a:r>
              <a:rPr lang="en-US" dirty="0">
                <a:solidFill>
                  <a:schemeClr val="accent5"/>
                </a:solidFill>
                <a:ea typeface="+mn-ea"/>
              </a:rPr>
              <a:t> = 150</a:t>
            </a:r>
          </a:p>
          <a:p>
            <a:pPr marL="0" indent="0" fontAlgn="auto">
              <a:spcAft>
                <a:spcPts val="0"/>
              </a:spcAft>
              <a:buFont typeface="Wingdings 2"/>
              <a:buNone/>
              <a:defRPr/>
            </a:pPr>
            <a:r>
              <a:rPr lang="en-US" dirty="0" err="1">
                <a:solidFill>
                  <a:schemeClr val="accent5"/>
                </a:solidFill>
                <a:ea typeface="+mn-ea"/>
              </a:rPr>
              <a:t>myImage.y</a:t>
            </a:r>
            <a:r>
              <a:rPr lang="en-US" dirty="0">
                <a:solidFill>
                  <a:schemeClr val="accent5"/>
                </a:solidFill>
                <a:ea typeface="+mn-ea"/>
              </a:rPr>
              <a:t> = 300</a:t>
            </a:r>
          </a:p>
          <a:p>
            <a:pPr marL="0" indent="0" fontAlgn="auto">
              <a:spcAft>
                <a:spcPts val="0"/>
              </a:spcAft>
              <a:buFont typeface="Wingdings 2"/>
              <a:buNone/>
              <a:defRPr/>
            </a:pPr>
            <a:r>
              <a:rPr lang="en-US" dirty="0" err="1">
                <a:solidFill>
                  <a:schemeClr val="accent5"/>
                </a:solidFill>
                <a:ea typeface="+mn-ea"/>
              </a:rPr>
              <a:t>myImage.rotation</a:t>
            </a:r>
            <a:r>
              <a:rPr lang="en-US" dirty="0">
                <a:solidFill>
                  <a:schemeClr val="accent5"/>
                </a:solidFill>
                <a:ea typeface="+mn-ea"/>
              </a:rPr>
              <a:t> = 45</a:t>
            </a:r>
          </a:p>
          <a:p>
            <a:pPr marL="0" indent="0" fontAlgn="auto">
              <a:spcAft>
                <a:spcPts val="0"/>
              </a:spcAft>
              <a:buFont typeface="Wingdings 2"/>
              <a:buNone/>
              <a:defRPr/>
            </a:pPr>
            <a:r>
              <a:rPr lang="en-US" dirty="0" err="1">
                <a:solidFill>
                  <a:schemeClr val="accent5"/>
                </a:solidFill>
                <a:ea typeface="+mn-ea"/>
              </a:rPr>
              <a:t>myImage.xScale</a:t>
            </a:r>
            <a:r>
              <a:rPr lang="en-US" dirty="0">
                <a:solidFill>
                  <a:schemeClr val="accent5"/>
                </a:solidFill>
                <a:ea typeface="+mn-ea"/>
              </a:rPr>
              <a:t> = 0.4</a:t>
            </a:r>
          </a:p>
          <a:p>
            <a:pPr marL="0" indent="0" fontAlgn="auto">
              <a:spcAft>
                <a:spcPts val="0"/>
              </a:spcAft>
              <a:buFont typeface="Wingdings 2"/>
              <a:buNone/>
              <a:defRPr/>
            </a:pPr>
            <a:r>
              <a:rPr lang="en-US" dirty="0" err="1">
                <a:solidFill>
                  <a:schemeClr val="accent5"/>
                </a:solidFill>
                <a:ea typeface="+mn-ea"/>
              </a:rPr>
              <a:t>myImage.yScale</a:t>
            </a:r>
            <a:r>
              <a:rPr lang="en-US" dirty="0">
                <a:solidFill>
                  <a:schemeClr val="accent5"/>
                </a:solidFill>
                <a:ea typeface="+mn-ea"/>
              </a:rPr>
              <a:t> = </a:t>
            </a:r>
            <a:r>
              <a:rPr lang="en-US" dirty="0" smtClean="0">
                <a:solidFill>
                  <a:schemeClr val="accent5"/>
                </a:solidFill>
                <a:ea typeface="+mn-ea"/>
              </a:rPr>
              <a:t>0.5</a:t>
            </a:r>
          </a:p>
          <a:p>
            <a:pPr marL="0" indent="0" fontAlgn="auto">
              <a:spcAft>
                <a:spcPts val="0"/>
              </a:spcAft>
              <a:buFont typeface="Wingdings 2"/>
              <a:buNone/>
              <a:defRPr/>
            </a:pPr>
            <a:endParaRPr lang="en-US" i="1" dirty="0" smtClean="0">
              <a:solidFill>
                <a:schemeClr val="accent6">
                  <a:lumMod val="75000"/>
                </a:schemeClr>
              </a:solidFill>
              <a:ea typeface="+mn-ea"/>
            </a:endParaRPr>
          </a:p>
          <a:p>
            <a:pPr marL="0" indent="0" fontAlgn="auto">
              <a:spcAft>
                <a:spcPts val="0"/>
              </a:spcAft>
              <a:buNone/>
              <a:defRPr/>
            </a:pPr>
            <a:r>
              <a:rPr lang="en-US" sz="2800" dirty="0" smtClean="0">
                <a:solidFill>
                  <a:schemeClr val="bg2">
                    <a:lumMod val="50000"/>
                  </a:schemeClr>
                </a:solidFill>
              </a:rPr>
              <a:t>* Run </a:t>
            </a:r>
            <a:r>
              <a:rPr lang="en-US" sz="2800" dirty="0">
                <a:solidFill>
                  <a:schemeClr val="bg2">
                    <a:lumMod val="50000"/>
                  </a:schemeClr>
                </a:solidFill>
              </a:rPr>
              <a:t>the application and make sure it works.  </a:t>
            </a:r>
            <a:r>
              <a:rPr lang="en-US" sz="2800" dirty="0" smtClean="0">
                <a:solidFill>
                  <a:schemeClr val="bg2">
                    <a:lumMod val="50000"/>
                  </a:schemeClr>
                </a:solidFill>
              </a:rPr>
              <a:t>Play with the properties to make the image look how you want it to look.</a:t>
            </a:r>
            <a:endParaRPr lang="en-US" sz="2800" dirty="0">
              <a:solidFill>
                <a:schemeClr val="bg2">
                  <a:lumMod val="50000"/>
                </a:schemeClr>
              </a:solidFill>
            </a:endParaRPr>
          </a:p>
          <a:p>
            <a:pPr marL="0" indent="0" fontAlgn="auto">
              <a:spcAft>
                <a:spcPts val="0"/>
              </a:spcAft>
              <a:buFont typeface="Wingdings 2"/>
              <a:buNone/>
              <a:defRPr/>
            </a:pPr>
            <a:endParaRPr lang="en-US" i="1" dirty="0">
              <a:solidFill>
                <a:schemeClr val="accent6">
                  <a:lumMod val="75000"/>
                </a:schemeClr>
              </a:solidFill>
              <a:ea typeface="+mn-ea"/>
            </a:endParaRPr>
          </a:p>
          <a:p>
            <a:pPr marL="0" indent="0" fontAlgn="auto">
              <a:spcAft>
                <a:spcPts val="0"/>
              </a:spcAft>
              <a:buFont typeface="Wingdings 2"/>
              <a:buNone/>
              <a:defRPr/>
            </a:pPr>
            <a:endParaRPr lang="en-US" dirty="0">
              <a:ea typeface="+mn-ea"/>
            </a:endParaRPr>
          </a:p>
          <a:p>
            <a:pPr marL="0" indent="0" fontAlgn="auto">
              <a:spcAft>
                <a:spcPts val="0"/>
              </a:spcAft>
              <a:buFont typeface="Wingdings 2"/>
              <a:buNone/>
              <a:defRPr/>
            </a:pPr>
            <a:endParaRPr lang="en-US" dirty="0">
              <a:ea typeface="+mn-ea"/>
            </a:endParaRPr>
          </a:p>
          <a:p>
            <a:pPr marL="0" indent="0" fontAlgn="auto">
              <a:spcAft>
                <a:spcPts val="0"/>
              </a:spcAft>
              <a:buFont typeface="Wingdings 2"/>
              <a:buNone/>
              <a:defRPr/>
            </a:pPr>
            <a:endParaRPr lang="en-US" dirty="0">
              <a:ea typeface="+mn-ea"/>
            </a:endParaRPr>
          </a:p>
          <a:p>
            <a:pPr marL="0" indent="0" fontAlgn="auto">
              <a:spcAft>
                <a:spcPts val="0"/>
              </a:spcAft>
              <a:buFont typeface="Wingdings 2"/>
              <a:buNone/>
              <a:defRPr/>
            </a:pPr>
            <a:endParaRPr lang="en-US" dirty="0">
              <a:ea typeface="+mn-e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Assignment #1:Designing the Interface</a:t>
            </a:r>
            <a:endParaRPr lang="en-CA" dirty="0">
              <a:solidFill>
                <a:srgbClr val="FFFF00"/>
              </a:solidFill>
            </a:endParaRPr>
          </a:p>
        </p:txBody>
      </p:sp>
      <p:sp>
        <p:nvSpPr>
          <p:cNvPr id="3" name="Content Placeholder 2"/>
          <p:cNvSpPr>
            <a:spLocks noGrp="1"/>
          </p:cNvSpPr>
          <p:nvPr>
            <p:ph idx="1"/>
          </p:nvPr>
        </p:nvSpPr>
        <p:spPr>
          <a:xfrm>
            <a:off x="304800" y="1609725"/>
            <a:ext cx="7696200" cy="4846638"/>
          </a:xfrm>
        </p:spPr>
        <p:txBody>
          <a:bodyPr/>
          <a:lstStyle/>
          <a:p>
            <a:pPr marL="0" indent="0">
              <a:buNone/>
            </a:pPr>
            <a:r>
              <a:rPr lang="en-US" u="sng" dirty="0" smtClean="0"/>
              <a:t>Setup:</a:t>
            </a:r>
            <a:r>
              <a:rPr lang="en-US" dirty="0" smtClean="0"/>
              <a:t>  Create a new project(see slide 7).  Name your project in the following format: “lastnameFirstnameAssign1”</a:t>
            </a:r>
          </a:p>
          <a:p>
            <a:pPr marL="0" indent="0">
              <a:buNone/>
            </a:pPr>
            <a:endParaRPr lang="en-US" dirty="0" smtClean="0"/>
          </a:p>
          <a:p>
            <a:pPr marL="0" indent="0">
              <a:buNone/>
            </a:pPr>
            <a:r>
              <a:rPr lang="en-US" u="sng" dirty="0" smtClean="0"/>
              <a:t>Task:</a:t>
            </a:r>
            <a:r>
              <a:rPr lang="en-US" dirty="0" smtClean="0"/>
              <a:t>  Create an app that displays your name and the logo of your favorite sports team.  Align your name and logo so that it looks nice.</a:t>
            </a:r>
          </a:p>
          <a:p>
            <a:pPr marL="0" indent="0">
              <a:buNone/>
            </a:pPr>
            <a:endParaRPr lang="en-US" dirty="0" smtClean="0"/>
          </a:p>
          <a:p>
            <a:pPr marL="0" indent="0">
              <a:buNone/>
            </a:pPr>
            <a:r>
              <a:rPr lang="en-US" u="sng" dirty="0" smtClean="0"/>
              <a:t>Hand-in:</a:t>
            </a:r>
            <a:r>
              <a:rPr lang="en-US" dirty="0" smtClean="0"/>
              <a:t>  Run </a:t>
            </a:r>
            <a:r>
              <a:rPr lang="en-US" dirty="0"/>
              <a:t>the application and make sure it works.  Copy your </a:t>
            </a:r>
            <a:r>
              <a:rPr lang="en-US" u="sng" dirty="0"/>
              <a:t>project folder</a:t>
            </a:r>
            <a:r>
              <a:rPr lang="en-US" dirty="0"/>
              <a:t> to the marking folder. </a:t>
            </a:r>
            <a:endParaRPr lang="en-US" dirty="0" smtClean="0"/>
          </a:p>
          <a:p>
            <a:pPr marL="0" indent="0">
              <a:buNone/>
            </a:pPr>
            <a:endParaRPr lang="en-CA" dirty="0"/>
          </a:p>
        </p:txBody>
      </p:sp>
    </p:spTree>
    <p:extLst>
      <p:ext uri="{BB962C8B-B14F-4D97-AF65-F5344CB8AC3E}">
        <p14:creationId xmlns:p14="http://schemas.microsoft.com/office/powerpoint/2010/main" val="2599230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Input</a:t>
            </a:r>
            <a:r>
              <a:rPr lang="en-US" dirty="0" smtClean="0">
                <a:sym typeface="Wingdings" panose="05000000000000000000" pitchFamily="2" charset="2"/>
              </a:rPr>
              <a:t></a:t>
            </a:r>
            <a:r>
              <a:rPr lang="en-US" dirty="0" smtClean="0"/>
              <a:t> Processing</a:t>
            </a:r>
            <a:r>
              <a:rPr lang="en-US" dirty="0" smtClean="0">
                <a:sym typeface="Wingdings" panose="05000000000000000000" pitchFamily="2" charset="2"/>
              </a:rPr>
              <a:t></a:t>
            </a:r>
            <a:r>
              <a:rPr lang="en-US" dirty="0" smtClean="0"/>
              <a:t> Output</a:t>
            </a:r>
            <a:endParaRPr lang="en-CA" dirty="0"/>
          </a:p>
        </p:txBody>
      </p:sp>
      <p:sp>
        <p:nvSpPr>
          <p:cNvPr id="3" name="Content Placeholder 2"/>
          <p:cNvSpPr>
            <a:spLocks noGrp="1"/>
          </p:cNvSpPr>
          <p:nvPr>
            <p:ph idx="1"/>
          </p:nvPr>
        </p:nvSpPr>
        <p:spPr/>
        <p:txBody>
          <a:bodyPr/>
          <a:lstStyle/>
          <a:p>
            <a:pPr marL="0" indent="0">
              <a:buNone/>
            </a:pPr>
            <a:r>
              <a:rPr lang="en-US" sz="1600" dirty="0" smtClean="0"/>
              <a:t>In Computer Programming, often we think about interactions with a software program to follow the pattern of Input, Processing, Output. Input is provided through the User Interface.  Some examples of the user providing input would be  the user pressing a button, clicking a mouse or entering text in a text box.  When the user gives one of these types of inputs an event is triggered.  Often times in programming we need to have program some type of event handler to “listen” for this event. From here the software application begins processing the input.  Processing is the decision making that the software application needs to do based on the input so that it can give an appropriate output.  Processing may involve logical operations, repeating a task a number of times or performing calculations.  Often times processing occurs within functions/methods.  Output is the feedback given back to the user based on the processing.   Output comes in the form of a User Interface change or update.  An example would be a character moving up on the screen, an answer appearing on a calculator app or a victory sound being played.</a:t>
            </a:r>
            <a:endParaRPr lang="en-CA" sz="1600" dirty="0"/>
          </a:p>
        </p:txBody>
      </p:sp>
    </p:spTree>
    <p:extLst>
      <p:ext uri="{BB962C8B-B14F-4D97-AF65-F5344CB8AC3E}">
        <p14:creationId xmlns:p14="http://schemas.microsoft.com/office/powerpoint/2010/main" val="1012029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3">
                    <a:lumMod val="40000"/>
                    <a:lumOff val="60000"/>
                  </a:schemeClr>
                </a:solidFill>
              </a:rPr>
              <a:t>tutorial </a:t>
            </a:r>
            <a:r>
              <a:rPr lang="en-US" dirty="0">
                <a:solidFill>
                  <a:schemeClr val="accent3">
                    <a:lumMod val="40000"/>
                    <a:lumOff val="60000"/>
                  </a:schemeClr>
                </a:solidFill>
              </a:rPr>
              <a:t>#2:  Functions &amp; Handling Events </a:t>
            </a:r>
          </a:p>
        </p:txBody>
      </p:sp>
      <p:sp>
        <p:nvSpPr>
          <p:cNvPr id="3" name="Content Placeholder 2"/>
          <p:cNvSpPr>
            <a:spLocks noGrp="1"/>
          </p:cNvSpPr>
          <p:nvPr>
            <p:ph idx="1"/>
          </p:nvPr>
        </p:nvSpPr>
        <p:spPr>
          <a:xfrm>
            <a:off x="304800" y="1609725"/>
            <a:ext cx="7696200" cy="4846638"/>
          </a:xfrm>
        </p:spPr>
        <p:txBody>
          <a:bodyPr/>
          <a:lstStyle/>
          <a:p>
            <a:pPr marL="0" indent="0">
              <a:buNone/>
            </a:pPr>
            <a:r>
              <a:rPr lang="en-US" sz="1400" u="sng" dirty="0" smtClean="0"/>
              <a:t>Explanation:  </a:t>
            </a:r>
            <a:r>
              <a:rPr lang="en-US" sz="1400" dirty="0" smtClean="0"/>
              <a:t>The first line of code adds a button named </a:t>
            </a:r>
            <a:r>
              <a:rPr lang="en-US" sz="1400" dirty="0" err="1" smtClean="0"/>
              <a:t>btnDown</a:t>
            </a:r>
            <a:r>
              <a:rPr lang="en-US" sz="1400" dirty="0" smtClean="0"/>
              <a:t>.  The button takes three properties, an x coordinate, y coordinate and a radius.  Note that this code is using math for both the x coordinate, y coordinate and the radius.  This will help resize UI (User Interface) objects for different devices. By getting the display width and dividing by 2 for the x coordinate, the button will be directly in the middle of the screen.  For the y coordinate we have multiplied the height of the screen by 0.8 making the button appear 80% of the way down the screen.  The button radius will be 1/5</a:t>
            </a:r>
            <a:r>
              <a:rPr lang="en-US" sz="1400" baseline="30000" dirty="0" smtClean="0"/>
              <a:t>th</a:t>
            </a:r>
            <a:r>
              <a:rPr lang="en-US" sz="1400" dirty="0" smtClean="0"/>
              <a:t> of the width of the screen as we have divided by 5.  Using math to size objects based on screen size makes more sense than hard coding size based on pixels.  This ensures that your app looks almost the same on different smartphones and tablets.  The second line of code sets the button color.</a:t>
            </a:r>
            <a:endParaRPr lang="en-US" sz="1400" dirty="0"/>
          </a:p>
          <a:p>
            <a:pPr marL="0" indent="0">
              <a:buNone/>
            </a:pPr>
            <a:r>
              <a:rPr lang="en-US" sz="1400" dirty="0" smtClean="0">
                <a:solidFill>
                  <a:schemeClr val="bg2">
                    <a:lumMod val="50000"/>
                  </a:schemeClr>
                </a:solidFill>
              </a:rPr>
              <a:t>Steps</a:t>
            </a:r>
            <a:r>
              <a:rPr lang="en-US" sz="1400" dirty="0">
                <a:solidFill>
                  <a:schemeClr val="bg2">
                    <a:lumMod val="50000"/>
                  </a:schemeClr>
                </a:solidFill>
              </a:rPr>
              <a:t>:  </a:t>
            </a:r>
          </a:p>
          <a:p>
            <a:pPr marL="457200" indent="-457200">
              <a:lnSpc>
                <a:spcPct val="90000"/>
              </a:lnSpc>
              <a:buAutoNum type="arabicPeriod"/>
            </a:pPr>
            <a:r>
              <a:rPr lang="en-US" sz="1400" i="1" dirty="0">
                <a:solidFill>
                  <a:schemeClr val="bg2">
                    <a:lumMod val="50000"/>
                  </a:schemeClr>
                </a:solidFill>
              </a:rPr>
              <a:t>Open the Corona Simulator.</a:t>
            </a:r>
          </a:p>
          <a:p>
            <a:pPr marL="457200" indent="-457200">
              <a:lnSpc>
                <a:spcPct val="90000"/>
              </a:lnSpc>
              <a:buAutoNum type="arabicPeriod"/>
            </a:pPr>
            <a:r>
              <a:rPr lang="en-US" sz="1400" i="1" dirty="0">
                <a:solidFill>
                  <a:schemeClr val="bg2">
                    <a:lumMod val="50000"/>
                  </a:schemeClr>
                </a:solidFill>
                <a:sym typeface="Wingdings" pitchFamily="2" charset="2"/>
              </a:rPr>
              <a:t>Create a new project. File  New Project  </a:t>
            </a:r>
          </a:p>
          <a:p>
            <a:pPr marL="457200" indent="-457200">
              <a:lnSpc>
                <a:spcPct val="90000"/>
              </a:lnSpc>
              <a:buAutoNum type="arabicPeriod"/>
            </a:pPr>
            <a:r>
              <a:rPr lang="en-US" sz="1400" i="1" dirty="0">
                <a:solidFill>
                  <a:schemeClr val="bg2">
                    <a:lumMod val="50000"/>
                  </a:schemeClr>
                </a:solidFill>
                <a:sym typeface="Wingdings" pitchFamily="2" charset="2"/>
              </a:rPr>
              <a:t>Name the project with the following convention:  </a:t>
            </a:r>
            <a:r>
              <a:rPr lang="en-US" sz="1400" i="1" dirty="0" smtClean="0">
                <a:solidFill>
                  <a:schemeClr val="bg2">
                    <a:lumMod val="50000"/>
                  </a:schemeClr>
                </a:solidFill>
                <a:sym typeface="Wingdings" pitchFamily="2" charset="2"/>
              </a:rPr>
              <a:t>lastNameFirstNameTutorial2(Save </a:t>
            </a:r>
            <a:r>
              <a:rPr lang="en-US" sz="1400" i="1" dirty="0">
                <a:solidFill>
                  <a:schemeClr val="bg2">
                    <a:lumMod val="50000"/>
                  </a:schemeClr>
                </a:solidFill>
                <a:sym typeface="Wingdings" pitchFamily="2" charset="2"/>
              </a:rPr>
              <a:t>it to an appropriate place on the C: </a:t>
            </a:r>
            <a:r>
              <a:rPr lang="en-US" sz="1400" i="1" dirty="0" smtClean="0">
                <a:solidFill>
                  <a:schemeClr val="bg2">
                    <a:lumMod val="50000"/>
                  </a:schemeClr>
                </a:solidFill>
                <a:sym typeface="Wingdings" pitchFamily="2" charset="2"/>
              </a:rPr>
              <a:t>Drive).</a:t>
            </a:r>
          </a:p>
          <a:p>
            <a:pPr marL="457200" indent="-457200">
              <a:lnSpc>
                <a:spcPct val="90000"/>
              </a:lnSpc>
              <a:buAutoNum type="arabicPeriod"/>
            </a:pPr>
            <a:r>
              <a:rPr lang="en-US" sz="1400" i="1" dirty="0" smtClean="0">
                <a:solidFill>
                  <a:schemeClr val="bg2">
                    <a:lumMod val="50000"/>
                  </a:schemeClr>
                </a:solidFill>
                <a:sym typeface="Wingdings" pitchFamily="2" charset="2"/>
              </a:rPr>
              <a:t>Enter the following code in the main.lua file.</a:t>
            </a:r>
            <a:endParaRPr lang="en-US" sz="1400" dirty="0"/>
          </a:p>
          <a:p>
            <a:pPr marL="0" indent="0">
              <a:buNone/>
            </a:pPr>
            <a:r>
              <a:rPr lang="en-US" sz="1200" dirty="0">
                <a:solidFill>
                  <a:srgbClr val="00B050"/>
                </a:solidFill>
              </a:rPr>
              <a:t>-- Add a Button</a:t>
            </a:r>
          </a:p>
          <a:p>
            <a:pPr marL="0" indent="0">
              <a:buNone/>
            </a:pPr>
            <a:r>
              <a:rPr lang="en-US" sz="1200" dirty="0" err="1" smtClean="0">
                <a:solidFill>
                  <a:schemeClr val="accent5"/>
                </a:solidFill>
              </a:rPr>
              <a:t>btnDown</a:t>
            </a:r>
            <a:r>
              <a:rPr lang="en-US" sz="1200" dirty="0" smtClean="0">
                <a:solidFill>
                  <a:schemeClr val="accent5"/>
                </a:solidFill>
              </a:rPr>
              <a:t> </a:t>
            </a:r>
            <a:r>
              <a:rPr lang="en-US" sz="1200" dirty="0">
                <a:solidFill>
                  <a:schemeClr val="accent5"/>
                </a:solidFill>
              </a:rPr>
              <a:t>= </a:t>
            </a:r>
            <a:r>
              <a:rPr lang="en-US" sz="1200" dirty="0" err="1" smtClean="0">
                <a:solidFill>
                  <a:schemeClr val="accent5"/>
                </a:solidFill>
              </a:rPr>
              <a:t>display.newCircle</a:t>
            </a:r>
            <a:r>
              <a:rPr lang="en-US" sz="1200" dirty="0" smtClean="0">
                <a:solidFill>
                  <a:schemeClr val="accent5"/>
                </a:solidFill>
              </a:rPr>
              <a:t>(</a:t>
            </a:r>
            <a:r>
              <a:rPr lang="en-US" sz="1200" dirty="0" err="1" smtClean="0">
                <a:solidFill>
                  <a:schemeClr val="accent5"/>
                </a:solidFill>
              </a:rPr>
              <a:t>display.contentWidth</a:t>
            </a:r>
            <a:r>
              <a:rPr lang="en-US" sz="1200" dirty="0" smtClean="0">
                <a:solidFill>
                  <a:schemeClr val="accent5"/>
                </a:solidFill>
              </a:rPr>
              <a:t>/2, </a:t>
            </a:r>
            <a:r>
              <a:rPr lang="en-US" sz="1200" dirty="0">
                <a:solidFill>
                  <a:schemeClr val="accent5"/>
                </a:solidFill>
              </a:rPr>
              <a:t>display.contentHeight </a:t>
            </a:r>
            <a:r>
              <a:rPr lang="en-US" sz="1200" dirty="0" smtClean="0">
                <a:solidFill>
                  <a:schemeClr val="accent5"/>
                </a:solidFill>
              </a:rPr>
              <a:t>*0.8, </a:t>
            </a:r>
            <a:r>
              <a:rPr lang="en-US" sz="1200" dirty="0" err="1" smtClean="0">
                <a:solidFill>
                  <a:schemeClr val="accent5"/>
                </a:solidFill>
              </a:rPr>
              <a:t>display.contentWidth</a:t>
            </a:r>
            <a:r>
              <a:rPr lang="en-US" sz="1200" dirty="0" smtClean="0">
                <a:solidFill>
                  <a:schemeClr val="accent5"/>
                </a:solidFill>
              </a:rPr>
              <a:t>/5)</a:t>
            </a:r>
            <a:endParaRPr lang="en-US" sz="1200" dirty="0">
              <a:solidFill>
                <a:schemeClr val="accent5"/>
              </a:solidFill>
            </a:endParaRPr>
          </a:p>
          <a:p>
            <a:pPr marL="0" indent="0">
              <a:buNone/>
            </a:pPr>
            <a:r>
              <a:rPr lang="en-US" sz="1200" dirty="0" err="1" smtClean="0">
                <a:solidFill>
                  <a:schemeClr val="accent5"/>
                </a:solidFill>
              </a:rPr>
              <a:t>btnDown:setFillColor</a:t>
            </a:r>
            <a:r>
              <a:rPr lang="en-US" sz="1200" dirty="0" smtClean="0">
                <a:solidFill>
                  <a:schemeClr val="accent5"/>
                </a:solidFill>
              </a:rPr>
              <a:t>(0/255,255/255,0/255)</a:t>
            </a:r>
            <a:endParaRPr lang="en-US" sz="1200" dirty="0">
              <a:solidFill>
                <a:schemeClr val="accent5"/>
              </a:solidFill>
            </a:endParaRPr>
          </a:p>
          <a:p>
            <a:pPr marL="0" indent="0">
              <a:buNone/>
            </a:pPr>
            <a:endParaRPr lang="en-US" sz="1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7239000" cy="4846638"/>
          </a:xfrm>
        </p:spPr>
        <p:txBody>
          <a:bodyPr/>
          <a:lstStyle/>
          <a:p>
            <a:pPr marL="0" indent="0">
              <a:buNone/>
            </a:pPr>
            <a:r>
              <a:rPr lang="en-US" sz="1800" u="sng" dirty="0" smtClean="0"/>
              <a:t>Explanation:</a:t>
            </a:r>
            <a:r>
              <a:rPr lang="en-US" sz="1800" dirty="0" smtClean="0"/>
              <a:t>  The following code adds an image as we did in the first tutorial.  The code has been updated to use math to center the image directly in the middle of the app and place it 30%(0.3) of the way down the screen. </a:t>
            </a:r>
            <a:r>
              <a:rPr lang="en-US" sz="1800" dirty="0"/>
              <a:t>The x Scale and y Scale are set to 40%(0.4).</a:t>
            </a:r>
            <a:r>
              <a:rPr lang="en-US" sz="1800" dirty="0">
                <a:solidFill>
                  <a:schemeClr val="tx2"/>
                </a:solidFill>
              </a:rPr>
              <a:t> </a:t>
            </a:r>
            <a:endParaRPr lang="en-US" sz="1800" dirty="0" smtClean="0"/>
          </a:p>
          <a:p>
            <a:pPr marL="0" indent="0">
              <a:buNone/>
            </a:pPr>
            <a:r>
              <a:rPr lang="en-US" sz="1400" dirty="0" smtClean="0">
                <a:solidFill>
                  <a:schemeClr val="tx2"/>
                </a:solidFill>
              </a:rPr>
              <a:t>Steps:  </a:t>
            </a:r>
          </a:p>
          <a:p>
            <a:pPr marL="342900" indent="-342900">
              <a:buAutoNum type="arabicPeriod"/>
            </a:pPr>
            <a:r>
              <a:rPr lang="en-US" sz="1400" dirty="0" smtClean="0">
                <a:solidFill>
                  <a:schemeClr val="tx2"/>
                </a:solidFill>
              </a:rPr>
              <a:t>Add the following code below your button code.</a:t>
            </a:r>
          </a:p>
          <a:p>
            <a:pPr marL="342900" indent="-342900">
              <a:buFont typeface="Wingdings 2" pitchFamily="18" charset="2"/>
              <a:buAutoNum type="arabicPeriod"/>
            </a:pPr>
            <a:r>
              <a:rPr lang="en-US" sz="1400" dirty="0">
                <a:solidFill>
                  <a:schemeClr val="tx2"/>
                </a:solidFill>
              </a:rPr>
              <a:t>Add an image of your choice to the project folder.  </a:t>
            </a:r>
            <a:endParaRPr lang="en-US" sz="1400" dirty="0" smtClean="0">
              <a:solidFill>
                <a:schemeClr val="tx2"/>
              </a:solidFill>
            </a:endParaRPr>
          </a:p>
          <a:p>
            <a:pPr marL="342900" indent="-342900">
              <a:buFont typeface="Wingdings 2" pitchFamily="18" charset="2"/>
              <a:buAutoNum type="arabicPeriod"/>
            </a:pPr>
            <a:r>
              <a:rPr lang="en-US" sz="1400" dirty="0">
                <a:solidFill>
                  <a:schemeClr val="tx2"/>
                </a:solidFill>
              </a:rPr>
              <a:t>Replace “cow_rev.png” with your </a:t>
            </a:r>
            <a:r>
              <a:rPr lang="en-US" sz="1400" dirty="0" smtClean="0">
                <a:solidFill>
                  <a:schemeClr val="tx2"/>
                </a:solidFill>
              </a:rPr>
              <a:t>image’s </a:t>
            </a:r>
            <a:r>
              <a:rPr lang="en-US" sz="1400" dirty="0">
                <a:solidFill>
                  <a:schemeClr val="tx2"/>
                </a:solidFill>
              </a:rPr>
              <a:t>file name and file extension. </a:t>
            </a:r>
            <a:endParaRPr lang="en-US" sz="1400" dirty="0" smtClean="0">
              <a:solidFill>
                <a:schemeClr val="tx2"/>
              </a:solidFill>
            </a:endParaRPr>
          </a:p>
          <a:p>
            <a:pPr marL="342900" indent="-342900">
              <a:buFont typeface="Wingdings 2" pitchFamily="18" charset="2"/>
              <a:buAutoNum type="arabicPeriod"/>
            </a:pPr>
            <a:r>
              <a:rPr lang="en-US" sz="1400" dirty="0" smtClean="0">
                <a:solidFill>
                  <a:schemeClr val="tx2"/>
                </a:solidFill>
              </a:rPr>
              <a:t>You </a:t>
            </a:r>
            <a:r>
              <a:rPr lang="en-US" sz="1400" dirty="0">
                <a:solidFill>
                  <a:schemeClr val="tx2"/>
                </a:solidFill>
              </a:rPr>
              <a:t>may need to adjust </a:t>
            </a:r>
            <a:r>
              <a:rPr lang="en-US" sz="1400" dirty="0" smtClean="0">
                <a:solidFill>
                  <a:schemeClr val="tx2"/>
                </a:solidFill>
              </a:rPr>
              <a:t>the scale </a:t>
            </a:r>
            <a:r>
              <a:rPr lang="en-US" sz="1400" dirty="0">
                <a:solidFill>
                  <a:schemeClr val="tx2"/>
                </a:solidFill>
              </a:rPr>
              <a:t>values based on the size of the image you use</a:t>
            </a:r>
            <a:r>
              <a:rPr lang="en-US" sz="1400" dirty="0" smtClean="0">
                <a:solidFill>
                  <a:schemeClr val="tx2"/>
                </a:solidFill>
              </a:rPr>
              <a:t>.</a:t>
            </a:r>
          </a:p>
          <a:p>
            <a:pPr marL="0" indent="0">
              <a:buNone/>
            </a:pPr>
            <a:endParaRPr lang="en-US" sz="1400" dirty="0"/>
          </a:p>
          <a:p>
            <a:pPr marL="0" indent="0" fontAlgn="auto">
              <a:spcAft>
                <a:spcPts val="0"/>
              </a:spcAft>
              <a:buFont typeface="Wingdings 2"/>
              <a:buNone/>
              <a:defRPr/>
            </a:pPr>
            <a:r>
              <a:rPr lang="en-US" sz="1400" dirty="0">
                <a:solidFill>
                  <a:srgbClr val="00B050"/>
                </a:solidFill>
              </a:rPr>
              <a:t>-- Insert an Image and </a:t>
            </a:r>
            <a:r>
              <a:rPr lang="en-US" sz="1400" dirty="0" smtClean="0">
                <a:solidFill>
                  <a:srgbClr val="00B050"/>
                </a:solidFill>
              </a:rPr>
              <a:t>place it on your screen</a:t>
            </a:r>
          </a:p>
          <a:p>
            <a:pPr marL="0" indent="0" fontAlgn="auto">
              <a:spcAft>
                <a:spcPts val="0"/>
              </a:spcAft>
              <a:buFont typeface="Wingdings 2"/>
              <a:buNone/>
              <a:defRPr/>
            </a:pPr>
            <a:r>
              <a:rPr lang="en-US" sz="1400" dirty="0" err="1" smtClean="0">
                <a:solidFill>
                  <a:schemeClr val="accent5"/>
                </a:solidFill>
              </a:rPr>
              <a:t>myImage</a:t>
            </a:r>
            <a:r>
              <a:rPr lang="en-US" sz="1400" dirty="0" smtClean="0">
                <a:solidFill>
                  <a:schemeClr val="accent5"/>
                </a:solidFill>
              </a:rPr>
              <a:t> </a:t>
            </a:r>
            <a:r>
              <a:rPr lang="en-US" sz="1400" dirty="0">
                <a:solidFill>
                  <a:schemeClr val="accent5"/>
                </a:solidFill>
              </a:rPr>
              <a:t>= </a:t>
            </a:r>
            <a:r>
              <a:rPr lang="en-US" sz="1400" dirty="0" err="1">
                <a:solidFill>
                  <a:schemeClr val="accent5"/>
                </a:solidFill>
              </a:rPr>
              <a:t>display.newImage</a:t>
            </a:r>
            <a:r>
              <a:rPr lang="en-US" sz="1400" dirty="0">
                <a:solidFill>
                  <a:schemeClr val="accent5"/>
                </a:solidFill>
              </a:rPr>
              <a:t>("cow_rev.png")</a:t>
            </a:r>
          </a:p>
          <a:p>
            <a:pPr marL="0" indent="0" fontAlgn="auto">
              <a:spcAft>
                <a:spcPts val="0"/>
              </a:spcAft>
              <a:buFont typeface="Wingdings 2"/>
              <a:buNone/>
              <a:defRPr/>
            </a:pPr>
            <a:r>
              <a:rPr lang="en-US" sz="1400" dirty="0" err="1">
                <a:solidFill>
                  <a:schemeClr val="accent5"/>
                </a:solidFill>
              </a:rPr>
              <a:t>myImage.x</a:t>
            </a:r>
            <a:r>
              <a:rPr lang="en-US" sz="1400" dirty="0">
                <a:solidFill>
                  <a:schemeClr val="accent5"/>
                </a:solidFill>
              </a:rPr>
              <a:t> = </a:t>
            </a:r>
            <a:r>
              <a:rPr lang="en-US" sz="1400" dirty="0" err="1" smtClean="0">
                <a:solidFill>
                  <a:schemeClr val="accent5"/>
                </a:solidFill>
              </a:rPr>
              <a:t>display.contentWidth</a:t>
            </a:r>
            <a:r>
              <a:rPr lang="en-US" sz="1400" dirty="0" smtClean="0">
                <a:solidFill>
                  <a:schemeClr val="accent5"/>
                </a:solidFill>
              </a:rPr>
              <a:t>/2</a:t>
            </a:r>
            <a:endParaRPr lang="en-US" sz="1400" dirty="0">
              <a:solidFill>
                <a:schemeClr val="accent5"/>
              </a:solidFill>
            </a:endParaRPr>
          </a:p>
          <a:p>
            <a:pPr marL="0" indent="0" fontAlgn="auto">
              <a:spcAft>
                <a:spcPts val="0"/>
              </a:spcAft>
              <a:buFont typeface="Wingdings 2"/>
              <a:buNone/>
              <a:defRPr/>
            </a:pPr>
            <a:r>
              <a:rPr lang="en-US" sz="1400" dirty="0" err="1">
                <a:solidFill>
                  <a:schemeClr val="accent5"/>
                </a:solidFill>
              </a:rPr>
              <a:t>myImage.y</a:t>
            </a:r>
            <a:r>
              <a:rPr lang="en-US" sz="1400" dirty="0">
                <a:solidFill>
                  <a:schemeClr val="accent5"/>
                </a:solidFill>
              </a:rPr>
              <a:t> = </a:t>
            </a:r>
            <a:r>
              <a:rPr lang="en-US" sz="1400" dirty="0" err="1" smtClean="0">
                <a:solidFill>
                  <a:schemeClr val="accent5"/>
                </a:solidFill>
              </a:rPr>
              <a:t>display.contentHeight</a:t>
            </a:r>
            <a:r>
              <a:rPr lang="en-US" sz="1400" dirty="0" smtClean="0">
                <a:solidFill>
                  <a:schemeClr val="accent5"/>
                </a:solidFill>
              </a:rPr>
              <a:t>*0.3</a:t>
            </a:r>
            <a:endParaRPr lang="en-US" sz="1400" dirty="0">
              <a:solidFill>
                <a:schemeClr val="accent5"/>
              </a:solidFill>
            </a:endParaRPr>
          </a:p>
          <a:p>
            <a:pPr marL="0" indent="0" fontAlgn="auto">
              <a:spcAft>
                <a:spcPts val="0"/>
              </a:spcAft>
              <a:buFont typeface="Wingdings 2"/>
              <a:buNone/>
              <a:defRPr/>
            </a:pPr>
            <a:r>
              <a:rPr lang="en-US" sz="1400" dirty="0" err="1" smtClean="0">
                <a:solidFill>
                  <a:schemeClr val="accent5"/>
                </a:solidFill>
              </a:rPr>
              <a:t>myImage.xScale</a:t>
            </a:r>
            <a:r>
              <a:rPr lang="en-US" sz="1400" dirty="0" smtClean="0">
                <a:solidFill>
                  <a:schemeClr val="accent5"/>
                </a:solidFill>
              </a:rPr>
              <a:t> </a:t>
            </a:r>
            <a:r>
              <a:rPr lang="en-US" sz="1400" dirty="0">
                <a:solidFill>
                  <a:schemeClr val="accent5"/>
                </a:solidFill>
              </a:rPr>
              <a:t>= 0.4</a:t>
            </a:r>
          </a:p>
          <a:p>
            <a:pPr marL="0" indent="0" fontAlgn="auto">
              <a:spcAft>
                <a:spcPts val="0"/>
              </a:spcAft>
              <a:buFont typeface="Wingdings 2"/>
              <a:buNone/>
              <a:defRPr/>
            </a:pPr>
            <a:r>
              <a:rPr lang="en-US" sz="1400" dirty="0" err="1">
                <a:solidFill>
                  <a:schemeClr val="accent5"/>
                </a:solidFill>
              </a:rPr>
              <a:t>myImage.yScale</a:t>
            </a:r>
            <a:r>
              <a:rPr lang="en-US" sz="1400" dirty="0">
                <a:solidFill>
                  <a:schemeClr val="accent5"/>
                </a:solidFill>
              </a:rPr>
              <a:t> = </a:t>
            </a:r>
            <a:r>
              <a:rPr lang="en-US" sz="1400" dirty="0" smtClean="0">
                <a:solidFill>
                  <a:schemeClr val="accent5"/>
                </a:solidFill>
              </a:rPr>
              <a:t>0.4</a:t>
            </a:r>
            <a:endParaRPr lang="en-US" sz="1400" dirty="0">
              <a:solidFill>
                <a:schemeClr val="accent5"/>
              </a:solidFill>
            </a:endParaRPr>
          </a:p>
          <a:p>
            <a:pPr marL="0" indent="0">
              <a:buNone/>
            </a:pPr>
            <a:endParaRPr lang="en-CA" dirty="0"/>
          </a:p>
        </p:txBody>
      </p:sp>
    </p:spTree>
    <p:extLst>
      <p:ext uri="{BB962C8B-B14F-4D97-AF65-F5344CB8AC3E}">
        <p14:creationId xmlns:p14="http://schemas.microsoft.com/office/powerpoint/2010/main" val="17301851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a:ea typeface="+mj-ea"/>
              </a:rPr>
              <a:t>Functions (Methods):</a:t>
            </a:r>
          </a:p>
        </p:txBody>
      </p:sp>
      <p:sp>
        <p:nvSpPr>
          <p:cNvPr id="18434" name="Content Placeholder 2"/>
          <p:cNvSpPr>
            <a:spLocks noGrp="1"/>
          </p:cNvSpPr>
          <p:nvPr>
            <p:ph idx="1"/>
          </p:nvPr>
        </p:nvSpPr>
        <p:spPr/>
        <p:txBody>
          <a:bodyPr/>
          <a:lstStyle/>
          <a:p>
            <a:pPr>
              <a:buFont typeface="Wingdings 2" pitchFamily="18" charset="2"/>
              <a:buNone/>
            </a:pPr>
            <a:r>
              <a:rPr lang="en-US" dirty="0"/>
              <a:t>   Functions are elements within your application that do things.  They could be referred to as </a:t>
            </a:r>
            <a:r>
              <a:rPr lang="en-US" altLang="en-US" dirty="0"/>
              <a:t>“</a:t>
            </a:r>
            <a:r>
              <a:rPr lang="en-US" dirty="0"/>
              <a:t>Tasks</a:t>
            </a:r>
            <a:r>
              <a:rPr lang="en-US" altLang="en-US" dirty="0"/>
              <a:t>”</a:t>
            </a:r>
            <a:r>
              <a:rPr lang="en-US" dirty="0"/>
              <a:t>.  In a traditional Object Oriented Programming (OOP) languages, classes or objects perform functions.</a:t>
            </a:r>
          </a:p>
          <a:p>
            <a:pPr>
              <a:buFont typeface="Wingdings 2" pitchFamily="18" charset="2"/>
              <a:buNone/>
            </a:pPr>
            <a:endParaRPr lang="en-US" dirty="0"/>
          </a:p>
          <a:p>
            <a:pPr>
              <a:buFont typeface="Wingdings 2" pitchFamily="18" charset="2"/>
              <a:buNone/>
            </a:pPr>
            <a:r>
              <a:rPr lang="en-US" sz="2000" dirty="0"/>
              <a:t>Ex.  A cow (a class) eats grass(a function).</a:t>
            </a:r>
          </a:p>
          <a:p>
            <a:pPr>
              <a:buFont typeface="Wingdings 2" pitchFamily="18" charset="2"/>
              <a:buNone/>
            </a:pPr>
            <a:endParaRPr lang="en-US" sz="2000" dirty="0"/>
          </a:p>
          <a:p>
            <a:pPr>
              <a:buFont typeface="Wingdings 2" pitchFamily="18" charset="2"/>
              <a:buNone/>
            </a:pPr>
            <a:r>
              <a:rPr lang="en-US" sz="2000" dirty="0"/>
              <a:t>Ex. Main.lua (a class) moves its button down (a function).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7239000" cy="5181600"/>
          </a:xfrm>
        </p:spPr>
        <p:txBody>
          <a:bodyPr>
            <a:normAutofit/>
          </a:bodyPr>
          <a:lstStyle/>
          <a:p>
            <a:pPr marL="0" indent="0" fontAlgn="auto">
              <a:spcAft>
                <a:spcPts val="0"/>
              </a:spcAft>
              <a:buFont typeface="Wingdings 2"/>
              <a:buNone/>
              <a:defRPr/>
            </a:pPr>
            <a:r>
              <a:rPr lang="en-US" sz="1600" u="sng" dirty="0" smtClean="0">
                <a:ea typeface="+mn-ea"/>
              </a:rPr>
              <a:t>Explanation:</a:t>
            </a:r>
            <a:r>
              <a:rPr lang="en-US" sz="1600" dirty="0" smtClean="0">
                <a:ea typeface="+mn-ea"/>
              </a:rPr>
              <a:t>  The following code declares a function named </a:t>
            </a:r>
            <a:r>
              <a:rPr lang="en-US" sz="1600" dirty="0" err="1" smtClean="0">
                <a:ea typeface="+mn-ea"/>
              </a:rPr>
              <a:t>moveDown</a:t>
            </a:r>
            <a:r>
              <a:rPr lang="en-US" sz="1600" dirty="0" smtClean="0">
                <a:ea typeface="+mn-ea"/>
              </a:rPr>
              <a:t>.  The second line of code increases the y coordinate of the image.  Since the y coordinate is 0 at the top by adding to the y coordinate the image moves down.  The third line of code rotates the image by 10 degrees.   The last line of code closes the function.  </a:t>
            </a:r>
            <a:endParaRPr lang="en-US" sz="1600" dirty="0">
              <a:ea typeface="+mn-ea"/>
            </a:endParaRPr>
          </a:p>
          <a:p>
            <a:pPr marL="0" indent="0" fontAlgn="auto">
              <a:spcAft>
                <a:spcPts val="0"/>
              </a:spcAft>
              <a:buFont typeface="Wingdings 2"/>
              <a:buNone/>
              <a:defRPr/>
            </a:pPr>
            <a:r>
              <a:rPr lang="en-US" sz="1600" dirty="0">
                <a:solidFill>
                  <a:schemeClr val="tx2"/>
                </a:solidFill>
                <a:ea typeface="+mn-ea"/>
              </a:rPr>
              <a:t>Steps:</a:t>
            </a:r>
          </a:p>
          <a:p>
            <a:pPr marL="514350" indent="-514350" fontAlgn="auto">
              <a:spcAft>
                <a:spcPts val="0"/>
              </a:spcAft>
              <a:buFont typeface="Wingdings 2"/>
              <a:buAutoNum type="arabicPeriod"/>
              <a:defRPr/>
            </a:pPr>
            <a:r>
              <a:rPr lang="en-US" sz="1600" dirty="0">
                <a:solidFill>
                  <a:schemeClr val="tx2"/>
                </a:solidFill>
                <a:ea typeface="+mn-ea"/>
              </a:rPr>
              <a:t>Add the following code below your UI objects:</a:t>
            </a:r>
          </a:p>
          <a:p>
            <a:pPr marL="514350" indent="-514350" fontAlgn="auto">
              <a:spcAft>
                <a:spcPts val="0"/>
              </a:spcAft>
              <a:buFont typeface="Wingdings 2"/>
              <a:buAutoNum type="arabicPeriod"/>
              <a:defRPr/>
            </a:pPr>
            <a:endParaRPr lang="en-US" sz="1600" dirty="0">
              <a:ea typeface="+mn-ea"/>
            </a:endParaRPr>
          </a:p>
          <a:p>
            <a:pPr marL="0" indent="0" fontAlgn="auto">
              <a:spcAft>
                <a:spcPts val="0"/>
              </a:spcAft>
              <a:buFont typeface="Wingdings 2"/>
              <a:buNone/>
              <a:defRPr/>
            </a:pPr>
            <a:r>
              <a:rPr lang="en-US" sz="1600" dirty="0">
                <a:solidFill>
                  <a:srgbClr val="00B050"/>
                </a:solidFill>
                <a:ea typeface="+mn-ea"/>
              </a:rPr>
              <a:t>-- Add Function</a:t>
            </a:r>
          </a:p>
          <a:p>
            <a:pPr marL="0" indent="0" fontAlgn="auto">
              <a:spcAft>
                <a:spcPts val="0"/>
              </a:spcAft>
              <a:buFont typeface="Wingdings 2"/>
              <a:buNone/>
              <a:defRPr/>
            </a:pPr>
            <a:r>
              <a:rPr lang="en-US" sz="1600" dirty="0">
                <a:solidFill>
                  <a:schemeClr val="accent5"/>
                </a:solidFill>
                <a:ea typeface="+mn-ea"/>
              </a:rPr>
              <a:t>function </a:t>
            </a:r>
            <a:r>
              <a:rPr lang="en-US" sz="1600" dirty="0" err="1">
                <a:solidFill>
                  <a:schemeClr val="accent5"/>
                </a:solidFill>
                <a:ea typeface="+mn-ea"/>
              </a:rPr>
              <a:t>moveDown</a:t>
            </a:r>
            <a:r>
              <a:rPr lang="en-US" sz="1600" dirty="0">
                <a:solidFill>
                  <a:schemeClr val="accent5"/>
                </a:solidFill>
                <a:ea typeface="+mn-ea"/>
              </a:rPr>
              <a:t> (event)</a:t>
            </a:r>
          </a:p>
          <a:p>
            <a:pPr marL="0" indent="0" fontAlgn="auto">
              <a:spcAft>
                <a:spcPts val="0"/>
              </a:spcAft>
              <a:buFont typeface="Wingdings 2"/>
              <a:buNone/>
              <a:defRPr/>
            </a:pPr>
            <a:r>
              <a:rPr lang="en-US" sz="1600" dirty="0" err="1" smtClean="0">
                <a:solidFill>
                  <a:schemeClr val="accent5"/>
                </a:solidFill>
                <a:ea typeface="+mn-ea"/>
              </a:rPr>
              <a:t>myImage.y</a:t>
            </a:r>
            <a:r>
              <a:rPr lang="en-US" sz="1600" dirty="0" smtClean="0">
                <a:solidFill>
                  <a:schemeClr val="accent5"/>
                </a:solidFill>
                <a:ea typeface="+mn-ea"/>
              </a:rPr>
              <a:t> </a:t>
            </a:r>
            <a:r>
              <a:rPr lang="en-US" sz="1600" dirty="0">
                <a:solidFill>
                  <a:schemeClr val="accent5"/>
                </a:solidFill>
                <a:ea typeface="+mn-ea"/>
              </a:rPr>
              <a:t>= myImage.y+10</a:t>
            </a:r>
          </a:p>
          <a:p>
            <a:pPr marL="0" indent="0" fontAlgn="auto">
              <a:spcAft>
                <a:spcPts val="0"/>
              </a:spcAft>
              <a:buFont typeface="Wingdings 2"/>
              <a:buNone/>
              <a:defRPr/>
            </a:pPr>
            <a:r>
              <a:rPr lang="en-US" sz="1600" dirty="0" err="1">
                <a:solidFill>
                  <a:schemeClr val="accent5"/>
                </a:solidFill>
                <a:ea typeface="+mn-ea"/>
              </a:rPr>
              <a:t>myImage.rotation</a:t>
            </a:r>
            <a:r>
              <a:rPr lang="en-US" sz="1600" dirty="0">
                <a:solidFill>
                  <a:schemeClr val="accent5"/>
                </a:solidFill>
                <a:ea typeface="+mn-ea"/>
              </a:rPr>
              <a:t> = myImage.rotation+10</a:t>
            </a:r>
          </a:p>
          <a:p>
            <a:pPr marL="0" indent="0" fontAlgn="auto">
              <a:spcAft>
                <a:spcPts val="0"/>
              </a:spcAft>
              <a:buFont typeface="Wingdings 2"/>
              <a:buNone/>
              <a:defRPr/>
            </a:pPr>
            <a:r>
              <a:rPr lang="en-US" sz="1600" dirty="0">
                <a:solidFill>
                  <a:schemeClr val="accent5"/>
                </a:solidFill>
                <a:ea typeface="+mn-ea"/>
              </a:rPr>
              <a:t>e</a:t>
            </a:r>
            <a:r>
              <a:rPr lang="en-US" sz="1600" dirty="0" smtClean="0">
                <a:solidFill>
                  <a:schemeClr val="accent5"/>
                </a:solidFill>
                <a:ea typeface="+mn-ea"/>
              </a:rPr>
              <a:t>nd</a:t>
            </a:r>
          </a:p>
          <a:p>
            <a:pPr marL="0" indent="0" fontAlgn="auto">
              <a:spcAft>
                <a:spcPts val="0"/>
              </a:spcAft>
              <a:buFont typeface="Wingdings 2"/>
              <a:buNone/>
              <a:defRPr/>
            </a:pPr>
            <a:endParaRPr lang="en-US" sz="1600" i="1" dirty="0">
              <a:solidFill>
                <a:schemeClr val="accent5"/>
              </a:solidFill>
              <a:ea typeface="+mn-ea"/>
            </a:endParaRPr>
          </a:p>
          <a:p>
            <a:pPr marL="0" indent="0" fontAlgn="auto">
              <a:spcAft>
                <a:spcPts val="0"/>
              </a:spcAft>
              <a:buNone/>
              <a:defRPr/>
            </a:pPr>
            <a:r>
              <a:rPr lang="en-US" sz="1600" dirty="0"/>
              <a:t>Note:  This code will do </a:t>
            </a:r>
            <a:r>
              <a:rPr lang="en-US" sz="1600"/>
              <a:t>nothing </a:t>
            </a:r>
            <a:r>
              <a:rPr lang="en-US" sz="1600" smtClean="0"/>
              <a:t>until the </a:t>
            </a:r>
            <a:r>
              <a:rPr lang="en-US" sz="1600" dirty="0"/>
              <a:t>function is connected to the button click through an event handler.  Move onto the next section to learn about event handlers.</a:t>
            </a:r>
          </a:p>
          <a:p>
            <a:pPr marL="0" indent="0" fontAlgn="auto">
              <a:spcAft>
                <a:spcPts val="0"/>
              </a:spcAft>
              <a:buFont typeface="Wingdings 2"/>
              <a:buNone/>
              <a:defRPr/>
            </a:pPr>
            <a:endParaRPr lang="en-US" sz="1600" i="1" dirty="0">
              <a:solidFill>
                <a:schemeClr val="accent5"/>
              </a:solidFill>
              <a:ea typeface="+mn-ea"/>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Content Placeholder 2"/>
          <p:cNvSpPr>
            <a:spLocks noGrp="1"/>
          </p:cNvSpPr>
          <p:nvPr>
            <p:ph idx="1"/>
          </p:nvPr>
        </p:nvSpPr>
        <p:spPr>
          <a:xfrm>
            <a:off x="457200" y="1609725"/>
            <a:ext cx="7239000" cy="3267075"/>
          </a:xfrm>
        </p:spPr>
        <p:txBody>
          <a:bodyPr/>
          <a:lstStyle/>
          <a:p>
            <a:pPr>
              <a:buFont typeface="Wingdings 2" pitchFamily="18" charset="2"/>
              <a:buNone/>
            </a:pPr>
            <a:r>
              <a:rPr lang="en-US" dirty="0"/>
              <a:t>  We have created the User Interface(UI) and added our first Function.  Now we need to make a connection between the UI and the function, so that when the user touches the screen over the button, an event occurs that performs our function.  This connection is called an </a:t>
            </a:r>
            <a:r>
              <a:rPr lang="en-US" altLang="en-US" dirty="0"/>
              <a:t>“</a:t>
            </a:r>
            <a:r>
              <a:rPr lang="en-US" dirty="0"/>
              <a:t>event handler</a:t>
            </a:r>
            <a:r>
              <a:rPr lang="en-US" altLang="en-US" dirty="0"/>
              <a:t>”</a:t>
            </a:r>
            <a:r>
              <a:rPr lang="en-US" dirty="0"/>
              <a:t>.</a:t>
            </a:r>
          </a:p>
        </p:txBody>
      </p:sp>
      <p:sp>
        <p:nvSpPr>
          <p:cNvPr id="4" name="Title 3"/>
          <p:cNvSpPr>
            <a:spLocks noGrp="1"/>
          </p:cNvSpPr>
          <p:nvPr>
            <p:ph type="title"/>
          </p:nvPr>
        </p:nvSpPr>
        <p:spPr>
          <a:xfrm>
            <a:off x="457200" y="320040"/>
            <a:ext cx="7239000" cy="1143000"/>
          </a:xfrm>
        </p:spPr>
        <p:txBody>
          <a:bodyPr/>
          <a:lstStyle/>
          <a:p>
            <a:pPr fontAlgn="auto">
              <a:spcAft>
                <a:spcPts val="0"/>
              </a:spcAft>
              <a:defRPr/>
            </a:pPr>
            <a:r>
              <a:rPr lang="en-US" dirty="0">
                <a:ea typeface="+mj-ea"/>
              </a:rPr>
              <a:t>Event Handlers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Overview</a:t>
            </a:r>
            <a:endParaRPr lang="en-CA" dirty="0"/>
          </a:p>
        </p:txBody>
      </p:sp>
      <p:sp>
        <p:nvSpPr>
          <p:cNvPr id="3" name="Content Placeholder 2"/>
          <p:cNvSpPr>
            <a:spLocks noGrp="1"/>
          </p:cNvSpPr>
          <p:nvPr>
            <p:ph idx="1"/>
          </p:nvPr>
        </p:nvSpPr>
        <p:spPr/>
        <p:txBody>
          <a:bodyPr/>
          <a:lstStyle/>
          <a:p>
            <a:pPr marL="0" indent="0">
              <a:buNone/>
            </a:pPr>
            <a:r>
              <a:rPr lang="en-US" sz="2000" dirty="0" smtClean="0"/>
              <a:t>This class is designed to teach you the basics of programming through the programming language LUA, using the Corona SDK.  The editor we will be using is notepad++(there are other free editors available as well). </a:t>
            </a:r>
          </a:p>
          <a:p>
            <a:pPr marL="0" indent="0">
              <a:buNone/>
            </a:pPr>
            <a:r>
              <a:rPr lang="en-US" sz="2000" u="sng" dirty="0" smtClean="0"/>
              <a:t>Format:</a:t>
            </a:r>
            <a:r>
              <a:rPr lang="en-US" sz="2000" dirty="0" smtClean="0"/>
              <a:t>   This course is designed so that you first complete a tutorial using the given code(highlighted in blue, plus optional green comments).  After each tutorial you will then complete and hand in an assignment applying the knowledge you have learned.</a:t>
            </a:r>
          </a:p>
          <a:p>
            <a:pPr marL="0" indent="0">
              <a:buNone/>
            </a:pPr>
            <a:endParaRPr lang="en-US" sz="2000" dirty="0" smtClean="0"/>
          </a:p>
          <a:p>
            <a:pPr marL="0" indent="0">
              <a:buNone/>
            </a:pPr>
            <a:r>
              <a:rPr lang="en-US" sz="2000" dirty="0" smtClean="0"/>
              <a:t>Note:  The tutorial is not the assignment.  The assignments are clearly outlined and have slightly different tasks than what is done in the tutorials.</a:t>
            </a:r>
            <a:endParaRPr lang="en-CA" sz="2000" dirty="0"/>
          </a:p>
        </p:txBody>
      </p:sp>
    </p:spTree>
    <p:extLst>
      <p:ext uri="{BB962C8B-B14F-4D97-AF65-F5344CB8AC3E}">
        <p14:creationId xmlns:p14="http://schemas.microsoft.com/office/powerpoint/2010/main" val="24270482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239000" cy="5922963"/>
          </a:xfrm>
        </p:spPr>
        <p:txBody>
          <a:bodyPr>
            <a:normAutofit/>
          </a:bodyPr>
          <a:lstStyle/>
          <a:p>
            <a:pPr marL="0" indent="0" fontAlgn="auto">
              <a:spcAft>
                <a:spcPts val="0"/>
              </a:spcAft>
              <a:buFont typeface="Wingdings 2"/>
              <a:buNone/>
              <a:defRPr/>
            </a:pPr>
            <a:r>
              <a:rPr lang="en-US" sz="1800" u="sng" dirty="0" smtClean="0">
                <a:ea typeface="+mn-ea"/>
              </a:rPr>
              <a:t>Explanation:</a:t>
            </a:r>
            <a:r>
              <a:rPr lang="en-US" sz="1800" dirty="0" smtClean="0">
                <a:ea typeface="+mn-ea"/>
              </a:rPr>
              <a:t>  The following line of code makes the connection between the </a:t>
            </a:r>
            <a:r>
              <a:rPr lang="en-US" sz="1800" dirty="0" err="1" smtClean="0">
                <a:ea typeface="+mn-ea"/>
              </a:rPr>
              <a:t>btnDown</a:t>
            </a:r>
            <a:r>
              <a:rPr lang="en-US" sz="1800" dirty="0" smtClean="0">
                <a:ea typeface="+mn-ea"/>
              </a:rPr>
              <a:t> button and the </a:t>
            </a:r>
            <a:r>
              <a:rPr lang="en-US" sz="1800" dirty="0" err="1" smtClean="0">
                <a:ea typeface="+mn-ea"/>
              </a:rPr>
              <a:t>moveDown</a:t>
            </a:r>
            <a:r>
              <a:rPr lang="en-US" sz="1800" dirty="0" smtClean="0">
                <a:ea typeface="+mn-ea"/>
              </a:rPr>
              <a:t> function.  Notice the keyword “tap” as the property that is required to listen for user taps on the button.</a:t>
            </a:r>
          </a:p>
          <a:p>
            <a:pPr marL="0" indent="0" fontAlgn="auto">
              <a:spcAft>
                <a:spcPts val="0"/>
              </a:spcAft>
              <a:buFont typeface="Wingdings 2"/>
              <a:buNone/>
              <a:defRPr/>
            </a:pPr>
            <a:endParaRPr lang="en-US" sz="1800" dirty="0">
              <a:ea typeface="+mn-ea"/>
            </a:endParaRPr>
          </a:p>
          <a:p>
            <a:pPr marL="0" indent="0" fontAlgn="auto">
              <a:spcAft>
                <a:spcPts val="0"/>
              </a:spcAft>
              <a:buFont typeface="Wingdings 2"/>
              <a:buNone/>
              <a:defRPr/>
            </a:pPr>
            <a:r>
              <a:rPr lang="en-US" sz="1800" dirty="0">
                <a:solidFill>
                  <a:schemeClr val="tx2"/>
                </a:solidFill>
                <a:ea typeface="+mn-ea"/>
              </a:rPr>
              <a:t>Steps:</a:t>
            </a:r>
          </a:p>
          <a:p>
            <a:pPr marL="514350" indent="-514350" fontAlgn="auto">
              <a:spcAft>
                <a:spcPts val="0"/>
              </a:spcAft>
              <a:buFont typeface="Wingdings 2"/>
              <a:buAutoNum type="arabicPeriod"/>
              <a:defRPr/>
            </a:pPr>
            <a:r>
              <a:rPr lang="en-US" sz="1800" dirty="0">
                <a:solidFill>
                  <a:schemeClr val="tx2"/>
                </a:solidFill>
                <a:ea typeface="+mn-ea"/>
              </a:rPr>
              <a:t>Add the following code below your function.</a:t>
            </a:r>
          </a:p>
          <a:p>
            <a:pPr marL="0" indent="0" fontAlgn="auto">
              <a:spcAft>
                <a:spcPts val="0"/>
              </a:spcAft>
              <a:buFont typeface="Wingdings 2"/>
              <a:buNone/>
              <a:defRPr/>
            </a:pPr>
            <a:r>
              <a:rPr lang="en-US" sz="1800" dirty="0">
                <a:solidFill>
                  <a:srgbClr val="00B050"/>
                </a:solidFill>
                <a:ea typeface="+mn-ea"/>
              </a:rPr>
              <a:t>-- Event Handlers</a:t>
            </a:r>
          </a:p>
          <a:p>
            <a:pPr marL="0" indent="0" fontAlgn="auto">
              <a:spcAft>
                <a:spcPts val="0"/>
              </a:spcAft>
              <a:buFont typeface="Wingdings 2"/>
              <a:buNone/>
              <a:defRPr/>
            </a:pPr>
            <a:r>
              <a:rPr lang="en-US" sz="1800" dirty="0">
                <a:solidFill>
                  <a:schemeClr val="accent5"/>
                </a:solidFill>
                <a:ea typeface="+mn-ea"/>
              </a:rPr>
              <a:t>btnDown:addEventListener("tap", </a:t>
            </a:r>
            <a:r>
              <a:rPr lang="en-US" sz="1800" dirty="0" err="1">
                <a:solidFill>
                  <a:schemeClr val="accent5"/>
                </a:solidFill>
                <a:ea typeface="+mn-ea"/>
              </a:rPr>
              <a:t>moveDown</a:t>
            </a:r>
            <a:r>
              <a:rPr lang="en-US" sz="1800" dirty="0">
                <a:solidFill>
                  <a:schemeClr val="accent5"/>
                </a:solidFill>
                <a:ea typeface="+mn-ea"/>
              </a:rPr>
              <a:t>)</a:t>
            </a:r>
          </a:p>
          <a:p>
            <a:pPr marL="0" indent="0" fontAlgn="auto">
              <a:spcAft>
                <a:spcPts val="0"/>
              </a:spcAft>
              <a:buFont typeface="Wingdings 2"/>
              <a:buNone/>
              <a:defRPr/>
            </a:pPr>
            <a:endParaRPr lang="en-US" sz="1800" i="1" dirty="0">
              <a:ea typeface="+mn-ea"/>
            </a:endParaRPr>
          </a:p>
          <a:p>
            <a:pPr marL="0" indent="0" fontAlgn="auto">
              <a:spcAft>
                <a:spcPts val="0"/>
              </a:spcAft>
              <a:buNone/>
              <a:defRPr/>
            </a:pPr>
            <a:r>
              <a:rPr lang="en-US" sz="1800" dirty="0">
                <a:solidFill>
                  <a:schemeClr val="tx2"/>
                </a:solidFill>
              </a:rPr>
              <a:t>*  Run the application and make sure it works.  </a:t>
            </a:r>
            <a:r>
              <a:rPr lang="en-US" sz="1800" dirty="0" smtClean="0">
                <a:solidFill>
                  <a:schemeClr val="tx2"/>
                </a:solidFill>
              </a:rPr>
              <a:t>Adjust your UI so things look good.</a:t>
            </a:r>
            <a:endParaRPr lang="en-US" i="1" dirty="0">
              <a:solidFill>
                <a:schemeClr val="tx2"/>
              </a:solidFill>
              <a:ea typeface="+mn-ea"/>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Assignment #2:Functions and Handling Events</a:t>
            </a:r>
            <a:endParaRPr lang="en-CA" dirty="0">
              <a:solidFill>
                <a:srgbClr val="FFFF00"/>
              </a:solidFill>
            </a:endParaRPr>
          </a:p>
        </p:txBody>
      </p:sp>
      <p:sp>
        <p:nvSpPr>
          <p:cNvPr id="3" name="Content Placeholder 2"/>
          <p:cNvSpPr>
            <a:spLocks noGrp="1"/>
          </p:cNvSpPr>
          <p:nvPr>
            <p:ph idx="1"/>
          </p:nvPr>
        </p:nvSpPr>
        <p:spPr>
          <a:xfrm>
            <a:off x="304800" y="1609725"/>
            <a:ext cx="7696200" cy="4846638"/>
          </a:xfrm>
        </p:spPr>
        <p:txBody>
          <a:bodyPr/>
          <a:lstStyle/>
          <a:p>
            <a:pPr marL="0" indent="0">
              <a:buNone/>
            </a:pPr>
            <a:r>
              <a:rPr lang="en-US" u="sng" dirty="0" smtClean="0"/>
              <a:t>Setup:</a:t>
            </a:r>
            <a:r>
              <a:rPr lang="en-US" dirty="0" smtClean="0"/>
              <a:t>  Create a new project(see slide 6).  Name your project in the following format: “lastnameFirstnameAssign2”</a:t>
            </a:r>
          </a:p>
          <a:p>
            <a:pPr marL="0" indent="0">
              <a:buNone/>
            </a:pPr>
            <a:endParaRPr lang="en-US" dirty="0" smtClean="0"/>
          </a:p>
          <a:p>
            <a:pPr marL="0" indent="0">
              <a:buNone/>
            </a:pPr>
            <a:r>
              <a:rPr lang="en-US" u="sng" dirty="0" smtClean="0"/>
              <a:t>Task:</a:t>
            </a:r>
            <a:r>
              <a:rPr lang="en-US" dirty="0" smtClean="0"/>
              <a:t>  Create an app that has 4 buttons that move an image up down left and right.</a:t>
            </a:r>
          </a:p>
          <a:p>
            <a:pPr marL="0" indent="0">
              <a:buNone/>
            </a:pPr>
            <a:endParaRPr lang="en-US" dirty="0" smtClean="0"/>
          </a:p>
          <a:p>
            <a:pPr marL="0" indent="0">
              <a:buNone/>
            </a:pPr>
            <a:r>
              <a:rPr lang="en-US" u="sng" dirty="0" smtClean="0"/>
              <a:t>Hand-in:</a:t>
            </a:r>
            <a:r>
              <a:rPr lang="en-US" dirty="0" smtClean="0"/>
              <a:t>  Run </a:t>
            </a:r>
            <a:r>
              <a:rPr lang="en-US" dirty="0"/>
              <a:t>the application and make sure it works.  Copy your </a:t>
            </a:r>
            <a:r>
              <a:rPr lang="en-US" u="sng" dirty="0"/>
              <a:t>project folder</a:t>
            </a:r>
            <a:r>
              <a:rPr lang="en-US" dirty="0"/>
              <a:t> to the marking folder. </a:t>
            </a:r>
            <a:endParaRPr lang="en-US" dirty="0" smtClean="0"/>
          </a:p>
          <a:p>
            <a:pPr marL="0" indent="0">
              <a:buNone/>
            </a:pPr>
            <a:endParaRPr lang="en-CA" dirty="0"/>
          </a:p>
        </p:txBody>
      </p:sp>
    </p:spTree>
    <p:extLst>
      <p:ext uri="{BB962C8B-B14F-4D97-AF65-F5344CB8AC3E}">
        <p14:creationId xmlns:p14="http://schemas.microsoft.com/office/powerpoint/2010/main" val="16071721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Calculations</a:t>
            </a:r>
            <a:endParaRPr lang="en-CA" dirty="0"/>
          </a:p>
        </p:txBody>
      </p:sp>
      <p:sp>
        <p:nvSpPr>
          <p:cNvPr id="3" name="Content Placeholder 2"/>
          <p:cNvSpPr>
            <a:spLocks noGrp="1"/>
          </p:cNvSpPr>
          <p:nvPr>
            <p:ph idx="1"/>
          </p:nvPr>
        </p:nvSpPr>
        <p:spPr/>
        <p:txBody>
          <a:bodyPr/>
          <a:lstStyle/>
          <a:p>
            <a:pPr marL="0" indent="0">
              <a:buNone/>
            </a:pPr>
            <a:r>
              <a:rPr lang="en-US" dirty="0" smtClean="0"/>
              <a:t>One of the main advantages that computers provide us with is the ability to do calculations quickly.  One of the simplest computers that we use is a calculator.  In the next tutorial we will build a very simple calculator.</a:t>
            </a:r>
            <a:endParaRPr lang="en-CA" dirty="0"/>
          </a:p>
        </p:txBody>
      </p:sp>
    </p:spTree>
    <p:extLst>
      <p:ext uri="{BB962C8B-B14F-4D97-AF65-F5344CB8AC3E}">
        <p14:creationId xmlns:p14="http://schemas.microsoft.com/office/powerpoint/2010/main" val="15236469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
            <a:ext cx="7239000" cy="1143000"/>
          </a:xfrm>
        </p:spPr>
        <p:txBody>
          <a:bodyPr/>
          <a:lstStyle/>
          <a:p>
            <a:r>
              <a:rPr lang="en-US" dirty="0" smtClean="0">
                <a:solidFill>
                  <a:schemeClr val="accent3">
                    <a:lumMod val="40000"/>
                    <a:lumOff val="60000"/>
                  </a:schemeClr>
                </a:solidFill>
              </a:rPr>
              <a:t>Tutorial </a:t>
            </a:r>
            <a:r>
              <a:rPr lang="en-US" dirty="0">
                <a:solidFill>
                  <a:schemeClr val="accent3">
                    <a:lumMod val="40000"/>
                    <a:lumOff val="60000"/>
                  </a:schemeClr>
                </a:solidFill>
              </a:rPr>
              <a:t>#3:  </a:t>
            </a:r>
            <a:r>
              <a:rPr lang="en-US" dirty="0" smtClean="0">
                <a:solidFill>
                  <a:schemeClr val="accent3">
                    <a:lumMod val="40000"/>
                    <a:lumOff val="60000"/>
                  </a:schemeClr>
                </a:solidFill>
              </a:rPr>
              <a:t>Calculations</a:t>
            </a:r>
            <a:endParaRPr lang="en-US" dirty="0">
              <a:solidFill>
                <a:schemeClr val="accent3">
                  <a:lumMod val="40000"/>
                  <a:lumOff val="60000"/>
                </a:schemeClr>
              </a:solidFill>
            </a:endParaRPr>
          </a:p>
        </p:txBody>
      </p:sp>
      <p:sp>
        <p:nvSpPr>
          <p:cNvPr id="3" name="Content Placeholder 2"/>
          <p:cNvSpPr>
            <a:spLocks noGrp="1"/>
          </p:cNvSpPr>
          <p:nvPr>
            <p:ph idx="1"/>
          </p:nvPr>
        </p:nvSpPr>
        <p:spPr>
          <a:xfrm>
            <a:off x="457200" y="1295400"/>
            <a:ext cx="7239000" cy="5181600"/>
          </a:xfrm>
        </p:spPr>
        <p:txBody>
          <a:bodyPr/>
          <a:lstStyle/>
          <a:p>
            <a:pPr>
              <a:buNone/>
            </a:pPr>
            <a:r>
              <a:rPr lang="en-US" sz="1200" u="sng" dirty="0" smtClean="0"/>
              <a:t>Explanation</a:t>
            </a:r>
            <a:r>
              <a:rPr lang="en-US" sz="1200" dirty="0" smtClean="0"/>
              <a:t>:  The first 2 lines of code declare variables that store the height and width.  This saves re-typing </a:t>
            </a:r>
            <a:r>
              <a:rPr lang="en-US" sz="1200" dirty="0" err="1" smtClean="0"/>
              <a:t>display.contentHeight</a:t>
            </a:r>
            <a:r>
              <a:rPr lang="en-US" sz="1200" dirty="0" smtClean="0"/>
              <a:t> and </a:t>
            </a:r>
            <a:r>
              <a:rPr lang="en-US" sz="1200" dirty="0" err="1" smtClean="0"/>
              <a:t>display.contentWidth</a:t>
            </a:r>
            <a:r>
              <a:rPr lang="en-US" sz="1200" dirty="0" smtClean="0"/>
              <a:t> throughout our application.  The next 5 lines of code add the UI objects, 2 textboxes, a label and button colored pink.</a:t>
            </a:r>
            <a:endParaRPr lang="en-US" sz="1200" dirty="0"/>
          </a:p>
          <a:p>
            <a:pPr>
              <a:buNone/>
            </a:pPr>
            <a:r>
              <a:rPr lang="en-US" sz="1200" dirty="0" smtClean="0">
                <a:solidFill>
                  <a:schemeClr val="bg2">
                    <a:lumMod val="50000"/>
                  </a:schemeClr>
                </a:solidFill>
              </a:rPr>
              <a:t>Steps</a:t>
            </a:r>
            <a:r>
              <a:rPr lang="en-US" sz="1200" dirty="0">
                <a:solidFill>
                  <a:schemeClr val="bg2">
                    <a:lumMod val="50000"/>
                  </a:schemeClr>
                </a:solidFill>
              </a:rPr>
              <a:t>:  </a:t>
            </a:r>
          </a:p>
          <a:p>
            <a:pPr marL="457200" indent="-457200">
              <a:lnSpc>
                <a:spcPct val="90000"/>
              </a:lnSpc>
              <a:buAutoNum type="arabicPeriod"/>
            </a:pPr>
            <a:r>
              <a:rPr lang="en-US" sz="1200" i="1" dirty="0">
                <a:solidFill>
                  <a:schemeClr val="bg2">
                    <a:lumMod val="50000"/>
                  </a:schemeClr>
                </a:solidFill>
              </a:rPr>
              <a:t>Open the Corona Simulator.</a:t>
            </a:r>
          </a:p>
          <a:p>
            <a:pPr marL="457200" indent="-457200">
              <a:lnSpc>
                <a:spcPct val="90000"/>
              </a:lnSpc>
              <a:buAutoNum type="arabicPeriod"/>
            </a:pPr>
            <a:r>
              <a:rPr lang="en-US" sz="1200" i="1" dirty="0">
                <a:solidFill>
                  <a:schemeClr val="bg2">
                    <a:lumMod val="50000"/>
                  </a:schemeClr>
                </a:solidFill>
                <a:sym typeface="Wingdings" pitchFamily="2" charset="2"/>
              </a:rPr>
              <a:t>Create a new project. File  New Project  </a:t>
            </a:r>
          </a:p>
          <a:p>
            <a:pPr marL="457200" indent="-457200">
              <a:lnSpc>
                <a:spcPct val="90000"/>
              </a:lnSpc>
              <a:buAutoNum type="arabicPeriod"/>
            </a:pPr>
            <a:r>
              <a:rPr lang="en-US" sz="1200" i="1" dirty="0">
                <a:solidFill>
                  <a:schemeClr val="bg2">
                    <a:lumMod val="50000"/>
                  </a:schemeClr>
                </a:solidFill>
                <a:sym typeface="Wingdings" pitchFamily="2" charset="2"/>
              </a:rPr>
              <a:t>Name the project with the following convention:  </a:t>
            </a:r>
            <a:r>
              <a:rPr lang="en-US" sz="1200" i="1" dirty="0" smtClean="0">
                <a:solidFill>
                  <a:schemeClr val="bg2">
                    <a:lumMod val="50000"/>
                  </a:schemeClr>
                </a:solidFill>
                <a:sym typeface="Wingdings" pitchFamily="2" charset="2"/>
              </a:rPr>
              <a:t>lastNameFirstNameTutorial3(Save </a:t>
            </a:r>
            <a:r>
              <a:rPr lang="en-US" sz="1200" i="1" dirty="0">
                <a:solidFill>
                  <a:schemeClr val="bg2">
                    <a:lumMod val="50000"/>
                  </a:schemeClr>
                </a:solidFill>
                <a:sym typeface="Wingdings" pitchFamily="2" charset="2"/>
              </a:rPr>
              <a:t>it to an appropriate place on the C: </a:t>
            </a:r>
            <a:r>
              <a:rPr lang="en-US" sz="1200" i="1" dirty="0" smtClean="0">
                <a:solidFill>
                  <a:schemeClr val="bg2">
                    <a:lumMod val="50000"/>
                  </a:schemeClr>
                </a:solidFill>
                <a:sym typeface="Wingdings" pitchFamily="2" charset="2"/>
              </a:rPr>
              <a:t>Drive).</a:t>
            </a:r>
            <a:endParaRPr lang="en-US" sz="1200" i="1" dirty="0">
              <a:solidFill>
                <a:schemeClr val="bg2">
                  <a:lumMod val="50000"/>
                </a:schemeClr>
              </a:solidFill>
              <a:sym typeface="Wingdings" pitchFamily="2" charset="2"/>
            </a:endParaRPr>
          </a:p>
          <a:p>
            <a:pPr marL="457200" indent="-457200">
              <a:lnSpc>
                <a:spcPct val="90000"/>
              </a:lnSpc>
              <a:buAutoNum type="arabicPeriod"/>
            </a:pPr>
            <a:r>
              <a:rPr lang="en-US" sz="1200" i="1" dirty="0">
                <a:solidFill>
                  <a:schemeClr val="bg2">
                    <a:lumMod val="50000"/>
                  </a:schemeClr>
                </a:solidFill>
                <a:sym typeface="Wingdings" pitchFamily="2" charset="2"/>
              </a:rPr>
              <a:t>Enter the following </a:t>
            </a:r>
            <a:r>
              <a:rPr lang="en-US" sz="1200" i="1" dirty="0" smtClean="0">
                <a:solidFill>
                  <a:schemeClr val="bg2">
                    <a:lumMod val="50000"/>
                  </a:schemeClr>
                </a:solidFill>
                <a:sym typeface="Wingdings" pitchFamily="2" charset="2"/>
              </a:rPr>
              <a:t>code in the </a:t>
            </a:r>
            <a:r>
              <a:rPr lang="en-US" sz="1200" i="1" dirty="0" err="1" smtClean="0">
                <a:solidFill>
                  <a:schemeClr val="bg2">
                    <a:lumMod val="50000"/>
                  </a:schemeClr>
                </a:solidFill>
                <a:sym typeface="Wingdings" pitchFamily="2" charset="2"/>
              </a:rPr>
              <a:t>main.lua</a:t>
            </a:r>
            <a:r>
              <a:rPr lang="en-US" sz="1200" i="1" dirty="0" smtClean="0">
                <a:solidFill>
                  <a:schemeClr val="bg2">
                    <a:lumMod val="50000"/>
                  </a:schemeClr>
                </a:solidFill>
                <a:sym typeface="Wingdings" pitchFamily="2" charset="2"/>
              </a:rPr>
              <a:t> file</a:t>
            </a:r>
            <a:r>
              <a:rPr lang="en-US" sz="1200" i="1" dirty="0">
                <a:solidFill>
                  <a:schemeClr val="bg2">
                    <a:lumMod val="50000"/>
                  </a:schemeClr>
                </a:solidFill>
                <a:sym typeface="Wingdings" pitchFamily="2" charset="2"/>
              </a:rPr>
              <a:t> </a:t>
            </a:r>
            <a:r>
              <a:rPr lang="en-US" sz="1200" i="1" dirty="0" smtClean="0">
                <a:solidFill>
                  <a:schemeClr val="bg2">
                    <a:lumMod val="50000"/>
                  </a:schemeClr>
                </a:solidFill>
                <a:sym typeface="Wingdings" pitchFamily="2" charset="2"/>
              </a:rPr>
              <a:t>to set up the User Interface for our calculator.</a:t>
            </a:r>
          </a:p>
          <a:p>
            <a:pPr marL="0" indent="0">
              <a:lnSpc>
                <a:spcPct val="90000"/>
              </a:lnSpc>
              <a:buNone/>
            </a:pPr>
            <a:endParaRPr lang="en-US" sz="1200" i="1" dirty="0" smtClean="0">
              <a:solidFill>
                <a:schemeClr val="bg2">
                  <a:lumMod val="50000"/>
                </a:schemeClr>
              </a:solidFill>
              <a:sym typeface="Wingdings" pitchFamily="2" charset="2"/>
            </a:endParaRPr>
          </a:p>
          <a:p>
            <a:pPr>
              <a:buNone/>
            </a:pPr>
            <a:r>
              <a:rPr lang="en-US" sz="1600" dirty="0">
                <a:solidFill>
                  <a:srgbClr val="00B050"/>
                </a:solidFill>
              </a:rPr>
              <a:t>-- Get Screen Size and store it in height and width variables.</a:t>
            </a:r>
          </a:p>
          <a:p>
            <a:pPr>
              <a:buNone/>
            </a:pPr>
            <a:r>
              <a:rPr lang="en-US" sz="1600" dirty="0">
                <a:solidFill>
                  <a:schemeClr val="accent5"/>
                </a:solidFill>
              </a:rPr>
              <a:t>h = </a:t>
            </a:r>
            <a:r>
              <a:rPr lang="en-US" sz="1600" dirty="0" err="1">
                <a:solidFill>
                  <a:schemeClr val="accent5"/>
                </a:solidFill>
              </a:rPr>
              <a:t>display.contentHeight</a:t>
            </a:r>
            <a:endParaRPr lang="en-US" sz="1600" dirty="0">
              <a:solidFill>
                <a:schemeClr val="accent5"/>
              </a:solidFill>
            </a:endParaRPr>
          </a:p>
          <a:p>
            <a:pPr>
              <a:buNone/>
            </a:pPr>
            <a:r>
              <a:rPr lang="en-US" sz="1600" dirty="0">
                <a:solidFill>
                  <a:schemeClr val="accent5"/>
                </a:solidFill>
              </a:rPr>
              <a:t>w = </a:t>
            </a:r>
            <a:r>
              <a:rPr lang="en-US" sz="1600" dirty="0" err="1">
                <a:solidFill>
                  <a:schemeClr val="accent5"/>
                </a:solidFill>
              </a:rPr>
              <a:t>display.contentWidth</a:t>
            </a:r>
            <a:endParaRPr lang="en-US" sz="1600" dirty="0">
              <a:solidFill>
                <a:schemeClr val="accent5"/>
              </a:solidFill>
            </a:endParaRPr>
          </a:p>
          <a:p>
            <a:pPr>
              <a:buNone/>
            </a:pPr>
            <a:r>
              <a:rPr lang="en-US" sz="1600" dirty="0">
                <a:solidFill>
                  <a:srgbClr val="00B050"/>
                </a:solidFill>
              </a:rPr>
              <a:t>-- Add 2 text boxes, one label and one button</a:t>
            </a:r>
          </a:p>
          <a:p>
            <a:pPr>
              <a:buNone/>
            </a:pPr>
            <a:r>
              <a:rPr lang="en-US" sz="1600" dirty="0">
                <a:solidFill>
                  <a:schemeClr val="accent5"/>
                </a:solidFill>
              </a:rPr>
              <a:t>txtBox1 = </a:t>
            </a:r>
            <a:r>
              <a:rPr lang="en-US" sz="1600" dirty="0" err="1">
                <a:solidFill>
                  <a:schemeClr val="accent5"/>
                </a:solidFill>
              </a:rPr>
              <a:t>native.newTextField</a:t>
            </a:r>
            <a:r>
              <a:rPr lang="en-US" sz="1600" dirty="0">
                <a:solidFill>
                  <a:schemeClr val="accent5"/>
                </a:solidFill>
              </a:rPr>
              <a:t>(w/3, h/3, w*0.1,h*0.1)</a:t>
            </a:r>
          </a:p>
          <a:p>
            <a:pPr>
              <a:buNone/>
            </a:pPr>
            <a:r>
              <a:rPr lang="en-US" sz="1600" dirty="0">
                <a:solidFill>
                  <a:schemeClr val="accent5"/>
                </a:solidFill>
              </a:rPr>
              <a:t>txtBox2 = </a:t>
            </a:r>
            <a:r>
              <a:rPr lang="en-US" sz="1600" dirty="0" err="1">
                <a:solidFill>
                  <a:schemeClr val="accent5"/>
                </a:solidFill>
              </a:rPr>
              <a:t>native.newTextField</a:t>
            </a:r>
            <a:r>
              <a:rPr lang="en-US" sz="1600" dirty="0">
                <a:solidFill>
                  <a:schemeClr val="accent5"/>
                </a:solidFill>
              </a:rPr>
              <a:t>(w*0.66, h/3, w*0.1, h*0.1)</a:t>
            </a:r>
          </a:p>
          <a:p>
            <a:pPr>
              <a:buNone/>
            </a:pPr>
            <a:r>
              <a:rPr lang="en-US" sz="1600" dirty="0" err="1">
                <a:solidFill>
                  <a:schemeClr val="accent5"/>
                </a:solidFill>
              </a:rPr>
              <a:t>lblAnswer</a:t>
            </a:r>
            <a:r>
              <a:rPr lang="en-US" sz="1600" dirty="0">
                <a:solidFill>
                  <a:schemeClr val="accent5"/>
                </a:solidFill>
              </a:rPr>
              <a:t> = </a:t>
            </a:r>
            <a:r>
              <a:rPr lang="en-US" sz="1600" dirty="0" err="1">
                <a:solidFill>
                  <a:schemeClr val="accent5"/>
                </a:solidFill>
              </a:rPr>
              <a:t>display.newText</a:t>
            </a:r>
            <a:r>
              <a:rPr lang="en-US" sz="1600" dirty="0">
                <a:solidFill>
                  <a:schemeClr val="accent5"/>
                </a:solidFill>
              </a:rPr>
              <a:t>("__",w*0.85,h/3,nil, 40)</a:t>
            </a:r>
          </a:p>
          <a:p>
            <a:pPr>
              <a:buNone/>
            </a:pPr>
            <a:r>
              <a:rPr lang="en-US" sz="1600" dirty="0">
                <a:solidFill>
                  <a:schemeClr val="accent5"/>
                </a:solidFill>
              </a:rPr>
              <a:t>btnCalculate = </a:t>
            </a:r>
            <a:r>
              <a:rPr lang="en-US" sz="1600" dirty="0" err="1">
                <a:solidFill>
                  <a:schemeClr val="accent5"/>
                </a:solidFill>
              </a:rPr>
              <a:t>display.newRect</a:t>
            </a:r>
            <a:r>
              <a:rPr lang="en-US" sz="1600" dirty="0">
                <a:solidFill>
                  <a:schemeClr val="accent5"/>
                </a:solidFill>
              </a:rPr>
              <a:t>(w/2, h*0.8, w/4, h/8)</a:t>
            </a:r>
          </a:p>
          <a:p>
            <a:pPr>
              <a:buNone/>
            </a:pPr>
            <a:r>
              <a:rPr lang="en-US" sz="1600" dirty="0" err="1" smtClean="0">
                <a:solidFill>
                  <a:schemeClr val="accent5"/>
                </a:solidFill>
              </a:rPr>
              <a:t>btnCalculate:setFillColor</a:t>
            </a:r>
            <a:r>
              <a:rPr lang="en-US" sz="1600" dirty="0" smtClean="0">
                <a:solidFill>
                  <a:schemeClr val="accent5"/>
                </a:solidFill>
              </a:rPr>
              <a:t>(255/255,0/255,255/255)</a:t>
            </a:r>
            <a:endParaRPr lang="en-US" sz="1600" dirty="0">
              <a:solidFill>
                <a:schemeClr val="accent5"/>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239000" cy="6096000"/>
          </a:xfrm>
        </p:spPr>
        <p:txBody>
          <a:bodyPr/>
          <a:lstStyle/>
          <a:p>
            <a:pPr marL="0" indent="0">
              <a:buNone/>
            </a:pPr>
            <a:r>
              <a:rPr lang="en-US" sz="1400" u="sng" dirty="0" smtClean="0"/>
              <a:t>Explanation:</a:t>
            </a:r>
            <a:r>
              <a:rPr lang="en-US" sz="1400" dirty="0" smtClean="0"/>
              <a:t>  The first section of code declares a function named calculate.  Inside the function 2 variables are declared that take the text property from our two textboxes.  A third variable adds our two variables together and the 4</a:t>
            </a:r>
            <a:r>
              <a:rPr lang="en-US" sz="1400" baseline="30000" dirty="0" smtClean="0"/>
              <a:t>th</a:t>
            </a:r>
            <a:r>
              <a:rPr lang="en-US" sz="1400" dirty="0" smtClean="0"/>
              <a:t> line of code inside the function displays the output back out to the user in the </a:t>
            </a:r>
            <a:r>
              <a:rPr lang="en-US" sz="1400" dirty="0" err="1" smtClean="0"/>
              <a:t>lblAnswer’s</a:t>
            </a:r>
            <a:r>
              <a:rPr lang="en-US" sz="1400" dirty="0" smtClean="0"/>
              <a:t> text property.  The Event Handler at the bottom connects the btnCalculate button to the calculate function.</a:t>
            </a:r>
          </a:p>
          <a:p>
            <a:pPr marL="0" indent="0">
              <a:buNone/>
            </a:pPr>
            <a:r>
              <a:rPr lang="en-US" sz="1400" dirty="0" smtClean="0">
                <a:solidFill>
                  <a:schemeClr val="tx2"/>
                </a:solidFill>
              </a:rPr>
              <a:t>Steps:</a:t>
            </a:r>
          </a:p>
          <a:p>
            <a:pPr marL="514350" indent="-514350">
              <a:buAutoNum type="arabicPeriod"/>
            </a:pPr>
            <a:r>
              <a:rPr lang="en-US" sz="1400" dirty="0" smtClean="0">
                <a:solidFill>
                  <a:schemeClr val="tx2"/>
                </a:solidFill>
              </a:rPr>
              <a:t>Add the following lines of code below the UI elements that you added from the previous slide.</a:t>
            </a:r>
          </a:p>
          <a:p>
            <a:pPr marL="0" indent="0">
              <a:buNone/>
            </a:pPr>
            <a:endParaRPr lang="en-US" sz="1400" dirty="0" smtClean="0">
              <a:solidFill>
                <a:schemeClr val="tx2"/>
              </a:solidFill>
            </a:endParaRPr>
          </a:p>
          <a:p>
            <a:pPr marL="0" indent="0">
              <a:buNone/>
            </a:pPr>
            <a:r>
              <a:rPr lang="en-US" sz="1400" dirty="0">
                <a:solidFill>
                  <a:srgbClr val="00B050"/>
                </a:solidFill>
              </a:rPr>
              <a:t>  -- Calculate Function</a:t>
            </a:r>
          </a:p>
          <a:p>
            <a:pPr marL="0" indent="0">
              <a:buNone/>
            </a:pPr>
            <a:r>
              <a:rPr lang="en-US" sz="1400" dirty="0">
                <a:solidFill>
                  <a:schemeClr val="accent5"/>
                </a:solidFill>
              </a:rPr>
              <a:t>function calculate(event)</a:t>
            </a:r>
          </a:p>
          <a:p>
            <a:pPr marL="0" indent="0">
              <a:buNone/>
            </a:pPr>
            <a:r>
              <a:rPr lang="en-US" sz="1400" dirty="0">
                <a:solidFill>
                  <a:schemeClr val="accent5"/>
                </a:solidFill>
              </a:rPr>
              <a:t>num1 = txtBox1.text</a:t>
            </a:r>
          </a:p>
          <a:p>
            <a:pPr marL="0" indent="0">
              <a:buNone/>
            </a:pPr>
            <a:r>
              <a:rPr lang="en-US" sz="1400" dirty="0">
                <a:solidFill>
                  <a:schemeClr val="accent5"/>
                </a:solidFill>
              </a:rPr>
              <a:t>num2 = txtBox2.text</a:t>
            </a:r>
          </a:p>
          <a:p>
            <a:pPr marL="0" indent="0">
              <a:buNone/>
            </a:pPr>
            <a:r>
              <a:rPr lang="en-US" sz="1400" dirty="0">
                <a:solidFill>
                  <a:schemeClr val="accent5"/>
                </a:solidFill>
              </a:rPr>
              <a:t>answer = num1 + num2</a:t>
            </a:r>
          </a:p>
          <a:p>
            <a:pPr marL="0" indent="0">
              <a:buNone/>
            </a:pPr>
            <a:r>
              <a:rPr lang="en-US" sz="1400" dirty="0" err="1">
                <a:solidFill>
                  <a:schemeClr val="accent5"/>
                </a:solidFill>
              </a:rPr>
              <a:t>lblAnswer.text</a:t>
            </a:r>
            <a:r>
              <a:rPr lang="en-US" sz="1400" dirty="0">
                <a:solidFill>
                  <a:schemeClr val="accent5"/>
                </a:solidFill>
              </a:rPr>
              <a:t> = answer</a:t>
            </a:r>
          </a:p>
          <a:p>
            <a:pPr marL="0" indent="0">
              <a:buNone/>
            </a:pPr>
            <a:r>
              <a:rPr lang="en-US" sz="1400" dirty="0" smtClean="0">
                <a:solidFill>
                  <a:schemeClr val="accent5"/>
                </a:solidFill>
              </a:rPr>
              <a:t>end</a:t>
            </a:r>
            <a:endParaRPr lang="en-US" sz="1400" dirty="0"/>
          </a:p>
          <a:p>
            <a:pPr marL="0" indent="0">
              <a:buNone/>
            </a:pPr>
            <a:r>
              <a:rPr lang="en-US" sz="1400" dirty="0">
                <a:solidFill>
                  <a:srgbClr val="00B050"/>
                </a:solidFill>
              </a:rPr>
              <a:t>-- Event Handler to connect the button to the function</a:t>
            </a:r>
          </a:p>
          <a:p>
            <a:pPr marL="0" indent="0">
              <a:buNone/>
            </a:pPr>
            <a:r>
              <a:rPr lang="en-US" sz="1400" dirty="0" err="1">
                <a:solidFill>
                  <a:schemeClr val="accent5"/>
                </a:solidFill>
              </a:rPr>
              <a:t>btnCalculate:addEventListener</a:t>
            </a:r>
            <a:r>
              <a:rPr lang="en-US" sz="1400" dirty="0">
                <a:solidFill>
                  <a:schemeClr val="accent5"/>
                </a:solidFill>
              </a:rPr>
              <a:t>("tap", calculate</a:t>
            </a:r>
            <a:r>
              <a:rPr lang="en-US" sz="1400" dirty="0" smtClean="0">
                <a:solidFill>
                  <a:schemeClr val="accent5"/>
                </a:solidFill>
              </a:rPr>
              <a:t>)</a:t>
            </a:r>
          </a:p>
          <a:p>
            <a:pPr marL="0" indent="0">
              <a:buNone/>
            </a:pPr>
            <a:endParaRPr lang="en-US" sz="1400" dirty="0" smtClean="0">
              <a:solidFill>
                <a:schemeClr val="accent5"/>
              </a:solidFill>
            </a:endParaRPr>
          </a:p>
          <a:p>
            <a:pPr marL="0" indent="0">
              <a:buNone/>
            </a:pPr>
            <a:r>
              <a:rPr lang="en-US" sz="1400" dirty="0">
                <a:solidFill>
                  <a:schemeClr val="tx2"/>
                </a:solidFill>
              </a:rPr>
              <a:t>*  Run the application and make sure it works.  Adjust your UI so things look good</a:t>
            </a:r>
            <a:r>
              <a:rPr lang="en-US" sz="1400" dirty="0" smtClean="0">
                <a:solidFill>
                  <a:schemeClr val="tx2"/>
                </a:solidFill>
              </a:rPr>
              <a:t>.  Note: Your app will error if you do not enter numbers in the textboxes as we have added no error checking.</a:t>
            </a:r>
            <a:endParaRPr lang="en-US" sz="1400" i="1" dirty="0">
              <a:solidFill>
                <a:schemeClr val="tx2"/>
              </a:solidFill>
            </a:endParaRPr>
          </a:p>
          <a:p>
            <a:pPr marL="0" indent="0">
              <a:buNone/>
            </a:pPr>
            <a:endParaRPr lang="en-CA" sz="1400" dirty="0">
              <a:solidFill>
                <a:schemeClr val="accent5"/>
              </a:solidFill>
            </a:endParaRPr>
          </a:p>
        </p:txBody>
      </p:sp>
    </p:spTree>
    <p:extLst>
      <p:ext uri="{BB962C8B-B14F-4D97-AF65-F5344CB8AC3E}">
        <p14:creationId xmlns:p14="http://schemas.microsoft.com/office/powerpoint/2010/main" val="25892299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143000"/>
          </a:xfrm>
        </p:spPr>
        <p:txBody>
          <a:bodyPr>
            <a:normAutofit fontScale="90000"/>
          </a:bodyPr>
          <a:lstStyle/>
          <a:p>
            <a:r>
              <a:rPr lang="en-US" dirty="0" smtClean="0">
                <a:solidFill>
                  <a:srgbClr val="FFFF00"/>
                </a:solidFill>
              </a:rPr>
              <a:t>Assignment #3: Calculations</a:t>
            </a:r>
            <a:endParaRPr lang="en-CA" dirty="0">
              <a:solidFill>
                <a:srgbClr val="FFFF00"/>
              </a:solidFill>
            </a:endParaRPr>
          </a:p>
        </p:txBody>
      </p:sp>
      <p:sp>
        <p:nvSpPr>
          <p:cNvPr id="3" name="Content Placeholder 2"/>
          <p:cNvSpPr>
            <a:spLocks noGrp="1"/>
          </p:cNvSpPr>
          <p:nvPr>
            <p:ph idx="1"/>
          </p:nvPr>
        </p:nvSpPr>
        <p:spPr>
          <a:xfrm>
            <a:off x="304800" y="1609725"/>
            <a:ext cx="7696200" cy="4846638"/>
          </a:xfrm>
        </p:spPr>
        <p:txBody>
          <a:bodyPr/>
          <a:lstStyle/>
          <a:p>
            <a:pPr marL="0" indent="0">
              <a:buNone/>
            </a:pPr>
            <a:r>
              <a:rPr lang="en-US" sz="2000" u="sng" dirty="0" smtClean="0"/>
              <a:t>Setup:</a:t>
            </a:r>
            <a:r>
              <a:rPr lang="en-US" sz="2000" dirty="0" smtClean="0"/>
              <a:t>  Create a new project(see slide 6).  Name your project in the following format: “lastnameFirstnameAssign3”</a:t>
            </a:r>
          </a:p>
          <a:p>
            <a:pPr marL="0" indent="0">
              <a:buNone/>
            </a:pPr>
            <a:endParaRPr lang="en-US" sz="2000" dirty="0" smtClean="0"/>
          </a:p>
          <a:p>
            <a:pPr marL="0" indent="0">
              <a:buNone/>
            </a:pPr>
            <a:r>
              <a:rPr lang="en-US" sz="2000" u="sng" dirty="0" smtClean="0"/>
              <a:t>Task:</a:t>
            </a:r>
            <a:r>
              <a:rPr lang="en-US" sz="2000" dirty="0" smtClean="0"/>
              <a:t>  Create a simple calculator app that does addition, subtraction, multiplication and division app.  Your app should have 2 textboxes to take in two numbers and 4 buttons.  Each button should perform a different one of the 4 calculations. </a:t>
            </a:r>
          </a:p>
          <a:p>
            <a:pPr marL="0" indent="0">
              <a:buNone/>
            </a:pPr>
            <a:endParaRPr lang="en-US" sz="2000" u="sng" dirty="0"/>
          </a:p>
          <a:p>
            <a:pPr marL="0" indent="0">
              <a:buNone/>
            </a:pPr>
            <a:r>
              <a:rPr lang="en-US" sz="2000" u="sng" dirty="0" smtClean="0"/>
              <a:t>Hand-in:</a:t>
            </a:r>
            <a:r>
              <a:rPr lang="en-US" sz="2000" dirty="0" smtClean="0"/>
              <a:t>  Run </a:t>
            </a:r>
            <a:r>
              <a:rPr lang="en-US" sz="2000" dirty="0"/>
              <a:t>the application and make sure it works.  Copy your </a:t>
            </a:r>
            <a:r>
              <a:rPr lang="en-US" sz="2000" u="sng" dirty="0"/>
              <a:t>project folder</a:t>
            </a:r>
            <a:r>
              <a:rPr lang="en-US" sz="2000" dirty="0"/>
              <a:t> to the marking folder. </a:t>
            </a:r>
            <a:endParaRPr lang="en-US" sz="2000" dirty="0" smtClean="0"/>
          </a:p>
          <a:p>
            <a:pPr marL="0" indent="0">
              <a:buNone/>
            </a:pPr>
            <a:endParaRPr lang="en-CA" dirty="0"/>
          </a:p>
        </p:txBody>
      </p:sp>
    </p:spTree>
    <p:extLst>
      <p:ext uri="{BB962C8B-B14F-4D97-AF65-F5344CB8AC3E}">
        <p14:creationId xmlns:p14="http://schemas.microsoft.com/office/powerpoint/2010/main" val="37603993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a:ea typeface="+mj-ea"/>
              </a:rPr>
              <a:t>Logic:</a:t>
            </a:r>
          </a:p>
        </p:txBody>
      </p:sp>
      <p:sp>
        <p:nvSpPr>
          <p:cNvPr id="22530" name="Content Placeholder 2"/>
          <p:cNvSpPr>
            <a:spLocks noGrp="1"/>
          </p:cNvSpPr>
          <p:nvPr>
            <p:ph idx="1"/>
          </p:nvPr>
        </p:nvSpPr>
        <p:spPr/>
        <p:txBody>
          <a:bodyPr/>
          <a:lstStyle/>
          <a:p>
            <a:pPr>
              <a:buFont typeface="Wingdings 2" pitchFamily="18" charset="2"/>
              <a:buNone/>
            </a:pPr>
            <a:r>
              <a:rPr lang="en-US" dirty="0"/>
              <a:t>   Okay, so </a:t>
            </a:r>
            <a:r>
              <a:rPr lang="en-US" dirty="0" smtClean="0"/>
              <a:t>you have created an app that can move an image around a screen but </a:t>
            </a:r>
            <a:r>
              <a:rPr lang="en-US" dirty="0"/>
              <a:t>the real power of computer programming comes from putting logic into </a:t>
            </a:r>
            <a:r>
              <a:rPr lang="en-US" dirty="0" smtClean="0"/>
              <a:t>functions so </a:t>
            </a:r>
            <a:r>
              <a:rPr lang="en-US" dirty="0"/>
              <a:t>that our program can make decisions.  The most common form of logic in almost any programming language is the </a:t>
            </a:r>
            <a:r>
              <a:rPr lang="en-US" altLang="en-US" dirty="0"/>
              <a:t>“</a:t>
            </a:r>
            <a:r>
              <a:rPr lang="en-US" altLang="ja-JP" dirty="0"/>
              <a:t>If…Else Statement</a:t>
            </a:r>
            <a:r>
              <a:rPr lang="en-US" altLang="en-US" dirty="0"/>
              <a:t>”</a:t>
            </a:r>
            <a:r>
              <a:rPr lang="en-US" altLang="ja-JP" dirty="0"/>
              <a:t>.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
            <a:ext cx="7239000" cy="1143000"/>
          </a:xfrm>
        </p:spPr>
        <p:txBody>
          <a:bodyPr/>
          <a:lstStyle/>
          <a:p>
            <a:r>
              <a:rPr lang="en-US" dirty="0" smtClean="0">
                <a:solidFill>
                  <a:schemeClr val="accent3">
                    <a:lumMod val="40000"/>
                    <a:lumOff val="60000"/>
                  </a:schemeClr>
                </a:solidFill>
              </a:rPr>
              <a:t>Tutorial #4:  Logic</a:t>
            </a:r>
            <a:endParaRPr lang="en-US" dirty="0">
              <a:solidFill>
                <a:schemeClr val="accent3">
                  <a:lumMod val="40000"/>
                  <a:lumOff val="60000"/>
                </a:schemeClr>
              </a:solidFill>
            </a:endParaRPr>
          </a:p>
        </p:txBody>
      </p:sp>
      <p:sp>
        <p:nvSpPr>
          <p:cNvPr id="3" name="Content Placeholder 2"/>
          <p:cNvSpPr>
            <a:spLocks noGrp="1"/>
          </p:cNvSpPr>
          <p:nvPr>
            <p:ph idx="1"/>
          </p:nvPr>
        </p:nvSpPr>
        <p:spPr>
          <a:xfrm>
            <a:off x="457200" y="1295400"/>
            <a:ext cx="7239000" cy="5008563"/>
          </a:xfrm>
        </p:spPr>
        <p:txBody>
          <a:bodyPr/>
          <a:lstStyle/>
          <a:p>
            <a:pPr>
              <a:buNone/>
            </a:pPr>
            <a:r>
              <a:rPr lang="en-US" sz="1200" u="sng" dirty="0" smtClean="0"/>
              <a:t>Explanation</a:t>
            </a:r>
            <a:r>
              <a:rPr lang="en-US" sz="1200" dirty="0" smtClean="0"/>
              <a:t>:  Add a single button in the center of the screen and an image to the top of the screen similar to tutorial #2. </a:t>
            </a:r>
          </a:p>
          <a:p>
            <a:pPr>
              <a:buNone/>
            </a:pPr>
            <a:r>
              <a:rPr lang="en-US" sz="1200" dirty="0" smtClean="0">
                <a:solidFill>
                  <a:schemeClr val="bg2">
                    <a:lumMod val="50000"/>
                  </a:schemeClr>
                </a:solidFill>
              </a:rPr>
              <a:t>Steps</a:t>
            </a:r>
            <a:r>
              <a:rPr lang="en-US" sz="1200" dirty="0">
                <a:solidFill>
                  <a:schemeClr val="bg2">
                    <a:lumMod val="50000"/>
                  </a:schemeClr>
                </a:solidFill>
              </a:rPr>
              <a:t>:  </a:t>
            </a:r>
          </a:p>
          <a:p>
            <a:pPr marL="457200" indent="-457200">
              <a:lnSpc>
                <a:spcPct val="90000"/>
              </a:lnSpc>
              <a:buAutoNum type="arabicPeriod"/>
            </a:pPr>
            <a:r>
              <a:rPr lang="en-US" sz="1200" i="1" dirty="0">
                <a:solidFill>
                  <a:schemeClr val="bg2">
                    <a:lumMod val="50000"/>
                  </a:schemeClr>
                </a:solidFill>
              </a:rPr>
              <a:t>Open the Corona Simulator.</a:t>
            </a:r>
          </a:p>
          <a:p>
            <a:pPr marL="457200" indent="-457200">
              <a:lnSpc>
                <a:spcPct val="90000"/>
              </a:lnSpc>
              <a:buAutoNum type="arabicPeriod"/>
            </a:pPr>
            <a:r>
              <a:rPr lang="en-US" sz="1200" i="1" dirty="0">
                <a:solidFill>
                  <a:schemeClr val="bg2">
                    <a:lumMod val="50000"/>
                  </a:schemeClr>
                </a:solidFill>
                <a:sym typeface="Wingdings" pitchFamily="2" charset="2"/>
              </a:rPr>
              <a:t>Create a new project. File  New Project  </a:t>
            </a:r>
          </a:p>
          <a:p>
            <a:pPr marL="457200" indent="-457200">
              <a:lnSpc>
                <a:spcPct val="90000"/>
              </a:lnSpc>
              <a:buAutoNum type="arabicPeriod"/>
            </a:pPr>
            <a:r>
              <a:rPr lang="en-US" sz="1200" i="1" dirty="0">
                <a:solidFill>
                  <a:schemeClr val="bg2">
                    <a:lumMod val="50000"/>
                  </a:schemeClr>
                </a:solidFill>
                <a:sym typeface="Wingdings" pitchFamily="2" charset="2"/>
              </a:rPr>
              <a:t>Name the project with the following convention:  </a:t>
            </a:r>
            <a:r>
              <a:rPr lang="en-US" sz="1200" i="1" dirty="0" smtClean="0">
                <a:solidFill>
                  <a:schemeClr val="bg2">
                    <a:lumMod val="50000"/>
                  </a:schemeClr>
                </a:solidFill>
                <a:sym typeface="Wingdings" pitchFamily="2" charset="2"/>
              </a:rPr>
              <a:t>lastNameFirstNameTutorial4(Save </a:t>
            </a:r>
            <a:r>
              <a:rPr lang="en-US" sz="1200" i="1" dirty="0">
                <a:solidFill>
                  <a:schemeClr val="bg2">
                    <a:lumMod val="50000"/>
                  </a:schemeClr>
                </a:solidFill>
                <a:sym typeface="Wingdings" pitchFamily="2" charset="2"/>
              </a:rPr>
              <a:t>it to an appropriate place on the C: </a:t>
            </a:r>
            <a:r>
              <a:rPr lang="en-US" sz="1200" i="1" dirty="0" smtClean="0">
                <a:solidFill>
                  <a:schemeClr val="bg2">
                    <a:lumMod val="50000"/>
                  </a:schemeClr>
                </a:solidFill>
                <a:sym typeface="Wingdings" pitchFamily="2" charset="2"/>
              </a:rPr>
              <a:t>Drive).</a:t>
            </a:r>
            <a:endParaRPr lang="en-US" sz="1200" i="1" dirty="0">
              <a:solidFill>
                <a:schemeClr val="bg2">
                  <a:lumMod val="50000"/>
                </a:schemeClr>
              </a:solidFill>
              <a:sym typeface="Wingdings" pitchFamily="2" charset="2"/>
            </a:endParaRPr>
          </a:p>
          <a:p>
            <a:pPr marL="457200" indent="-457200">
              <a:lnSpc>
                <a:spcPct val="90000"/>
              </a:lnSpc>
              <a:buAutoNum type="arabicPeriod"/>
            </a:pPr>
            <a:r>
              <a:rPr lang="en-US" sz="1200" i="1" dirty="0">
                <a:solidFill>
                  <a:schemeClr val="bg2">
                    <a:lumMod val="50000"/>
                  </a:schemeClr>
                </a:solidFill>
                <a:sym typeface="Wingdings" pitchFamily="2" charset="2"/>
              </a:rPr>
              <a:t>Enter the following </a:t>
            </a:r>
            <a:r>
              <a:rPr lang="en-US" sz="1200" i="1" dirty="0" smtClean="0">
                <a:solidFill>
                  <a:schemeClr val="bg2">
                    <a:lumMod val="50000"/>
                  </a:schemeClr>
                </a:solidFill>
                <a:sym typeface="Wingdings" pitchFamily="2" charset="2"/>
              </a:rPr>
              <a:t>code in the main.lua file.</a:t>
            </a:r>
          </a:p>
          <a:p>
            <a:pPr marL="342900" indent="-342900">
              <a:buFont typeface="Wingdings 2" pitchFamily="18" charset="2"/>
              <a:buAutoNum type="arabicPeriod"/>
            </a:pPr>
            <a:r>
              <a:rPr lang="en-US" sz="1200" dirty="0" smtClean="0">
                <a:solidFill>
                  <a:schemeClr val="tx2"/>
                </a:solidFill>
              </a:rPr>
              <a:t>Add an image of your choice to the project folder.  </a:t>
            </a:r>
          </a:p>
          <a:p>
            <a:pPr marL="342900" indent="-342900">
              <a:buFont typeface="Wingdings 2" pitchFamily="18" charset="2"/>
              <a:buAutoNum type="arabicPeriod"/>
            </a:pPr>
            <a:r>
              <a:rPr lang="en-US" sz="1200" dirty="0" smtClean="0">
                <a:solidFill>
                  <a:schemeClr val="tx2"/>
                </a:solidFill>
              </a:rPr>
              <a:t>Replace </a:t>
            </a:r>
            <a:r>
              <a:rPr lang="en-US" sz="1200" dirty="0">
                <a:solidFill>
                  <a:schemeClr val="tx2"/>
                </a:solidFill>
              </a:rPr>
              <a:t>“cow_rev.png” with your image’s file name and file extension. </a:t>
            </a:r>
            <a:endParaRPr lang="en-US" sz="1200" dirty="0" smtClean="0">
              <a:solidFill>
                <a:schemeClr val="tx2"/>
              </a:solidFill>
            </a:endParaRPr>
          </a:p>
          <a:p>
            <a:pPr marL="342900" indent="-342900">
              <a:buFont typeface="Wingdings 2" pitchFamily="18" charset="2"/>
              <a:buAutoNum type="arabicPeriod"/>
            </a:pPr>
            <a:r>
              <a:rPr lang="en-US" sz="1200" i="1" dirty="0">
                <a:solidFill>
                  <a:schemeClr val="bg2">
                    <a:lumMod val="50000"/>
                  </a:schemeClr>
                </a:solidFill>
                <a:sym typeface="Wingdings" pitchFamily="2" charset="2"/>
              </a:rPr>
              <a:t>Adjust the properties to make your image look good when you run it in the simulator.</a:t>
            </a:r>
          </a:p>
          <a:p>
            <a:pPr marL="0" indent="0">
              <a:lnSpc>
                <a:spcPct val="90000"/>
              </a:lnSpc>
              <a:buNone/>
            </a:pPr>
            <a:endParaRPr lang="en-US" sz="1200" i="1" dirty="0" smtClean="0">
              <a:solidFill>
                <a:schemeClr val="bg2">
                  <a:lumMod val="50000"/>
                </a:schemeClr>
              </a:solidFill>
              <a:sym typeface="Wingdings" pitchFamily="2" charset="2"/>
            </a:endParaRPr>
          </a:p>
          <a:p>
            <a:pPr marL="0" indent="0">
              <a:lnSpc>
                <a:spcPct val="90000"/>
              </a:lnSpc>
              <a:buNone/>
            </a:pPr>
            <a:r>
              <a:rPr lang="en-US" sz="1050" dirty="0">
                <a:solidFill>
                  <a:srgbClr val="00B050"/>
                </a:solidFill>
              </a:rPr>
              <a:t>-- Add a Button</a:t>
            </a:r>
          </a:p>
          <a:p>
            <a:pPr marL="0" indent="0">
              <a:lnSpc>
                <a:spcPct val="90000"/>
              </a:lnSpc>
              <a:buNone/>
            </a:pPr>
            <a:r>
              <a:rPr lang="en-US" sz="1050" dirty="0" err="1" smtClean="0">
                <a:solidFill>
                  <a:schemeClr val="accent5"/>
                </a:solidFill>
              </a:rPr>
              <a:t>btnDownUp</a:t>
            </a:r>
            <a:r>
              <a:rPr lang="en-US" sz="1050" dirty="0" smtClean="0">
                <a:solidFill>
                  <a:schemeClr val="accent5"/>
                </a:solidFill>
              </a:rPr>
              <a:t> </a:t>
            </a:r>
            <a:r>
              <a:rPr lang="en-US" sz="1050" dirty="0">
                <a:solidFill>
                  <a:schemeClr val="accent5"/>
                </a:solidFill>
              </a:rPr>
              <a:t>= display.newCircle( display.contentWidth/2, display.contentHeight/2, display.contentWidth/5)</a:t>
            </a:r>
          </a:p>
          <a:p>
            <a:pPr marL="0" indent="0">
              <a:lnSpc>
                <a:spcPct val="90000"/>
              </a:lnSpc>
              <a:buNone/>
            </a:pPr>
            <a:r>
              <a:rPr lang="en-US" sz="1050" dirty="0" err="1" smtClean="0">
                <a:solidFill>
                  <a:schemeClr val="accent5"/>
                </a:solidFill>
              </a:rPr>
              <a:t>btnDownUp:setFillColor</a:t>
            </a:r>
            <a:r>
              <a:rPr lang="en-US" sz="1050" dirty="0" smtClean="0">
                <a:solidFill>
                  <a:schemeClr val="accent5"/>
                </a:solidFill>
              </a:rPr>
              <a:t>(0,0,255)</a:t>
            </a:r>
            <a:endParaRPr lang="en-US" sz="1050" dirty="0">
              <a:solidFill>
                <a:schemeClr val="accent5"/>
              </a:solidFill>
            </a:endParaRPr>
          </a:p>
          <a:p>
            <a:pPr marL="0" indent="0">
              <a:lnSpc>
                <a:spcPct val="90000"/>
              </a:lnSpc>
              <a:buNone/>
            </a:pPr>
            <a:endParaRPr lang="en-US" sz="1050" dirty="0">
              <a:solidFill>
                <a:schemeClr val="accent5"/>
              </a:solidFill>
            </a:endParaRPr>
          </a:p>
          <a:p>
            <a:pPr marL="0" indent="0">
              <a:lnSpc>
                <a:spcPct val="90000"/>
              </a:lnSpc>
              <a:buNone/>
            </a:pPr>
            <a:r>
              <a:rPr lang="en-US" sz="1050" dirty="0">
                <a:solidFill>
                  <a:srgbClr val="00B050"/>
                </a:solidFill>
              </a:rPr>
              <a:t>-- Insert an Image and place it on your screen</a:t>
            </a:r>
          </a:p>
          <a:p>
            <a:pPr marL="0" indent="0">
              <a:lnSpc>
                <a:spcPct val="90000"/>
              </a:lnSpc>
              <a:buNone/>
            </a:pPr>
            <a:r>
              <a:rPr lang="en-US" sz="1050" dirty="0" err="1">
                <a:solidFill>
                  <a:schemeClr val="accent5"/>
                </a:solidFill>
              </a:rPr>
              <a:t>myImage</a:t>
            </a:r>
            <a:r>
              <a:rPr lang="en-US" sz="1050" dirty="0">
                <a:solidFill>
                  <a:schemeClr val="accent5"/>
                </a:solidFill>
              </a:rPr>
              <a:t> = </a:t>
            </a:r>
            <a:r>
              <a:rPr lang="en-US" sz="1050" dirty="0" err="1" smtClean="0">
                <a:solidFill>
                  <a:schemeClr val="accent5"/>
                </a:solidFill>
              </a:rPr>
              <a:t>display.newImage</a:t>
            </a:r>
            <a:r>
              <a:rPr lang="en-US" sz="1050" dirty="0">
                <a:solidFill>
                  <a:schemeClr val="accent5"/>
                </a:solidFill>
              </a:rPr>
              <a:t>("cow_rev.png")</a:t>
            </a:r>
            <a:endParaRPr lang="en-US" sz="1050" dirty="0">
              <a:solidFill>
                <a:schemeClr val="accent5"/>
              </a:solidFill>
            </a:endParaRPr>
          </a:p>
          <a:p>
            <a:pPr marL="0" indent="0">
              <a:lnSpc>
                <a:spcPct val="90000"/>
              </a:lnSpc>
              <a:buNone/>
            </a:pPr>
            <a:r>
              <a:rPr lang="en-US" sz="1050" dirty="0" err="1">
                <a:solidFill>
                  <a:schemeClr val="accent5"/>
                </a:solidFill>
              </a:rPr>
              <a:t>myImage.x</a:t>
            </a:r>
            <a:r>
              <a:rPr lang="en-US" sz="1050" dirty="0">
                <a:solidFill>
                  <a:schemeClr val="accent5"/>
                </a:solidFill>
              </a:rPr>
              <a:t> = </a:t>
            </a:r>
            <a:r>
              <a:rPr lang="en-US" sz="1050" dirty="0" err="1">
                <a:solidFill>
                  <a:schemeClr val="accent5"/>
                </a:solidFill>
              </a:rPr>
              <a:t>display.contentWidth</a:t>
            </a:r>
            <a:r>
              <a:rPr lang="en-US" sz="1050" dirty="0">
                <a:solidFill>
                  <a:schemeClr val="accent5"/>
                </a:solidFill>
              </a:rPr>
              <a:t>/2</a:t>
            </a:r>
          </a:p>
          <a:p>
            <a:pPr marL="0" indent="0">
              <a:lnSpc>
                <a:spcPct val="90000"/>
              </a:lnSpc>
              <a:buNone/>
            </a:pPr>
            <a:r>
              <a:rPr lang="en-US" sz="1050" dirty="0" err="1">
                <a:solidFill>
                  <a:schemeClr val="accent5"/>
                </a:solidFill>
              </a:rPr>
              <a:t>myImage.y</a:t>
            </a:r>
            <a:r>
              <a:rPr lang="en-US" sz="1050" dirty="0">
                <a:solidFill>
                  <a:schemeClr val="accent5"/>
                </a:solidFill>
              </a:rPr>
              <a:t> = </a:t>
            </a:r>
            <a:r>
              <a:rPr lang="en-US" sz="1050" dirty="0" err="1">
                <a:solidFill>
                  <a:schemeClr val="accent5"/>
                </a:solidFill>
              </a:rPr>
              <a:t>display.contentHeight</a:t>
            </a:r>
            <a:r>
              <a:rPr lang="en-US" sz="1050" dirty="0">
                <a:solidFill>
                  <a:schemeClr val="accent5"/>
                </a:solidFill>
              </a:rPr>
              <a:t>*0.1</a:t>
            </a:r>
          </a:p>
          <a:p>
            <a:pPr marL="0" indent="0">
              <a:lnSpc>
                <a:spcPct val="90000"/>
              </a:lnSpc>
              <a:buNone/>
            </a:pPr>
            <a:r>
              <a:rPr lang="en-US" sz="1050" dirty="0" err="1">
                <a:solidFill>
                  <a:schemeClr val="accent5"/>
                </a:solidFill>
              </a:rPr>
              <a:t>myImage.xScale</a:t>
            </a:r>
            <a:r>
              <a:rPr lang="en-US" sz="1050" dirty="0">
                <a:solidFill>
                  <a:schemeClr val="accent5"/>
                </a:solidFill>
              </a:rPr>
              <a:t> = 0.2</a:t>
            </a:r>
          </a:p>
          <a:p>
            <a:pPr marL="0" indent="0">
              <a:lnSpc>
                <a:spcPct val="90000"/>
              </a:lnSpc>
              <a:buNone/>
            </a:pPr>
            <a:r>
              <a:rPr lang="en-US" sz="1050" dirty="0" err="1">
                <a:solidFill>
                  <a:schemeClr val="accent5"/>
                </a:solidFill>
              </a:rPr>
              <a:t>myImage.yScale</a:t>
            </a:r>
            <a:r>
              <a:rPr lang="en-US" sz="1050" dirty="0">
                <a:solidFill>
                  <a:schemeClr val="accent5"/>
                </a:solidFill>
              </a:rPr>
              <a:t> = 0.2</a:t>
            </a:r>
          </a:p>
          <a:p>
            <a:pPr>
              <a:buNone/>
            </a:pPr>
            <a:endParaRPr lang="en-US" dirty="0"/>
          </a:p>
        </p:txBody>
      </p:sp>
    </p:spTree>
    <p:extLst>
      <p:ext uri="{BB962C8B-B14F-4D97-AF65-F5344CB8AC3E}">
        <p14:creationId xmlns:p14="http://schemas.microsoft.com/office/powerpoint/2010/main" val="12763135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7239000" cy="6553200"/>
          </a:xfrm>
        </p:spPr>
        <p:txBody>
          <a:bodyPr>
            <a:normAutofit/>
          </a:bodyPr>
          <a:lstStyle/>
          <a:p>
            <a:pPr marL="0" indent="0">
              <a:lnSpc>
                <a:spcPct val="80000"/>
              </a:lnSpc>
              <a:buFont typeface="Wingdings 2" pitchFamily="18" charset="2"/>
              <a:buNone/>
            </a:pPr>
            <a:r>
              <a:rPr lang="en-US" sz="1400" u="sng" dirty="0" smtClean="0"/>
              <a:t>Explanation:</a:t>
            </a:r>
            <a:r>
              <a:rPr lang="en-US" sz="1400" dirty="0" smtClean="0"/>
              <a:t>  The first section of code declares a </a:t>
            </a:r>
            <a:r>
              <a:rPr lang="en-US" sz="1400" dirty="0" err="1" smtClean="0"/>
              <a:t>moveDownUp</a:t>
            </a:r>
            <a:r>
              <a:rPr lang="en-US" sz="1400" dirty="0" smtClean="0"/>
              <a:t> function that has an if statement containing a condition that checks if the y coordinate is less than the screen height.  If it is, it transitions to the bottom of the screen.  If not it transitions to the top of the screen. Note this section of code uses transitions to move images so that the movement is smooth unlike tutorial #2 where the image movement was choppy.  The last line of code is the event handler that connects the </a:t>
            </a:r>
            <a:r>
              <a:rPr lang="en-US" sz="1400" dirty="0" err="1" smtClean="0"/>
              <a:t>btnDown</a:t>
            </a:r>
            <a:r>
              <a:rPr lang="en-US" sz="1400" dirty="0" smtClean="0"/>
              <a:t> “tap” to the </a:t>
            </a:r>
            <a:r>
              <a:rPr lang="en-US" sz="1400" dirty="0" err="1" smtClean="0"/>
              <a:t>moveDownUp</a:t>
            </a:r>
            <a:r>
              <a:rPr lang="en-US" sz="1400" dirty="0" smtClean="0"/>
              <a:t> function.</a:t>
            </a:r>
          </a:p>
          <a:p>
            <a:pPr marL="0" indent="0">
              <a:lnSpc>
                <a:spcPct val="80000"/>
              </a:lnSpc>
              <a:buFont typeface="Wingdings 2" pitchFamily="18" charset="2"/>
              <a:buNone/>
            </a:pPr>
            <a:endParaRPr lang="en-US" sz="1400" b="1" dirty="0"/>
          </a:p>
          <a:p>
            <a:pPr marL="0" indent="0">
              <a:lnSpc>
                <a:spcPct val="80000"/>
              </a:lnSpc>
              <a:buFont typeface="Wingdings 2" pitchFamily="18" charset="2"/>
              <a:buNone/>
            </a:pPr>
            <a:r>
              <a:rPr lang="en-US" sz="1400" b="1" dirty="0" smtClean="0">
                <a:solidFill>
                  <a:schemeClr val="tx2"/>
                </a:solidFill>
              </a:rPr>
              <a:t>Steps</a:t>
            </a:r>
            <a:r>
              <a:rPr lang="en-US" sz="1400" b="1" dirty="0">
                <a:solidFill>
                  <a:schemeClr val="tx2"/>
                </a:solidFill>
              </a:rPr>
              <a:t>:</a:t>
            </a:r>
          </a:p>
          <a:p>
            <a:pPr marL="0" indent="0">
              <a:lnSpc>
                <a:spcPct val="80000"/>
              </a:lnSpc>
              <a:buFont typeface="Wingdings 2" pitchFamily="18" charset="2"/>
              <a:buAutoNum type="arabicPeriod"/>
            </a:pPr>
            <a:r>
              <a:rPr lang="en-US" altLang="ja-JP" sz="1400" b="1" dirty="0" smtClean="0">
                <a:solidFill>
                  <a:schemeClr val="tx2"/>
                </a:solidFill>
              </a:rPr>
              <a:t>Add the following code below the UI elements.</a:t>
            </a:r>
          </a:p>
          <a:p>
            <a:pPr marL="0" indent="0">
              <a:lnSpc>
                <a:spcPct val="80000"/>
              </a:lnSpc>
              <a:buNone/>
            </a:pPr>
            <a:endParaRPr lang="en-US" altLang="ja-JP" sz="1400" b="1" dirty="0" smtClean="0">
              <a:solidFill>
                <a:schemeClr val="tx2"/>
              </a:solidFill>
            </a:endParaRPr>
          </a:p>
          <a:p>
            <a:pPr marL="0" indent="0">
              <a:lnSpc>
                <a:spcPct val="80000"/>
              </a:lnSpc>
              <a:buNone/>
            </a:pPr>
            <a:r>
              <a:rPr lang="en-US" sz="1400" dirty="0">
                <a:solidFill>
                  <a:srgbClr val="00B050"/>
                </a:solidFill>
              </a:rPr>
              <a:t> -- </a:t>
            </a:r>
            <a:r>
              <a:rPr lang="en-US" sz="1400" dirty="0" smtClean="0">
                <a:solidFill>
                  <a:srgbClr val="00B050"/>
                </a:solidFill>
              </a:rPr>
              <a:t>This function moves the </a:t>
            </a:r>
            <a:r>
              <a:rPr lang="en-US" sz="1400" dirty="0">
                <a:solidFill>
                  <a:srgbClr val="00B050"/>
                </a:solidFill>
              </a:rPr>
              <a:t>image up or down based on the y coordinate value.</a:t>
            </a:r>
            <a:endParaRPr lang="en-US" altLang="ja-JP" sz="1400" b="1" dirty="0">
              <a:solidFill>
                <a:srgbClr val="00B050"/>
              </a:solidFill>
            </a:endParaRPr>
          </a:p>
          <a:p>
            <a:pPr marL="0" indent="0">
              <a:lnSpc>
                <a:spcPct val="80000"/>
              </a:lnSpc>
              <a:buNone/>
            </a:pPr>
            <a:r>
              <a:rPr lang="en-US" sz="1400" dirty="0">
                <a:solidFill>
                  <a:schemeClr val="accent5"/>
                </a:solidFill>
              </a:rPr>
              <a:t>function </a:t>
            </a:r>
            <a:r>
              <a:rPr lang="en-US" sz="1400" dirty="0" err="1">
                <a:solidFill>
                  <a:schemeClr val="accent5"/>
                </a:solidFill>
              </a:rPr>
              <a:t>moveDownUp</a:t>
            </a:r>
            <a:r>
              <a:rPr lang="en-US" sz="1400" dirty="0">
                <a:solidFill>
                  <a:schemeClr val="accent5"/>
                </a:solidFill>
              </a:rPr>
              <a:t> (event)</a:t>
            </a:r>
          </a:p>
          <a:p>
            <a:pPr marL="0" indent="0">
              <a:lnSpc>
                <a:spcPct val="80000"/>
              </a:lnSpc>
              <a:buNone/>
            </a:pPr>
            <a:r>
              <a:rPr lang="en-US" sz="1400" dirty="0" smtClean="0">
                <a:solidFill>
                  <a:schemeClr val="accent5"/>
                </a:solidFill>
              </a:rPr>
              <a:t>    if </a:t>
            </a:r>
            <a:r>
              <a:rPr lang="en-US" sz="1400" dirty="0" err="1">
                <a:solidFill>
                  <a:schemeClr val="accent5"/>
                </a:solidFill>
              </a:rPr>
              <a:t>myImage.y</a:t>
            </a:r>
            <a:r>
              <a:rPr lang="en-US" sz="1400" dirty="0">
                <a:solidFill>
                  <a:schemeClr val="accent5"/>
                </a:solidFill>
              </a:rPr>
              <a:t> &lt; display.contentHeight then</a:t>
            </a:r>
          </a:p>
          <a:p>
            <a:pPr marL="0" indent="0">
              <a:lnSpc>
                <a:spcPct val="80000"/>
              </a:lnSpc>
              <a:buNone/>
            </a:pPr>
            <a:r>
              <a:rPr lang="en-US" sz="1400" dirty="0" smtClean="0">
                <a:solidFill>
                  <a:schemeClr val="accent5"/>
                </a:solidFill>
              </a:rPr>
              <a:t>    </a:t>
            </a:r>
            <a:r>
              <a:rPr lang="en-US" sz="1400" dirty="0" err="1" smtClean="0">
                <a:solidFill>
                  <a:schemeClr val="accent5"/>
                </a:solidFill>
              </a:rPr>
              <a:t>transPos</a:t>
            </a:r>
            <a:r>
              <a:rPr lang="en-US" sz="1400" dirty="0" smtClean="0">
                <a:solidFill>
                  <a:schemeClr val="accent5"/>
                </a:solidFill>
              </a:rPr>
              <a:t> </a:t>
            </a:r>
            <a:r>
              <a:rPr lang="en-US" sz="1400" dirty="0">
                <a:solidFill>
                  <a:schemeClr val="accent5"/>
                </a:solidFill>
              </a:rPr>
              <a:t>= display.contentHeight</a:t>
            </a:r>
          </a:p>
          <a:p>
            <a:pPr marL="0" indent="0">
              <a:lnSpc>
                <a:spcPct val="80000"/>
              </a:lnSpc>
              <a:buNone/>
            </a:pPr>
            <a:r>
              <a:rPr lang="en-US" sz="1400" dirty="0">
                <a:solidFill>
                  <a:schemeClr val="accent5"/>
                </a:solidFill>
              </a:rPr>
              <a:t>    </a:t>
            </a:r>
            <a:r>
              <a:rPr lang="en-US" sz="1400" dirty="0" err="1" smtClean="0">
                <a:solidFill>
                  <a:schemeClr val="accent5"/>
                </a:solidFill>
              </a:rPr>
              <a:t>myTrans</a:t>
            </a:r>
            <a:r>
              <a:rPr lang="en-US" sz="1400" dirty="0" smtClean="0">
                <a:solidFill>
                  <a:schemeClr val="accent5"/>
                </a:solidFill>
              </a:rPr>
              <a:t> </a:t>
            </a:r>
            <a:r>
              <a:rPr lang="en-US" sz="1400" dirty="0">
                <a:solidFill>
                  <a:schemeClr val="accent5"/>
                </a:solidFill>
              </a:rPr>
              <a:t>= transition.to(</a:t>
            </a:r>
            <a:r>
              <a:rPr lang="en-US" sz="1400" dirty="0" err="1">
                <a:solidFill>
                  <a:schemeClr val="accent5"/>
                </a:solidFill>
              </a:rPr>
              <a:t>myImage</a:t>
            </a:r>
            <a:r>
              <a:rPr lang="en-US" sz="1400" dirty="0">
                <a:solidFill>
                  <a:schemeClr val="accent5"/>
                </a:solidFill>
              </a:rPr>
              <a:t>, {time = 500, y=</a:t>
            </a:r>
            <a:r>
              <a:rPr lang="en-US" sz="1400" dirty="0" err="1">
                <a:solidFill>
                  <a:schemeClr val="accent5"/>
                </a:solidFill>
              </a:rPr>
              <a:t>transPos</a:t>
            </a:r>
            <a:r>
              <a:rPr lang="en-US" sz="1400" dirty="0">
                <a:solidFill>
                  <a:schemeClr val="accent5"/>
                </a:solidFill>
              </a:rPr>
              <a:t>, alpha=1.0}) </a:t>
            </a:r>
          </a:p>
          <a:p>
            <a:pPr marL="0" indent="0">
              <a:lnSpc>
                <a:spcPct val="80000"/>
              </a:lnSpc>
              <a:buNone/>
            </a:pPr>
            <a:r>
              <a:rPr lang="en-US" sz="1400" dirty="0" smtClean="0">
                <a:solidFill>
                  <a:schemeClr val="accent5"/>
                </a:solidFill>
              </a:rPr>
              <a:t>    else</a:t>
            </a:r>
            <a:endParaRPr lang="en-US" sz="1400" dirty="0">
              <a:solidFill>
                <a:schemeClr val="accent5"/>
              </a:solidFill>
            </a:endParaRPr>
          </a:p>
          <a:p>
            <a:pPr marL="0" indent="0">
              <a:lnSpc>
                <a:spcPct val="80000"/>
              </a:lnSpc>
              <a:buNone/>
            </a:pPr>
            <a:r>
              <a:rPr lang="en-US" sz="1400" dirty="0" smtClean="0">
                <a:solidFill>
                  <a:schemeClr val="accent5"/>
                </a:solidFill>
              </a:rPr>
              <a:t>    </a:t>
            </a:r>
            <a:r>
              <a:rPr lang="en-US" sz="1400" dirty="0" err="1" smtClean="0">
                <a:solidFill>
                  <a:schemeClr val="accent5"/>
                </a:solidFill>
              </a:rPr>
              <a:t>transPos</a:t>
            </a:r>
            <a:r>
              <a:rPr lang="en-US" sz="1400" dirty="0" smtClean="0">
                <a:solidFill>
                  <a:schemeClr val="accent5"/>
                </a:solidFill>
              </a:rPr>
              <a:t> </a:t>
            </a:r>
            <a:r>
              <a:rPr lang="en-US" sz="1400" dirty="0">
                <a:solidFill>
                  <a:schemeClr val="accent5"/>
                </a:solidFill>
              </a:rPr>
              <a:t>= 0</a:t>
            </a:r>
          </a:p>
          <a:p>
            <a:pPr marL="0" indent="0">
              <a:lnSpc>
                <a:spcPct val="80000"/>
              </a:lnSpc>
              <a:buNone/>
            </a:pPr>
            <a:r>
              <a:rPr lang="en-US" sz="1400" dirty="0" smtClean="0">
                <a:solidFill>
                  <a:schemeClr val="accent5"/>
                </a:solidFill>
              </a:rPr>
              <a:t>    </a:t>
            </a:r>
            <a:r>
              <a:rPr lang="en-US" sz="1400" dirty="0" err="1" smtClean="0">
                <a:solidFill>
                  <a:schemeClr val="accent5"/>
                </a:solidFill>
              </a:rPr>
              <a:t>myTrans</a:t>
            </a:r>
            <a:r>
              <a:rPr lang="en-US" sz="1400" dirty="0" smtClean="0">
                <a:solidFill>
                  <a:schemeClr val="accent5"/>
                </a:solidFill>
              </a:rPr>
              <a:t> </a:t>
            </a:r>
            <a:r>
              <a:rPr lang="en-US" sz="1400" dirty="0">
                <a:solidFill>
                  <a:schemeClr val="accent5"/>
                </a:solidFill>
              </a:rPr>
              <a:t>= transition.to(</a:t>
            </a:r>
            <a:r>
              <a:rPr lang="en-US" sz="1400" dirty="0" err="1">
                <a:solidFill>
                  <a:schemeClr val="accent5"/>
                </a:solidFill>
              </a:rPr>
              <a:t>myImage</a:t>
            </a:r>
            <a:r>
              <a:rPr lang="en-US" sz="1400" dirty="0">
                <a:solidFill>
                  <a:schemeClr val="accent5"/>
                </a:solidFill>
              </a:rPr>
              <a:t>, {time = 500, y=</a:t>
            </a:r>
            <a:r>
              <a:rPr lang="en-US" sz="1400" dirty="0" err="1">
                <a:solidFill>
                  <a:schemeClr val="accent5"/>
                </a:solidFill>
              </a:rPr>
              <a:t>transPos</a:t>
            </a:r>
            <a:r>
              <a:rPr lang="en-US" sz="1400" dirty="0">
                <a:solidFill>
                  <a:schemeClr val="accent5"/>
                </a:solidFill>
              </a:rPr>
              <a:t>, alpha=1.0}) </a:t>
            </a:r>
          </a:p>
          <a:p>
            <a:pPr marL="0" indent="0">
              <a:lnSpc>
                <a:spcPct val="80000"/>
              </a:lnSpc>
              <a:buNone/>
            </a:pPr>
            <a:r>
              <a:rPr lang="en-US" sz="1400" dirty="0" smtClean="0">
                <a:solidFill>
                  <a:schemeClr val="accent5"/>
                </a:solidFill>
              </a:rPr>
              <a:t>    end</a:t>
            </a:r>
            <a:endParaRPr lang="en-US" sz="1400" dirty="0">
              <a:solidFill>
                <a:schemeClr val="accent5"/>
              </a:solidFill>
            </a:endParaRPr>
          </a:p>
          <a:p>
            <a:pPr marL="0" indent="0">
              <a:lnSpc>
                <a:spcPct val="80000"/>
              </a:lnSpc>
              <a:buNone/>
            </a:pPr>
            <a:r>
              <a:rPr lang="en-US" sz="1400" dirty="0">
                <a:solidFill>
                  <a:schemeClr val="accent5"/>
                </a:solidFill>
              </a:rPr>
              <a:t>e</a:t>
            </a:r>
            <a:r>
              <a:rPr lang="en-US" sz="1400" dirty="0" smtClean="0">
                <a:solidFill>
                  <a:schemeClr val="accent5"/>
                </a:solidFill>
              </a:rPr>
              <a:t>nd</a:t>
            </a:r>
          </a:p>
          <a:p>
            <a:pPr marL="0" indent="0">
              <a:lnSpc>
                <a:spcPct val="80000"/>
              </a:lnSpc>
              <a:buNone/>
            </a:pPr>
            <a:endParaRPr lang="en-US" sz="1400" dirty="0"/>
          </a:p>
          <a:p>
            <a:pPr marL="0" indent="0">
              <a:lnSpc>
                <a:spcPct val="80000"/>
              </a:lnSpc>
              <a:buNone/>
            </a:pPr>
            <a:r>
              <a:rPr lang="en-US" sz="1400" dirty="0">
                <a:solidFill>
                  <a:srgbClr val="00B050"/>
                </a:solidFill>
              </a:rPr>
              <a:t>-- Event </a:t>
            </a:r>
            <a:r>
              <a:rPr lang="en-US" sz="1400" dirty="0" smtClean="0">
                <a:solidFill>
                  <a:srgbClr val="00B050"/>
                </a:solidFill>
              </a:rPr>
              <a:t>handler</a:t>
            </a:r>
            <a:endParaRPr lang="en-US" sz="1400" dirty="0">
              <a:solidFill>
                <a:srgbClr val="00B050"/>
              </a:solidFill>
            </a:endParaRPr>
          </a:p>
          <a:p>
            <a:pPr marL="0" indent="0">
              <a:lnSpc>
                <a:spcPct val="80000"/>
              </a:lnSpc>
              <a:buNone/>
            </a:pPr>
            <a:r>
              <a:rPr lang="en-US" sz="1400" dirty="0" err="1" smtClean="0">
                <a:solidFill>
                  <a:schemeClr val="accent5"/>
                </a:solidFill>
              </a:rPr>
              <a:t>btnDownUp:addEventListener</a:t>
            </a:r>
            <a:r>
              <a:rPr lang="en-US" sz="1400" dirty="0">
                <a:solidFill>
                  <a:schemeClr val="accent5"/>
                </a:solidFill>
              </a:rPr>
              <a:t>("tap", </a:t>
            </a:r>
            <a:r>
              <a:rPr lang="en-US" sz="1400" dirty="0" err="1">
                <a:solidFill>
                  <a:schemeClr val="accent5"/>
                </a:solidFill>
              </a:rPr>
              <a:t>moveDownUp</a:t>
            </a:r>
            <a:r>
              <a:rPr lang="en-US" sz="1400" dirty="0">
                <a:solidFill>
                  <a:schemeClr val="accent5"/>
                </a:solidFill>
              </a:rPr>
              <a:t>)</a:t>
            </a:r>
            <a:endParaRPr lang="en-US" sz="1400" dirty="0" smtClean="0">
              <a:solidFill>
                <a:schemeClr val="accent5"/>
              </a:solidFill>
            </a:endParaRPr>
          </a:p>
          <a:p>
            <a:pPr marL="0" indent="0">
              <a:lnSpc>
                <a:spcPct val="80000"/>
              </a:lnSpc>
              <a:buNone/>
            </a:pPr>
            <a:endParaRPr lang="en-US" sz="1400" i="1" dirty="0" smtClean="0"/>
          </a:p>
          <a:p>
            <a:pPr marL="0" indent="0">
              <a:lnSpc>
                <a:spcPct val="80000"/>
              </a:lnSpc>
              <a:buNone/>
            </a:pPr>
            <a:r>
              <a:rPr lang="en-US" sz="1400" dirty="0"/>
              <a:t>*  Run the application and make sure it works.  Adjust your UI so things look good.</a:t>
            </a:r>
            <a:endParaRPr lang="en-US" sz="2000" i="1" dirty="0"/>
          </a:p>
          <a:p>
            <a:pPr marL="0" indent="0">
              <a:lnSpc>
                <a:spcPct val="80000"/>
              </a:lnSpc>
              <a:buNone/>
            </a:pPr>
            <a:endParaRPr lang="en-US" sz="1400" i="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143000"/>
          </a:xfrm>
        </p:spPr>
        <p:txBody>
          <a:bodyPr>
            <a:normAutofit/>
          </a:bodyPr>
          <a:lstStyle/>
          <a:p>
            <a:r>
              <a:rPr lang="en-US" dirty="0" smtClean="0">
                <a:solidFill>
                  <a:srgbClr val="FFFF00"/>
                </a:solidFill>
              </a:rPr>
              <a:t>Assignment #4: Logic</a:t>
            </a:r>
            <a:endParaRPr lang="en-CA" dirty="0">
              <a:solidFill>
                <a:srgbClr val="FFFF00"/>
              </a:solidFill>
            </a:endParaRPr>
          </a:p>
        </p:txBody>
      </p:sp>
      <p:sp>
        <p:nvSpPr>
          <p:cNvPr id="3" name="Content Placeholder 2"/>
          <p:cNvSpPr>
            <a:spLocks noGrp="1"/>
          </p:cNvSpPr>
          <p:nvPr>
            <p:ph idx="1"/>
          </p:nvPr>
        </p:nvSpPr>
        <p:spPr>
          <a:xfrm>
            <a:off x="304800" y="1609725"/>
            <a:ext cx="7696200" cy="4846638"/>
          </a:xfrm>
        </p:spPr>
        <p:txBody>
          <a:bodyPr/>
          <a:lstStyle/>
          <a:p>
            <a:pPr marL="0" indent="0">
              <a:buNone/>
            </a:pPr>
            <a:r>
              <a:rPr lang="en-US" sz="2000" u="sng" dirty="0" smtClean="0"/>
              <a:t>Setup:</a:t>
            </a:r>
            <a:r>
              <a:rPr lang="en-US" sz="2000" dirty="0" smtClean="0"/>
              <a:t>  Create a new project(see slide 6).  Name your project in the following format: “lastnameFirstnameAssign4”</a:t>
            </a:r>
          </a:p>
          <a:p>
            <a:pPr marL="0" indent="0">
              <a:buNone/>
            </a:pPr>
            <a:endParaRPr lang="en-US" sz="2000" dirty="0" smtClean="0"/>
          </a:p>
          <a:p>
            <a:pPr marL="0" indent="0">
              <a:buNone/>
            </a:pPr>
            <a:r>
              <a:rPr lang="en-US" sz="2000" u="sng" dirty="0" smtClean="0"/>
              <a:t>Task:</a:t>
            </a:r>
            <a:r>
              <a:rPr lang="en-US" sz="2000" dirty="0" smtClean="0"/>
              <a:t>  Create an app that has one button and an image.  Place the button on the bottom of the screen.  Place the image on the left side.  When the user presses the button the image should move to the right if the x coordinate is less than the display width.  Otherwise the image should move to back near its start position on the left.</a:t>
            </a:r>
          </a:p>
          <a:p>
            <a:pPr marL="0" indent="0">
              <a:buNone/>
            </a:pPr>
            <a:endParaRPr lang="en-US" sz="2000" dirty="0" smtClean="0"/>
          </a:p>
          <a:p>
            <a:pPr marL="0" indent="0">
              <a:buNone/>
            </a:pPr>
            <a:r>
              <a:rPr lang="en-US" sz="2000" u="sng" dirty="0" smtClean="0"/>
              <a:t>Hand-in:</a:t>
            </a:r>
            <a:r>
              <a:rPr lang="en-US" sz="2000" dirty="0" smtClean="0"/>
              <a:t>  Run </a:t>
            </a:r>
            <a:r>
              <a:rPr lang="en-US" sz="2000" dirty="0"/>
              <a:t>the application and make sure it works.  Copy your </a:t>
            </a:r>
            <a:r>
              <a:rPr lang="en-US" sz="2000" u="sng" dirty="0"/>
              <a:t>project folder</a:t>
            </a:r>
            <a:r>
              <a:rPr lang="en-US" sz="2000" dirty="0"/>
              <a:t> to the marking folder. </a:t>
            </a:r>
            <a:endParaRPr lang="en-US" sz="2000" dirty="0" smtClean="0"/>
          </a:p>
          <a:p>
            <a:pPr marL="0" indent="0">
              <a:buNone/>
            </a:pPr>
            <a:endParaRPr lang="en-CA" dirty="0"/>
          </a:p>
        </p:txBody>
      </p:sp>
    </p:spTree>
    <p:extLst>
      <p:ext uri="{BB962C8B-B14F-4D97-AF65-F5344CB8AC3E}">
        <p14:creationId xmlns:p14="http://schemas.microsoft.com/office/powerpoint/2010/main" val="2532056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a:ea typeface="+mj-ea"/>
              </a:rPr>
              <a:t>Download the Tools</a:t>
            </a:r>
          </a:p>
        </p:txBody>
      </p:sp>
      <p:sp>
        <p:nvSpPr>
          <p:cNvPr id="7170" name="Content Placeholder 2"/>
          <p:cNvSpPr>
            <a:spLocks noGrp="1"/>
          </p:cNvSpPr>
          <p:nvPr>
            <p:ph idx="1"/>
          </p:nvPr>
        </p:nvSpPr>
        <p:spPr/>
        <p:txBody>
          <a:bodyPr/>
          <a:lstStyle/>
          <a:p>
            <a:pPr>
              <a:buFont typeface="Wingdings 2" pitchFamily="18" charset="2"/>
              <a:buNone/>
            </a:pPr>
            <a:r>
              <a:rPr lang="en-US"/>
              <a:t>    A simple Google search of </a:t>
            </a:r>
            <a:r>
              <a:rPr lang="en-US" altLang="en-US"/>
              <a:t>“</a:t>
            </a:r>
            <a:r>
              <a:rPr lang="en-US"/>
              <a:t>Corona SDK</a:t>
            </a:r>
            <a:r>
              <a:rPr lang="en-US" altLang="en-US"/>
              <a:t>”</a:t>
            </a:r>
            <a:r>
              <a:rPr lang="en-US"/>
              <a:t> and you can find all the information you need to start Corona development.  There is registration information, video tutorials, forums etc.  But the first step is to download the SDK (software development kit).  After navigating to the Corona home page, click download to get the SDK.</a:t>
            </a:r>
          </a:p>
          <a:p>
            <a:pPr>
              <a:buFont typeface="Wingdings 2" pitchFamily="18" charset="2"/>
              <a:buNone/>
            </a:pP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err="1" smtClean="0">
                <a:ea typeface="+mj-ea"/>
              </a:rPr>
              <a:t>MEdia</a:t>
            </a:r>
            <a:r>
              <a:rPr lang="en-US" dirty="0" smtClean="0">
                <a:ea typeface="+mj-ea"/>
              </a:rPr>
              <a:t>:</a:t>
            </a:r>
            <a:endParaRPr lang="en-US" dirty="0">
              <a:ea typeface="+mj-ea"/>
            </a:endParaRPr>
          </a:p>
        </p:txBody>
      </p:sp>
      <p:sp>
        <p:nvSpPr>
          <p:cNvPr id="22530" name="Content Placeholder 2"/>
          <p:cNvSpPr>
            <a:spLocks noGrp="1"/>
          </p:cNvSpPr>
          <p:nvPr>
            <p:ph idx="1"/>
          </p:nvPr>
        </p:nvSpPr>
        <p:spPr/>
        <p:txBody>
          <a:bodyPr/>
          <a:lstStyle/>
          <a:p>
            <a:pPr>
              <a:buFont typeface="Wingdings 2" pitchFamily="18" charset="2"/>
              <a:buNone/>
            </a:pPr>
            <a:r>
              <a:rPr lang="en-US" dirty="0"/>
              <a:t>   </a:t>
            </a:r>
            <a:r>
              <a:rPr lang="en-US" dirty="0" smtClean="0"/>
              <a:t>We have already added images but good apps often include sounds and video as well.  In the following tutorial you are going to learn how to add sounds to your app and trigger the sound with a button.</a:t>
            </a:r>
            <a:endParaRPr lang="en-US" dirty="0"/>
          </a:p>
        </p:txBody>
      </p:sp>
    </p:spTree>
    <p:extLst>
      <p:ext uri="{BB962C8B-B14F-4D97-AF65-F5344CB8AC3E}">
        <p14:creationId xmlns:p14="http://schemas.microsoft.com/office/powerpoint/2010/main" val="30859751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7239000" cy="746760"/>
          </a:xfrm>
        </p:spPr>
        <p:txBody>
          <a:bodyPr/>
          <a:lstStyle/>
          <a:p>
            <a:pPr fontAlgn="auto">
              <a:spcAft>
                <a:spcPts val="0"/>
              </a:spcAft>
              <a:defRPr/>
            </a:pPr>
            <a:r>
              <a:rPr lang="en-US" dirty="0" smtClean="0">
                <a:solidFill>
                  <a:schemeClr val="accent3">
                    <a:lumMod val="40000"/>
                    <a:lumOff val="60000"/>
                  </a:schemeClr>
                </a:solidFill>
                <a:ea typeface="+mj-ea"/>
              </a:rPr>
              <a:t>Tutorial #5:  </a:t>
            </a:r>
            <a:r>
              <a:rPr lang="en-US" dirty="0">
                <a:solidFill>
                  <a:schemeClr val="accent3">
                    <a:lumMod val="40000"/>
                    <a:lumOff val="60000"/>
                  </a:schemeClr>
                </a:solidFill>
                <a:ea typeface="+mj-ea"/>
              </a:rPr>
              <a:t>Media</a:t>
            </a:r>
          </a:p>
        </p:txBody>
      </p:sp>
      <p:sp>
        <p:nvSpPr>
          <p:cNvPr id="4" name="Content Placeholder 3"/>
          <p:cNvSpPr>
            <a:spLocks noGrp="1"/>
          </p:cNvSpPr>
          <p:nvPr>
            <p:ph idx="1"/>
          </p:nvPr>
        </p:nvSpPr>
        <p:spPr>
          <a:xfrm>
            <a:off x="152400" y="746760"/>
            <a:ext cx="7924800" cy="5882640"/>
          </a:xfrm>
        </p:spPr>
        <p:txBody>
          <a:bodyPr/>
          <a:lstStyle/>
          <a:p>
            <a:pPr marL="0" lvl="0" indent="0" fontAlgn="auto">
              <a:spcAft>
                <a:spcPts val="0"/>
              </a:spcAft>
              <a:buClr>
                <a:srgbClr val="666666"/>
              </a:buClr>
              <a:buNone/>
              <a:defRPr/>
            </a:pPr>
            <a:r>
              <a:rPr lang="en-US" sz="1100" u="sng" dirty="0">
                <a:solidFill>
                  <a:prstClr val="black"/>
                </a:solidFill>
              </a:rPr>
              <a:t>Explanation:</a:t>
            </a:r>
            <a:r>
              <a:rPr lang="en-US" sz="1100" dirty="0">
                <a:solidFill>
                  <a:prstClr val="black"/>
                </a:solidFill>
              </a:rPr>
              <a:t>  The 3 sections of code are separated by comments. The first section of code adds a button named btnBurp and sets it to the color pink.  Inside the burp function, a new sound is declared and a play event are declared. The burp sound is set through its properties to play 3 times with a 1 second(1000 millisecond) delay between sounds. The final section of code is the event handler that connects the btnBurp to the burp function.</a:t>
            </a:r>
          </a:p>
          <a:p>
            <a:pPr marL="0" lvl="0" indent="0" fontAlgn="auto">
              <a:spcAft>
                <a:spcPts val="0"/>
              </a:spcAft>
              <a:buClr>
                <a:srgbClr val="666666"/>
              </a:buClr>
              <a:buNone/>
              <a:defRPr/>
            </a:pPr>
            <a:r>
              <a:rPr lang="en-US" sz="1100" b="1" dirty="0">
                <a:solidFill>
                  <a:srgbClr val="666666"/>
                </a:solidFill>
              </a:rPr>
              <a:t>Steps:  </a:t>
            </a:r>
          </a:p>
          <a:p>
            <a:pPr marL="457200" lvl="0" indent="-457200">
              <a:lnSpc>
                <a:spcPct val="90000"/>
              </a:lnSpc>
              <a:buClr>
                <a:srgbClr val="666666"/>
              </a:buClr>
              <a:buFont typeface="Wingdings 2" pitchFamily="18" charset="2"/>
              <a:buAutoNum type="arabicPeriod"/>
            </a:pPr>
            <a:r>
              <a:rPr lang="en-US" sz="1100" i="1" dirty="0">
                <a:solidFill>
                  <a:srgbClr val="D2D2D2">
                    <a:lumMod val="50000"/>
                  </a:srgbClr>
                </a:solidFill>
              </a:rPr>
              <a:t>Open the Corona Simulator.</a:t>
            </a:r>
          </a:p>
          <a:p>
            <a:pPr marL="457200" lvl="0" indent="-457200">
              <a:lnSpc>
                <a:spcPct val="90000"/>
              </a:lnSpc>
              <a:buClr>
                <a:srgbClr val="666666"/>
              </a:buClr>
              <a:buFont typeface="Wingdings 2" pitchFamily="18" charset="2"/>
              <a:buAutoNum type="arabicPeriod"/>
            </a:pPr>
            <a:r>
              <a:rPr lang="en-US" sz="1100" i="1" dirty="0">
                <a:solidFill>
                  <a:srgbClr val="D2D2D2">
                    <a:lumMod val="50000"/>
                  </a:srgbClr>
                </a:solidFill>
                <a:sym typeface="Wingdings" pitchFamily="2" charset="2"/>
              </a:rPr>
              <a:t>Create a new project. File  New Project  </a:t>
            </a:r>
          </a:p>
          <a:p>
            <a:pPr marL="457200" lvl="0" indent="-457200">
              <a:lnSpc>
                <a:spcPct val="90000"/>
              </a:lnSpc>
              <a:buClr>
                <a:srgbClr val="666666"/>
              </a:buClr>
              <a:buFont typeface="Wingdings 2" pitchFamily="18" charset="2"/>
              <a:buAutoNum type="arabicPeriod"/>
            </a:pPr>
            <a:r>
              <a:rPr lang="en-US" sz="1100" i="1" dirty="0">
                <a:solidFill>
                  <a:srgbClr val="D2D2D2">
                    <a:lumMod val="50000"/>
                  </a:srgbClr>
                </a:solidFill>
                <a:sym typeface="Wingdings" pitchFamily="2" charset="2"/>
              </a:rPr>
              <a:t>Name the project with the following convention:  </a:t>
            </a:r>
            <a:r>
              <a:rPr lang="en-US" sz="1100" i="1" dirty="0" smtClean="0">
                <a:solidFill>
                  <a:srgbClr val="D2D2D2">
                    <a:lumMod val="50000"/>
                  </a:srgbClr>
                </a:solidFill>
                <a:sym typeface="Wingdings" pitchFamily="2" charset="2"/>
              </a:rPr>
              <a:t>lastNameFirstNameTutorial5(Save </a:t>
            </a:r>
            <a:r>
              <a:rPr lang="en-US" sz="1100" i="1" dirty="0">
                <a:solidFill>
                  <a:srgbClr val="D2D2D2">
                    <a:lumMod val="50000"/>
                  </a:srgbClr>
                </a:solidFill>
                <a:sym typeface="Wingdings" pitchFamily="2" charset="2"/>
              </a:rPr>
              <a:t>it to an appropriate place on the C: Drive).</a:t>
            </a:r>
          </a:p>
          <a:p>
            <a:pPr marL="457200" lvl="0" indent="-457200">
              <a:lnSpc>
                <a:spcPct val="90000"/>
              </a:lnSpc>
              <a:buClr>
                <a:srgbClr val="666666"/>
              </a:buClr>
              <a:buFont typeface="Wingdings 2" pitchFamily="18" charset="2"/>
              <a:buAutoNum type="arabicPeriod"/>
            </a:pPr>
            <a:r>
              <a:rPr lang="en-US" sz="1100" i="1" dirty="0">
                <a:solidFill>
                  <a:srgbClr val="D2D2D2">
                    <a:lumMod val="50000"/>
                  </a:srgbClr>
                </a:solidFill>
                <a:sym typeface="Wingdings" pitchFamily="2" charset="2"/>
              </a:rPr>
              <a:t>Enter the following code in the main.lua file.</a:t>
            </a:r>
            <a:endParaRPr lang="en-US" sz="1100" b="1" dirty="0">
              <a:solidFill>
                <a:srgbClr val="666666"/>
              </a:solidFill>
            </a:endParaRPr>
          </a:p>
          <a:p>
            <a:pPr marL="514350" lvl="0" indent="-514350" fontAlgn="auto">
              <a:spcAft>
                <a:spcPts val="0"/>
              </a:spcAft>
              <a:buClr>
                <a:srgbClr val="666666"/>
              </a:buClr>
              <a:buFont typeface="Wingdings 2"/>
              <a:buAutoNum type="arabicPeriod"/>
              <a:defRPr/>
            </a:pPr>
            <a:r>
              <a:rPr lang="en-US" sz="1100" dirty="0">
                <a:solidFill>
                  <a:srgbClr val="666666"/>
                </a:solidFill>
              </a:rPr>
              <a:t>Find a free .mp3 file online with no copyright concerns.  Try the following site:  </a:t>
            </a:r>
            <a:r>
              <a:rPr lang="en-US" sz="1100" dirty="0">
                <a:solidFill>
                  <a:srgbClr val="666666"/>
                </a:solidFill>
                <a:hlinkClick r:id="rId2"/>
              </a:rPr>
              <a:t>http://soundbible.com/. </a:t>
            </a:r>
            <a:r>
              <a:rPr lang="en-US" sz="1100" dirty="0">
                <a:solidFill>
                  <a:srgbClr val="666666"/>
                </a:solidFill>
              </a:rPr>
              <a:t>Save the file to your project folder.</a:t>
            </a:r>
          </a:p>
          <a:p>
            <a:pPr marL="514350" lvl="0" indent="-514350" fontAlgn="auto">
              <a:spcAft>
                <a:spcPts val="0"/>
              </a:spcAft>
              <a:buClr>
                <a:srgbClr val="666666"/>
              </a:buClr>
              <a:buFont typeface="Wingdings 2"/>
              <a:buAutoNum type="arabicPeriod"/>
              <a:defRPr/>
            </a:pPr>
            <a:r>
              <a:rPr lang="en-US" sz="1100" dirty="0">
                <a:solidFill>
                  <a:srgbClr val="666666"/>
                </a:solidFill>
              </a:rPr>
              <a:t>Replace “Burp.mp3” with the name of your mp3 file plus the file extension.</a:t>
            </a:r>
          </a:p>
          <a:p>
            <a:pPr marL="0" indent="0">
              <a:buNone/>
            </a:pPr>
            <a:r>
              <a:rPr lang="en-CA" sz="1100" dirty="0">
                <a:solidFill>
                  <a:srgbClr val="00B050"/>
                </a:solidFill>
              </a:rPr>
              <a:t>-- Add a Button</a:t>
            </a:r>
          </a:p>
          <a:p>
            <a:pPr marL="0" indent="0">
              <a:buNone/>
            </a:pPr>
            <a:r>
              <a:rPr lang="en-CA" sz="1100" dirty="0">
                <a:solidFill>
                  <a:schemeClr val="accent5"/>
                </a:solidFill>
              </a:rPr>
              <a:t>btnBurp = display.newCircle( display.contentWidth/2, display.contentHeight/2, display.contentWidth/5)</a:t>
            </a:r>
          </a:p>
          <a:p>
            <a:pPr marL="0" indent="0">
              <a:buNone/>
            </a:pPr>
            <a:r>
              <a:rPr lang="en-CA" sz="1100" dirty="0">
                <a:solidFill>
                  <a:schemeClr val="accent5"/>
                </a:solidFill>
              </a:rPr>
              <a:t>btnBurp:setFillColor(255,0,255)</a:t>
            </a:r>
          </a:p>
          <a:p>
            <a:pPr marL="0" indent="0">
              <a:buNone/>
            </a:pPr>
            <a:r>
              <a:rPr lang="en-CA" sz="1100" dirty="0">
                <a:solidFill>
                  <a:srgbClr val="00B050"/>
                </a:solidFill>
              </a:rPr>
              <a:t>-- Burp Function</a:t>
            </a:r>
          </a:p>
          <a:p>
            <a:pPr marL="0" indent="0">
              <a:buNone/>
            </a:pPr>
            <a:r>
              <a:rPr lang="en-CA" sz="1100" dirty="0">
                <a:solidFill>
                  <a:schemeClr val="accent5"/>
                </a:solidFill>
              </a:rPr>
              <a:t>function burp (event)</a:t>
            </a:r>
          </a:p>
          <a:p>
            <a:pPr marL="0" indent="0">
              <a:buNone/>
            </a:pPr>
            <a:r>
              <a:rPr lang="en-CA" sz="1100" dirty="0">
                <a:solidFill>
                  <a:schemeClr val="accent5"/>
                </a:solidFill>
              </a:rPr>
              <a:t>                  soundID = media.newEventSound("Burp.mp3")</a:t>
            </a:r>
          </a:p>
          <a:p>
            <a:pPr marL="0" indent="0">
              <a:buNone/>
            </a:pPr>
            <a:r>
              <a:rPr lang="en-CA" sz="1100" dirty="0">
                <a:solidFill>
                  <a:schemeClr val="accent5"/>
                </a:solidFill>
              </a:rPr>
              <a:t>                  playBurp = function()</a:t>
            </a:r>
          </a:p>
          <a:p>
            <a:pPr marL="0" indent="0">
              <a:buNone/>
            </a:pPr>
            <a:r>
              <a:rPr lang="en-CA" sz="1100" dirty="0">
                <a:solidFill>
                  <a:schemeClr val="accent5"/>
                </a:solidFill>
              </a:rPr>
              <a:t>                  media.playEventSound (soundID)</a:t>
            </a:r>
          </a:p>
          <a:p>
            <a:pPr marL="0" indent="0">
              <a:buNone/>
            </a:pPr>
            <a:r>
              <a:rPr lang="en-CA" sz="1100" dirty="0">
                <a:solidFill>
                  <a:schemeClr val="accent5"/>
                </a:solidFill>
              </a:rPr>
              <a:t>                  end</a:t>
            </a:r>
          </a:p>
          <a:p>
            <a:pPr marL="0" indent="0">
              <a:buNone/>
            </a:pPr>
            <a:r>
              <a:rPr lang="en-CA" sz="1100" dirty="0">
                <a:solidFill>
                  <a:schemeClr val="accent5"/>
                </a:solidFill>
              </a:rPr>
              <a:t>                   burpTimer = timer.performWithDelay(1000, playBurp, 3)</a:t>
            </a:r>
          </a:p>
          <a:p>
            <a:pPr marL="0" indent="0">
              <a:buNone/>
            </a:pPr>
            <a:r>
              <a:rPr lang="en-CA" sz="1100" dirty="0">
                <a:solidFill>
                  <a:schemeClr val="accent5"/>
                </a:solidFill>
              </a:rPr>
              <a:t>end</a:t>
            </a:r>
          </a:p>
          <a:p>
            <a:pPr marL="0" indent="0">
              <a:buNone/>
            </a:pPr>
            <a:r>
              <a:rPr lang="en-CA" sz="1100" dirty="0">
                <a:solidFill>
                  <a:srgbClr val="00B050"/>
                </a:solidFill>
              </a:rPr>
              <a:t>-- Image button burp listener</a:t>
            </a:r>
          </a:p>
          <a:p>
            <a:pPr marL="0" indent="0">
              <a:buNone/>
            </a:pPr>
            <a:r>
              <a:rPr lang="en-CA" sz="1100" dirty="0">
                <a:solidFill>
                  <a:schemeClr val="accent5"/>
                </a:solidFill>
              </a:rPr>
              <a:t> btnBurp:addEventListener("tap", burp)</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143000"/>
          </a:xfrm>
        </p:spPr>
        <p:txBody>
          <a:bodyPr>
            <a:normAutofit/>
          </a:bodyPr>
          <a:lstStyle/>
          <a:p>
            <a:r>
              <a:rPr lang="en-US" dirty="0" smtClean="0">
                <a:solidFill>
                  <a:srgbClr val="FFFF00"/>
                </a:solidFill>
              </a:rPr>
              <a:t>Assignment #5: MEDIA</a:t>
            </a:r>
            <a:endParaRPr lang="en-CA" dirty="0">
              <a:solidFill>
                <a:srgbClr val="FFFF00"/>
              </a:solidFill>
            </a:endParaRPr>
          </a:p>
        </p:txBody>
      </p:sp>
      <p:sp>
        <p:nvSpPr>
          <p:cNvPr id="3" name="Content Placeholder 2"/>
          <p:cNvSpPr>
            <a:spLocks noGrp="1"/>
          </p:cNvSpPr>
          <p:nvPr>
            <p:ph idx="1"/>
          </p:nvPr>
        </p:nvSpPr>
        <p:spPr>
          <a:xfrm>
            <a:off x="304800" y="1609725"/>
            <a:ext cx="7696200" cy="4846638"/>
          </a:xfrm>
        </p:spPr>
        <p:txBody>
          <a:bodyPr/>
          <a:lstStyle/>
          <a:p>
            <a:pPr marL="0" indent="0">
              <a:buNone/>
            </a:pPr>
            <a:r>
              <a:rPr lang="en-US" sz="2000" u="sng" dirty="0" smtClean="0"/>
              <a:t>Setup:</a:t>
            </a:r>
            <a:r>
              <a:rPr lang="en-US" sz="2000" dirty="0" smtClean="0"/>
              <a:t>  Create a new project(see slide 6).  Name your project in the following format: “lastnameFirstnameAssign5”</a:t>
            </a:r>
          </a:p>
          <a:p>
            <a:pPr marL="0" indent="0">
              <a:buNone/>
            </a:pPr>
            <a:endParaRPr lang="en-US" sz="2000" dirty="0" smtClean="0"/>
          </a:p>
          <a:p>
            <a:pPr marL="0" indent="0">
              <a:buNone/>
            </a:pPr>
            <a:r>
              <a:rPr lang="en-US" sz="2000" u="sng" dirty="0" smtClean="0"/>
              <a:t>Task:</a:t>
            </a:r>
            <a:r>
              <a:rPr lang="en-US" sz="2000" dirty="0" smtClean="0"/>
              <a:t>  Create an app that has two buttons.  Place both buttons 80% of the way down the screen and side by side one button 1/3 of the way across the screen and the other button 2/3 of the way across the screen.  When the left button is pressed play a positive sound like would be played when you win a game.  When the right button is pressed play a negative sound like would be played when you lose a game.</a:t>
            </a:r>
          </a:p>
          <a:p>
            <a:pPr marL="0" indent="0">
              <a:buNone/>
            </a:pPr>
            <a:endParaRPr lang="en-US" sz="2000" dirty="0" smtClean="0"/>
          </a:p>
          <a:p>
            <a:pPr marL="0" indent="0">
              <a:buNone/>
            </a:pPr>
            <a:r>
              <a:rPr lang="en-US" sz="2000" u="sng" dirty="0" smtClean="0"/>
              <a:t>Hand-in:</a:t>
            </a:r>
            <a:r>
              <a:rPr lang="en-US" sz="2000" dirty="0" smtClean="0"/>
              <a:t>  Run </a:t>
            </a:r>
            <a:r>
              <a:rPr lang="en-US" sz="2000" dirty="0"/>
              <a:t>the application and make sure it works.  Copy your </a:t>
            </a:r>
            <a:r>
              <a:rPr lang="en-US" sz="2000" u="sng" dirty="0"/>
              <a:t>project folder</a:t>
            </a:r>
            <a:r>
              <a:rPr lang="en-US" sz="2000" dirty="0"/>
              <a:t> to the marking folder. </a:t>
            </a:r>
            <a:endParaRPr lang="en-US" sz="2000" dirty="0" smtClean="0"/>
          </a:p>
          <a:p>
            <a:pPr marL="0" indent="0">
              <a:buNone/>
            </a:pPr>
            <a:endParaRPr lang="en-CA" dirty="0"/>
          </a:p>
        </p:txBody>
      </p:sp>
    </p:spTree>
    <p:extLst>
      <p:ext uri="{BB962C8B-B14F-4D97-AF65-F5344CB8AC3E}">
        <p14:creationId xmlns:p14="http://schemas.microsoft.com/office/powerpoint/2010/main" val="38575134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960" y="-228600"/>
            <a:ext cx="7239000" cy="1143000"/>
          </a:xfrm>
        </p:spPr>
        <p:txBody>
          <a:bodyPr/>
          <a:lstStyle/>
          <a:p>
            <a:pPr fontAlgn="auto">
              <a:spcAft>
                <a:spcPts val="0"/>
              </a:spcAft>
              <a:defRPr/>
            </a:pPr>
            <a:r>
              <a:rPr lang="en-US" dirty="0" smtClean="0">
                <a:ea typeface="+mj-ea"/>
              </a:rPr>
              <a:t>LOOPS</a:t>
            </a:r>
            <a:endParaRPr lang="en-US" dirty="0">
              <a:ea typeface="+mj-ea"/>
            </a:endParaRPr>
          </a:p>
        </p:txBody>
      </p:sp>
      <p:sp>
        <p:nvSpPr>
          <p:cNvPr id="3" name="Content Placeholder 2"/>
          <p:cNvSpPr>
            <a:spLocks noGrp="1"/>
          </p:cNvSpPr>
          <p:nvPr>
            <p:ph idx="1"/>
          </p:nvPr>
        </p:nvSpPr>
        <p:spPr>
          <a:xfrm>
            <a:off x="441960" y="1066800"/>
            <a:ext cx="6934200" cy="1590675"/>
          </a:xfrm>
        </p:spPr>
        <p:txBody>
          <a:bodyPr>
            <a:normAutofit fontScale="55000" lnSpcReduction="20000"/>
          </a:bodyPr>
          <a:lstStyle/>
          <a:p>
            <a:pPr marL="0" indent="0">
              <a:buFont typeface="Wingdings 2" pitchFamily="18" charset="2"/>
              <a:buNone/>
            </a:pPr>
            <a:r>
              <a:rPr lang="en-US" sz="2400" dirty="0" smtClean="0"/>
              <a:t>In almost every programming language there is a way to repeat tasks.  Most languages handle this through “For” or “While” loops.  While loops repeat while a condition is true.  For loops have a built in counter variable that increments or decrements until the condition is no longer true.  A rule of thumb for their uses is that if you know how many times you need to loop, use a For loop but if you do not know how many times you need to loop until a condition will be met, use a While loop.  Even though they are different they can be used to complete the same task.  The following example shows how both a For and While loop can be used to accomplish the same task.  Note the differences between the two.</a:t>
            </a:r>
            <a:endParaRPr lang="en-US" sz="2400" dirty="0"/>
          </a:p>
          <a:p>
            <a:pPr marL="0" indent="0">
              <a:buFont typeface="Wingdings 2" pitchFamily="18" charset="2"/>
              <a:buNone/>
            </a:pP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1960" y="2657475"/>
            <a:ext cx="7372860" cy="3938925"/>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
            <a:ext cx="7239000" cy="1143000"/>
          </a:xfrm>
        </p:spPr>
        <p:txBody>
          <a:bodyPr>
            <a:normAutofit/>
          </a:bodyPr>
          <a:lstStyle/>
          <a:p>
            <a:r>
              <a:rPr lang="en-US" sz="3600" dirty="0" smtClean="0">
                <a:solidFill>
                  <a:schemeClr val="accent3">
                    <a:lumMod val="40000"/>
                    <a:lumOff val="60000"/>
                  </a:schemeClr>
                </a:solidFill>
              </a:rPr>
              <a:t>Tutorial #6:  LoOps (Repeating Tasks)</a:t>
            </a:r>
            <a:endParaRPr lang="en-US" sz="3600" dirty="0">
              <a:solidFill>
                <a:schemeClr val="accent3">
                  <a:lumMod val="40000"/>
                  <a:lumOff val="60000"/>
                </a:schemeClr>
              </a:solidFill>
            </a:endParaRPr>
          </a:p>
        </p:txBody>
      </p:sp>
      <p:sp>
        <p:nvSpPr>
          <p:cNvPr id="3" name="Content Placeholder 2"/>
          <p:cNvSpPr>
            <a:spLocks noGrp="1"/>
          </p:cNvSpPr>
          <p:nvPr>
            <p:ph idx="1"/>
          </p:nvPr>
        </p:nvSpPr>
        <p:spPr>
          <a:xfrm>
            <a:off x="457200" y="1295400"/>
            <a:ext cx="7239000" cy="5008563"/>
          </a:xfrm>
        </p:spPr>
        <p:txBody>
          <a:bodyPr/>
          <a:lstStyle/>
          <a:p>
            <a:pPr>
              <a:buNone/>
            </a:pPr>
            <a:r>
              <a:rPr lang="en-US" sz="1100" u="sng" dirty="0" smtClean="0"/>
              <a:t>Explanation</a:t>
            </a:r>
            <a:r>
              <a:rPr lang="en-US" sz="1100" dirty="0" smtClean="0"/>
              <a:t>:  The following example first shows a while loop that adds a new text object that displays the counter variable and then move multiplies the y coordinate by the counter variable so that the numbers one to 10 appear 30 pixels further down the screen each loop.  The For loop does the same task the only difference is the text is display 2/3(66%) of the way across the screen in a different color.  Reference the previous slide for help with understanding.</a:t>
            </a:r>
            <a:endParaRPr lang="en-US" sz="1100" dirty="0"/>
          </a:p>
          <a:p>
            <a:pPr>
              <a:buNone/>
            </a:pPr>
            <a:r>
              <a:rPr lang="en-US" sz="1100" dirty="0" smtClean="0">
                <a:solidFill>
                  <a:schemeClr val="bg2">
                    <a:lumMod val="50000"/>
                  </a:schemeClr>
                </a:solidFill>
              </a:rPr>
              <a:t>Steps</a:t>
            </a:r>
            <a:r>
              <a:rPr lang="en-US" sz="1100" dirty="0">
                <a:solidFill>
                  <a:schemeClr val="bg2">
                    <a:lumMod val="50000"/>
                  </a:schemeClr>
                </a:solidFill>
              </a:rPr>
              <a:t>:  </a:t>
            </a:r>
          </a:p>
          <a:p>
            <a:pPr marL="457200" indent="-457200">
              <a:lnSpc>
                <a:spcPct val="90000"/>
              </a:lnSpc>
              <a:buAutoNum type="arabicPeriod"/>
            </a:pPr>
            <a:r>
              <a:rPr lang="en-US" sz="1100" i="1" dirty="0">
                <a:solidFill>
                  <a:schemeClr val="bg2">
                    <a:lumMod val="50000"/>
                  </a:schemeClr>
                </a:solidFill>
              </a:rPr>
              <a:t>Open the Corona Simulator.</a:t>
            </a:r>
          </a:p>
          <a:p>
            <a:pPr marL="457200" indent="-457200">
              <a:lnSpc>
                <a:spcPct val="90000"/>
              </a:lnSpc>
              <a:buAutoNum type="arabicPeriod"/>
            </a:pPr>
            <a:r>
              <a:rPr lang="en-US" sz="1100" i="1" dirty="0">
                <a:solidFill>
                  <a:schemeClr val="bg2">
                    <a:lumMod val="50000"/>
                  </a:schemeClr>
                </a:solidFill>
                <a:sym typeface="Wingdings" pitchFamily="2" charset="2"/>
              </a:rPr>
              <a:t>Create a new project. File  New Project  </a:t>
            </a:r>
          </a:p>
          <a:p>
            <a:pPr marL="457200" indent="-457200">
              <a:lnSpc>
                <a:spcPct val="90000"/>
              </a:lnSpc>
              <a:buAutoNum type="arabicPeriod"/>
            </a:pPr>
            <a:r>
              <a:rPr lang="en-US" sz="1100" i="1" dirty="0">
                <a:solidFill>
                  <a:schemeClr val="bg2">
                    <a:lumMod val="50000"/>
                  </a:schemeClr>
                </a:solidFill>
                <a:sym typeface="Wingdings" pitchFamily="2" charset="2"/>
              </a:rPr>
              <a:t>Name the project with the following convention:  </a:t>
            </a:r>
            <a:r>
              <a:rPr lang="en-US" sz="1100" i="1" dirty="0" smtClean="0">
                <a:solidFill>
                  <a:schemeClr val="bg2">
                    <a:lumMod val="50000"/>
                  </a:schemeClr>
                </a:solidFill>
                <a:sym typeface="Wingdings" pitchFamily="2" charset="2"/>
              </a:rPr>
              <a:t>lastNameFirstNameTutorial6(Save </a:t>
            </a:r>
            <a:r>
              <a:rPr lang="en-US" sz="1100" i="1" dirty="0">
                <a:solidFill>
                  <a:schemeClr val="bg2">
                    <a:lumMod val="50000"/>
                  </a:schemeClr>
                </a:solidFill>
                <a:sym typeface="Wingdings" pitchFamily="2" charset="2"/>
              </a:rPr>
              <a:t>it to an appropriate place on the C: </a:t>
            </a:r>
            <a:r>
              <a:rPr lang="en-US" sz="1100" i="1" dirty="0" smtClean="0">
                <a:solidFill>
                  <a:schemeClr val="bg2">
                    <a:lumMod val="50000"/>
                  </a:schemeClr>
                </a:solidFill>
                <a:sym typeface="Wingdings" pitchFamily="2" charset="2"/>
              </a:rPr>
              <a:t>Drive).</a:t>
            </a:r>
            <a:endParaRPr lang="en-US" sz="1100" i="1" dirty="0">
              <a:solidFill>
                <a:schemeClr val="bg2">
                  <a:lumMod val="50000"/>
                </a:schemeClr>
              </a:solidFill>
              <a:sym typeface="Wingdings" pitchFamily="2" charset="2"/>
            </a:endParaRPr>
          </a:p>
          <a:p>
            <a:pPr marL="457200" indent="-457200">
              <a:lnSpc>
                <a:spcPct val="90000"/>
              </a:lnSpc>
              <a:buAutoNum type="arabicPeriod"/>
            </a:pPr>
            <a:r>
              <a:rPr lang="en-US" sz="1100" i="1" dirty="0">
                <a:solidFill>
                  <a:schemeClr val="bg2">
                    <a:lumMod val="50000"/>
                  </a:schemeClr>
                </a:solidFill>
                <a:sym typeface="Wingdings" pitchFamily="2" charset="2"/>
              </a:rPr>
              <a:t>Enter the following </a:t>
            </a:r>
            <a:r>
              <a:rPr lang="en-US" sz="1100" i="1" dirty="0" smtClean="0">
                <a:solidFill>
                  <a:schemeClr val="bg2">
                    <a:lumMod val="50000"/>
                  </a:schemeClr>
                </a:solidFill>
                <a:sym typeface="Wingdings" pitchFamily="2" charset="2"/>
              </a:rPr>
              <a:t>code in the main.lua file.</a:t>
            </a:r>
          </a:p>
          <a:p>
            <a:pPr marL="0" indent="0">
              <a:lnSpc>
                <a:spcPct val="90000"/>
              </a:lnSpc>
              <a:buNone/>
            </a:pPr>
            <a:r>
              <a:rPr lang="en-US" sz="1100" dirty="0" smtClean="0">
                <a:solidFill>
                  <a:srgbClr val="00B050"/>
                </a:solidFill>
                <a:sym typeface="Wingdings" pitchFamily="2" charset="2"/>
              </a:rPr>
              <a:t>-- While Loop Example</a:t>
            </a:r>
          </a:p>
          <a:p>
            <a:pPr>
              <a:buNone/>
            </a:pPr>
            <a:r>
              <a:rPr lang="en-US" sz="1100" dirty="0">
                <a:solidFill>
                  <a:schemeClr val="accent5"/>
                </a:solidFill>
              </a:rPr>
              <a:t>a = 1</a:t>
            </a:r>
          </a:p>
          <a:p>
            <a:pPr>
              <a:buNone/>
            </a:pPr>
            <a:r>
              <a:rPr lang="en-US" sz="1100" dirty="0">
                <a:solidFill>
                  <a:schemeClr val="accent5"/>
                </a:solidFill>
              </a:rPr>
              <a:t>while(a &lt; 10) do</a:t>
            </a:r>
          </a:p>
          <a:p>
            <a:pPr>
              <a:buNone/>
            </a:pPr>
            <a:r>
              <a:rPr lang="en-US" sz="1100" dirty="0" smtClean="0">
                <a:solidFill>
                  <a:schemeClr val="accent5"/>
                </a:solidFill>
              </a:rPr>
              <a:t>textObject1 </a:t>
            </a:r>
            <a:r>
              <a:rPr lang="en-US" sz="1100" dirty="0">
                <a:solidFill>
                  <a:schemeClr val="accent5"/>
                </a:solidFill>
              </a:rPr>
              <a:t>= display.newText(a, display.contentWidth/3, 30*a, nil, 25)</a:t>
            </a:r>
          </a:p>
          <a:p>
            <a:pPr>
              <a:buNone/>
            </a:pPr>
            <a:r>
              <a:rPr lang="en-US" sz="1100" dirty="0">
                <a:solidFill>
                  <a:schemeClr val="accent5"/>
                </a:solidFill>
              </a:rPr>
              <a:t>textObject1:setTextColor(0,255,0)</a:t>
            </a:r>
          </a:p>
          <a:p>
            <a:pPr>
              <a:buNone/>
            </a:pPr>
            <a:r>
              <a:rPr lang="en-US" sz="1100" dirty="0">
                <a:solidFill>
                  <a:schemeClr val="accent5"/>
                </a:solidFill>
              </a:rPr>
              <a:t>a = a + 2</a:t>
            </a:r>
          </a:p>
          <a:p>
            <a:pPr>
              <a:buNone/>
            </a:pPr>
            <a:r>
              <a:rPr lang="en-US" sz="1100" dirty="0">
                <a:solidFill>
                  <a:schemeClr val="accent5"/>
                </a:solidFill>
              </a:rPr>
              <a:t>end</a:t>
            </a:r>
          </a:p>
          <a:p>
            <a:pPr>
              <a:buNone/>
            </a:pPr>
            <a:r>
              <a:rPr lang="en-US" sz="1100" dirty="0" smtClean="0">
                <a:solidFill>
                  <a:srgbClr val="00B050"/>
                </a:solidFill>
              </a:rPr>
              <a:t>--For Loop Example</a:t>
            </a:r>
            <a:endParaRPr lang="en-US" sz="1100" dirty="0">
              <a:solidFill>
                <a:srgbClr val="00B050"/>
              </a:solidFill>
            </a:endParaRPr>
          </a:p>
          <a:p>
            <a:pPr>
              <a:buNone/>
            </a:pPr>
            <a:r>
              <a:rPr lang="en-US" sz="1100" dirty="0">
                <a:solidFill>
                  <a:schemeClr val="accent5"/>
                </a:solidFill>
              </a:rPr>
              <a:t>for </a:t>
            </a:r>
            <a:r>
              <a:rPr lang="en-US" sz="1100" dirty="0" err="1">
                <a:solidFill>
                  <a:schemeClr val="accent5"/>
                </a:solidFill>
              </a:rPr>
              <a:t>i</a:t>
            </a:r>
            <a:r>
              <a:rPr lang="en-US" sz="1100" dirty="0">
                <a:solidFill>
                  <a:schemeClr val="accent5"/>
                </a:solidFill>
              </a:rPr>
              <a:t> = 1, 10, 2 do</a:t>
            </a:r>
          </a:p>
          <a:p>
            <a:pPr>
              <a:buNone/>
            </a:pPr>
            <a:r>
              <a:rPr lang="en-US" sz="1100" dirty="0" smtClean="0">
                <a:solidFill>
                  <a:schemeClr val="accent5"/>
                </a:solidFill>
              </a:rPr>
              <a:t>textObject2 </a:t>
            </a:r>
            <a:r>
              <a:rPr lang="en-US" sz="1100" dirty="0">
                <a:solidFill>
                  <a:schemeClr val="accent5"/>
                </a:solidFill>
              </a:rPr>
              <a:t>= display.newText(</a:t>
            </a:r>
            <a:r>
              <a:rPr lang="en-US" sz="1100" dirty="0" err="1">
                <a:solidFill>
                  <a:schemeClr val="accent5"/>
                </a:solidFill>
              </a:rPr>
              <a:t>i</a:t>
            </a:r>
            <a:r>
              <a:rPr lang="en-US" sz="1100" dirty="0">
                <a:solidFill>
                  <a:schemeClr val="accent5"/>
                </a:solidFill>
              </a:rPr>
              <a:t>, display.contentWidth*0.66, 30*</a:t>
            </a:r>
            <a:r>
              <a:rPr lang="en-US" sz="1100" dirty="0" err="1">
                <a:solidFill>
                  <a:schemeClr val="accent5"/>
                </a:solidFill>
              </a:rPr>
              <a:t>i</a:t>
            </a:r>
            <a:r>
              <a:rPr lang="en-US" sz="1100" dirty="0">
                <a:solidFill>
                  <a:schemeClr val="accent5"/>
                </a:solidFill>
              </a:rPr>
              <a:t>, nil, 25)</a:t>
            </a:r>
          </a:p>
          <a:p>
            <a:pPr>
              <a:buNone/>
            </a:pPr>
            <a:r>
              <a:rPr lang="en-US" sz="1100" dirty="0">
                <a:solidFill>
                  <a:schemeClr val="accent5"/>
                </a:solidFill>
              </a:rPr>
              <a:t>textObject2:setTextColor(255,0,255)</a:t>
            </a:r>
          </a:p>
          <a:p>
            <a:pPr>
              <a:buNone/>
            </a:pPr>
            <a:r>
              <a:rPr lang="en-US" sz="1100" dirty="0">
                <a:solidFill>
                  <a:schemeClr val="accent5"/>
                </a:solidFill>
              </a:rPr>
              <a:t>end</a:t>
            </a:r>
          </a:p>
        </p:txBody>
      </p:sp>
    </p:spTree>
    <p:extLst>
      <p:ext uri="{BB962C8B-B14F-4D97-AF65-F5344CB8AC3E}">
        <p14:creationId xmlns:p14="http://schemas.microsoft.com/office/powerpoint/2010/main" val="37114442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143000"/>
          </a:xfrm>
        </p:spPr>
        <p:txBody>
          <a:bodyPr>
            <a:normAutofit/>
          </a:bodyPr>
          <a:lstStyle/>
          <a:p>
            <a:r>
              <a:rPr lang="en-US" dirty="0" smtClean="0">
                <a:solidFill>
                  <a:srgbClr val="FFFF00"/>
                </a:solidFill>
              </a:rPr>
              <a:t>Assignment #6: Loops</a:t>
            </a:r>
            <a:endParaRPr lang="en-CA" dirty="0">
              <a:solidFill>
                <a:srgbClr val="FFFF00"/>
              </a:solidFill>
            </a:endParaRPr>
          </a:p>
        </p:txBody>
      </p:sp>
      <p:sp>
        <p:nvSpPr>
          <p:cNvPr id="3" name="Content Placeholder 2"/>
          <p:cNvSpPr>
            <a:spLocks noGrp="1"/>
          </p:cNvSpPr>
          <p:nvPr>
            <p:ph idx="1"/>
          </p:nvPr>
        </p:nvSpPr>
        <p:spPr>
          <a:xfrm>
            <a:off x="304800" y="1609725"/>
            <a:ext cx="7696200" cy="4846638"/>
          </a:xfrm>
        </p:spPr>
        <p:txBody>
          <a:bodyPr/>
          <a:lstStyle/>
          <a:p>
            <a:pPr marL="0" indent="0">
              <a:buNone/>
            </a:pPr>
            <a:r>
              <a:rPr lang="en-US" sz="2000" u="sng" dirty="0" smtClean="0"/>
              <a:t>Setup:</a:t>
            </a:r>
            <a:r>
              <a:rPr lang="en-US" sz="2000" dirty="0" smtClean="0"/>
              <a:t>  Create a new project(see slide 6).  Name your project in the following format: “lastnameFirstnameAssign6”</a:t>
            </a:r>
          </a:p>
          <a:p>
            <a:pPr marL="0" indent="0">
              <a:buNone/>
            </a:pPr>
            <a:endParaRPr lang="en-US" sz="2000" dirty="0" smtClean="0"/>
          </a:p>
          <a:p>
            <a:pPr marL="0" indent="0">
              <a:buNone/>
            </a:pPr>
            <a:r>
              <a:rPr lang="en-US" sz="2000" u="sng" dirty="0" smtClean="0"/>
              <a:t>Task:</a:t>
            </a:r>
            <a:r>
              <a:rPr lang="en-US" sz="2000" dirty="0" smtClean="0"/>
              <a:t>  Create an app that displays the multiples of 5 from 5 – 50 going across the page from left to right.</a:t>
            </a:r>
          </a:p>
          <a:p>
            <a:pPr marL="0" indent="0">
              <a:buNone/>
            </a:pPr>
            <a:endParaRPr lang="en-US" sz="2000" dirty="0" smtClean="0"/>
          </a:p>
          <a:p>
            <a:pPr marL="0" indent="0">
              <a:buNone/>
            </a:pPr>
            <a:r>
              <a:rPr lang="en-US" sz="2000" u="sng" dirty="0" smtClean="0"/>
              <a:t>Hand-in:</a:t>
            </a:r>
            <a:r>
              <a:rPr lang="en-US" sz="2000" dirty="0" smtClean="0"/>
              <a:t>  Run </a:t>
            </a:r>
            <a:r>
              <a:rPr lang="en-US" sz="2000" dirty="0"/>
              <a:t>the application and make sure it works.  Copy your </a:t>
            </a:r>
            <a:r>
              <a:rPr lang="en-US" sz="2000" u="sng" dirty="0"/>
              <a:t>project folder</a:t>
            </a:r>
            <a:r>
              <a:rPr lang="en-US" sz="2000" dirty="0"/>
              <a:t> to the marking folder. </a:t>
            </a:r>
            <a:endParaRPr lang="en-US" sz="2000" dirty="0" smtClean="0"/>
          </a:p>
          <a:p>
            <a:pPr marL="0" indent="0">
              <a:buNone/>
            </a:pPr>
            <a:endParaRPr lang="en-CA" dirty="0"/>
          </a:p>
        </p:txBody>
      </p:sp>
    </p:spTree>
    <p:extLst>
      <p:ext uri="{BB962C8B-B14F-4D97-AF65-F5344CB8AC3E}">
        <p14:creationId xmlns:p14="http://schemas.microsoft.com/office/powerpoint/2010/main" val="32093283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US" dirty="0">
                <a:solidFill>
                  <a:srgbClr val="FFFF00"/>
                </a:solidFill>
                <a:ea typeface="+mj-ea"/>
              </a:rPr>
              <a:t>Assignment </a:t>
            </a:r>
            <a:r>
              <a:rPr lang="en-US" dirty="0" smtClean="0">
                <a:solidFill>
                  <a:srgbClr val="FFFF00"/>
                </a:solidFill>
                <a:ea typeface="+mj-ea"/>
              </a:rPr>
              <a:t>#7:  Simple App Project</a:t>
            </a:r>
            <a:endParaRPr lang="en-US" dirty="0">
              <a:solidFill>
                <a:srgbClr val="FFFF00"/>
              </a:solidFill>
              <a:ea typeface="+mj-ea"/>
            </a:endParaRPr>
          </a:p>
        </p:txBody>
      </p:sp>
      <p:sp>
        <p:nvSpPr>
          <p:cNvPr id="27650" name="Content Placeholder 2"/>
          <p:cNvSpPr>
            <a:spLocks noGrp="1"/>
          </p:cNvSpPr>
          <p:nvPr>
            <p:ph idx="1"/>
          </p:nvPr>
        </p:nvSpPr>
        <p:spPr/>
        <p:txBody>
          <a:bodyPr/>
          <a:lstStyle/>
          <a:p>
            <a:pPr marL="0" indent="0">
              <a:buNone/>
            </a:pPr>
            <a:r>
              <a:rPr lang="en-US" sz="1400" b="1" u="sng" dirty="0"/>
              <a:t>Part A:   App </a:t>
            </a:r>
            <a:r>
              <a:rPr lang="en-US" sz="1400" b="1" u="sng" dirty="0" smtClean="0"/>
              <a:t>Creation</a:t>
            </a:r>
            <a:endParaRPr lang="en-US" sz="1400" dirty="0" smtClean="0"/>
          </a:p>
          <a:p>
            <a:pPr marL="0" indent="0">
              <a:buFont typeface="Wingdings 2" pitchFamily="18" charset="2"/>
              <a:buNone/>
            </a:pPr>
            <a:r>
              <a:rPr lang="en-US" sz="1400" u="sng" dirty="0" smtClean="0"/>
              <a:t>Explanation:  </a:t>
            </a:r>
            <a:r>
              <a:rPr lang="en-US" sz="1400" dirty="0" smtClean="0"/>
              <a:t>We </a:t>
            </a:r>
            <a:r>
              <a:rPr lang="en-US" sz="1400" dirty="0"/>
              <a:t>have just scratched the surface of mobile programming with Corona.  Even though our </a:t>
            </a:r>
            <a:r>
              <a:rPr lang="en-US" sz="1400" dirty="0" smtClean="0"/>
              <a:t>tutorials and assignments were simple they outlined many of the </a:t>
            </a:r>
            <a:r>
              <a:rPr lang="en-US" sz="1400" dirty="0"/>
              <a:t>key concepts needed to become a successful programmer.  </a:t>
            </a:r>
            <a:r>
              <a:rPr lang="en-US" sz="1400" dirty="0" smtClean="0"/>
              <a:t>There are many concepts that you will still need to learn (physics, game flow etc.) but you have a foundation. Your </a:t>
            </a:r>
            <a:r>
              <a:rPr lang="en-US" sz="1400" dirty="0"/>
              <a:t>final project is to create your own app.  </a:t>
            </a:r>
          </a:p>
          <a:p>
            <a:pPr marL="0" indent="0">
              <a:buFont typeface="Wingdings 2" pitchFamily="18" charset="2"/>
              <a:buNone/>
            </a:pPr>
            <a:r>
              <a:rPr lang="en-US" sz="1600" b="1" u="sng" dirty="0" smtClean="0">
                <a:solidFill>
                  <a:schemeClr val="tx2"/>
                </a:solidFill>
              </a:rPr>
              <a:t>Steps:</a:t>
            </a:r>
          </a:p>
          <a:p>
            <a:pPr marL="0" indent="0" algn="ctr">
              <a:buNone/>
            </a:pPr>
            <a:r>
              <a:rPr lang="en-US" sz="1600" dirty="0">
                <a:solidFill>
                  <a:schemeClr val="tx2"/>
                </a:solidFill>
              </a:rPr>
              <a:t>Do one of the following two options</a:t>
            </a:r>
            <a:r>
              <a:rPr lang="en-US" sz="1600" dirty="0" smtClean="0">
                <a:solidFill>
                  <a:schemeClr val="tx2"/>
                </a:solidFill>
              </a:rPr>
              <a:t>:</a:t>
            </a:r>
            <a:endParaRPr lang="en-US" sz="1600" b="1" u="sng" dirty="0">
              <a:solidFill>
                <a:schemeClr val="tx2"/>
              </a:solidFill>
            </a:endParaRPr>
          </a:p>
          <a:p>
            <a:pPr marL="342900" indent="-342900">
              <a:buAutoNum type="alphaLcParenR"/>
            </a:pPr>
            <a:r>
              <a:rPr lang="en-US" sz="1600" dirty="0" smtClean="0">
                <a:solidFill>
                  <a:schemeClr val="tx2"/>
                </a:solidFill>
              </a:rPr>
              <a:t>Create </a:t>
            </a:r>
            <a:r>
              <a:rPr lang="en-US" sz="1600" dirty="0">
                <a:solidFill>
                  <a:schemeClr val="tx2"/>
                </a:solidFill>
              </a:rPr>
              <a:t>an app that </a:t>
            </a:r>
            <a:r>
              <a:rPr lang="en-US" sz="1600" dirty="0" smtClean="0">
                <a:solidFill>
                  <a:schemeClr val="tx2"/>
                </a:solidFill>
              </a:rPr>
              <a:t>solves a </a:t>
            </a:r>
            <a:r>
              <a:rPr lang="en-US" sz="1600" smtClean="0">
                <a:solidFill>
                  <a:schemeClr val="tx2"/>
                </a:solidFill>
              </a:rPr>
              <a:t>simple </a:t>
            </a:r>
            <a:r>
              <a:rPr lang="en-US" sz="1600" smtClean="0">
                <a:solidFill>
                  <a:schemeClr val="tx2"/>
                </a:solidFill>
              </a:rPr>
              <a:t>problem(Scientific Calculator</a:t>
            </a:r>
            <a:r>
              <a:rPr lang="en-US" sz="1600" dirty="0" smtClean="0">
                <a:solidFill>
                  <a:schemeClr val="tx2"/>
                </a:solidFill>
              </a:rPr>
              <a:t>, Flashlight etc.).</a:t>
            </a:r>
          </a:p>
          <a:p>
            <a:pPr marL="342900" indent="-342900">
              <a:buAutoNum type="alphaLcParenR"/>
            </a:pPr>
            <a:r>
              <a:rPr lang="en-US" sz="1600" dirty="0" smtClean="0">
                <a:solidFill>
                  <a:schemeClr val="tx2"/>
                </a:solidFill>
              </a:rPr>
              <a:t>Create </a:t>
            </a:r>
            <a:r>
              <a:rPr lang="en-US" sz="1600" dirty="0">
                <a:solidFill>
                  <a:schemeClr val="tx2"/>
                </a:solidFill>
              </a:rPr>
              <a:t>an app based on a </a:t>
            </a:r>
            <a:r>
              <a:rPr lang="en-US" sz="1600" dirty="0" smtClean="0">
                <a:solidFill>
                  <a:schemeClr val="tx2"/>
                </a:solidFill>
              </a:rPr>
              <a:t>tutorial.  If you choose this option please provide a supporting word document referencing the site that you used and detailing changes you have made to the tutorial.  You can use any tutorial you find online, the following links are a good place to start:</a:t>
            </a:r>
          </a:p>
          <a:p>
            <a:pPr marL="0" indent="0" algn="ctr">
              <a:buNone/>
            </a:pPr>
            <a:r>
              <a:rPr lang="en-US" sz="1600" dirty="0" smtClean="0">
                <a:solidFill>
                  <a:schemeClr val="tx2"/>
                </a:solidFill>
                <a:hlinkClick r:id="rId2"/>
              </a:rPr>
              <a:t>Balloon Bomb Game Option</a:t>
            </a:r>
            <a:endParaRPr lang="en-US" sz="1600" dirty="0" smtClean="0">
              <a:solidFill>
                <a:schemeClr val="tx2"/>
              </a:solidFill>
              <a:hlinkClick r:id="rId3"/>
            </a:endParaRPr>
          </a:p>
          <a:p>
            <a:pPr marL="0" indent="0" algn="ctr">
              <a:buNone/>
            </a:pPr>
            <a:r>
              <a:rPr lang="en-US" sz="1600" dirty="0" smtClean="0">
                <a:solidFill>
                  <a:schemeClr val="tx2"/>
                </a:solidFill>
                <a:hlinkClick r:id="rId3"/>
              </a:rPr>
              <a:t>YouTube </a:t>
            </a:r>
            <a:r>
              <a:rPr lang="en-US" sz="1600" dirty="0">
                <a:solidFill>
                  <a:schemeClr val="tx2"/>
                </a:solidFill>
                <a:hlinkClick r:id="rId3"/>
              </a:rPr>
              <a:t>Tutorials</a:t>
            </a:r>
            <a:endParaRPr lang="en-US" sz="1600" dirty="0">
              <a:solidFill>
                <a:schemeClr val="tx2"/>
              </a:solidFill>
            </a:endParaRPr>
          </a:p>
          <a:p>
            <a:pPr>
              <a:buFontTx/>
              <a:buChar char="•"/>
            </a:pPr>
            <a:r>
              <a:rPr lang="en-US" sz="1600" dirty="0">
                <a:solidFill>
                  <a:schemeClr val="tx2"/>
                </a:solidFill>
              </a:rPr>
              <a:t>Run your application to make sure there are no errors.  </a:t>
            </a:r>
            <a:endParaRPr lang="en-US" sz="1600" dirty="0" smtClean="0">
              <a:solidFill>
                <a:schemeClr val="tx2"/>
              </a:solidFill>
            </a:endParaRPr>
          </a:p>
          <a:p>
            <a:pPr>
              <a:buFontTx/>
              <a:buChar char="•"/>
            </a:pPr>
            <a:r>
              <a:rPr lang="en-US" sz="1600" dirty="0" smtClean="0">
                <a:solidFill>
                  <a:schemeClr val="tx2"/>
                </a:solidFill>
              </a:rPr>
              <a:t>Continue on to Part B.</a:t>
            </a:r>
            <a:endParaRPr lang="en-US" sz="1600" dirty="0">
              <a:solidFill>
                <a:schemeClr val="tx2"/>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7239000" cy="5257800"/>
          </a:xfrm>
        </p:spPr>
        <p:txBody>
          <a:bodyPr/>
          <a:lstStyle/>
          <a:p>
            <a:pPr marL="0" indent="0">
              <a:buNone/>
            </a:pPr>
            <a:r>
              <a:rPr lang="en-US" sz="1600" b="1" u="sng" dirty="0" smtClean="0"/>
              <a:t>Part B:  Adding Icons To </a:t>
            </a:r>
            <a:r>
              <a:rPr lang="en-US" sz="1600" b="1" u="sng" dirty="0"/>
              <a:t>Y</a:t>
            </a:r>
            <a:r>
              <a:rPr lang="en-US" sz="1600" b="1" u="sng" dirty="0" smtClean="0"/>
              <a:t>our App</a:t>
            </a:r>
          </a:p>
          <a:p>
            <a:pPr marL="0" indent="0">
              <a:buNone/>
            </a:pPr>
            <a:r>
              <a:rPr lang="en-US" sz="1600" u="sng" dirty="0" smtClean="0"/>
              <a:t>Explanation:  </a:t>
            </a:r>
            <a:r>
              <a:rPr lang="en-US" sz="1600" dirty="0" smtClean="0"/>
              <a:t>Apps </a:t>
            </a:r>
            <a:r>
              <a:rPr lang="en-US" sz="1600" dirty="0"/>
              <a:t>need icons in order to be displayed in the app store/play store and on different devices.  You need several different sizes of icons to accommodate different devices.   Luckily there are some </a:t>
            </a:r>
            <a:r>
              <a:rPr lang="en-US" sz="1600" dirty="0" smtClean="0"/>
              <a:t>online </a:t>
            </a:r>
            <a:r>
              <a:rPr lang="en-US" sz="1600" dirty="0"/>
              <a:t>solutions to help you convert your icon too all of the required sizes.   We will use </a:t>
            </a:r>
            <a:r>
              <a:rPr lang="en-US" sz="1600" dirty="0">
                <a:hlinkClick r:id="rId2"/>
              </a:rPr>
              <a:t>https://makeappicon.com/</a:t>
            </a:r>
            <a:r>
              <a:rPr lang="en-US" sz="1600" dirty="0"/>
              <a:t> to convert our icon to the appropriate sizes but first you need to create an icon.  Follow these steps to add icons to your app.</a:t>
            </a:r>
          </a:p>
          <a:p>
            <a:pPr marL="0" indent="0">
              <a:buNone/>
            </a:pPr>
            <a:r>
              <a:rPr lang="en-US" sz="1800" u="sng" dirty="0">
                <a:solidFill>
                  <a:schemeClr val="tx2"/>
                </a:solidFill>
              </a:rPr>
              <a:t>Steps:</a:t>
            </a:r>
          </a:p>
          <a:p>
            <a:pPr marL="514350" indent="-514350">
              <a:buAutoNum type="arabicPeriod"/>
            </a:pPr>
            <a:r>
              <a:rPr lang="en-US" sz="1800" dirty="0">
                <a:solidFill>
                  <a:schemeClr val="tx2"/>
                </a:solidFill>
              </a:rPr>
              <a:t>Create an icon in Fireworks 1536x1536 pixels, 300dpi.  Save as a fireworks .</a:t>
            </a:r>
            <a:r>
              <a:rPr lang="en-US" sz="1800" dirty="0" err="1">
                <a:solidFill>
                  <a:schemeClr val="tx2"/>
                </a:solidFill>
              </a:rPr>
              <a:t>png</a:t>
            </a:r>
            <a:endParaRPr lang="en-US" sz="1800" dirty="0">
              <a:solidFill>
                <a:schemeClr val="tx2"/>
              </a:solidFill>
            </a:endParaRPr>
          </a:p>
          <a:p>
            <a:pPr marL="514350" indent="-514350">
              <a:buAutoNum type="arabicPeriod"/>
            </a:pPr>
            <a:r>
              <a:rPr lang="en-US" sz="1800" dirty="0">
                <a:solidFill>
                  <a:schemeClr val="tx2"/>
                </a:solidFill>
              </a:rPr>
              <a:t>Follow the steps on: </a:t>
            </a:r>
            <a:r>
              <a:rPr lang="en-US" sz="1800" dirty="0">
                <a:solidFill>
                  <a:schemeClr val="tx2"/>
                </a:solidFill>
                <a:hlinkClick r:id="rId2"/>
              </a:rPr>
              <a:t>https://makeappicon.com/</a:t>
            </a:r>
            <a:r>
              <a:rPr lang="en-US" sz="1800" dirty="0">
                <a:solidFill>
                  <a:schemeClr val="tx2"/>
                </a:solidFill>
              </a:rPr>
              <a:t> to generate and receive icons.</a:t>
            </a:r>
          </a:p>
          <a:p>
            <a:pPr marL="514350" indent="-514350">
              <a:buAutoNum type="arabicPeriod"/>
            </a:pPr>
            <a:r>
              <a:rPr lang="en-US" sz="1800" dirty="0">
                <a:solidFill>
                  <a:schemeClr val="tx2"/>
                </a:solidFill>
              </a:rPr>
              <a:t>Add your icons to your assignment folder under the appropriate names(replace existing icons of the same size in your assignment folder. The names may be different so replace with the same name as in Corona</a:t>
            </a:r>
            <a:r>
              <a:rPr lang="en-US" sz="1800" dirty="0" smtClean="0">
                <a:solidFill>
                  <a:schemeClr val="tx2"/>
                </a:solidFill>
              </a:rPr>
              <a:t>).</a:t>
            </a:r>
          </a:p>
          <a:p>
            <a:pPr marL="514350" indent="-514350">
              <a:buAutoNum type="arabicPeriod"/>
            </a:pPr>
            <a:r>
              <a:rPr lang="en-US" sz="1800" dirty="0" smtClean="0">
                <a:solidFill>
                  <a:schemeClr val="tx2"/>
                </a:solidFill>
              </a:rPr>
              <a:t>Continue on to Part C.</a:t>
            </a:r>
            <a:endParaRPr lang="en-US" sz="1800" dirty="0">
              <a:solidFill>
                <a:schemeClr val="tx2"/>
              </a:solidFill>
            </a:endParaRPr>
          </a:p>
          <a:p>
            <a:pPr marL="0" indent="0">
              <a:buNone/>
            </a:pPr>
            <a:endParaRPr lang="en-US" sz="1600" dirty="0">
              <a:solidFill>
                <a:schemeClr val="tx2"/>
              </a:solidFill>
            </a:endParaRPr>
          </a:p>
        </p:txBody>
      </p:sp>
    </p:spTree>
    <p:extLst>
      <p:ext uri="{BB962C8B-B14F-4D97-AF65-F5344CB8AC3E}">
        <p14:creationId xmlns:p14="http://schemas.microsoft.com/office/powerpoint/2010/main" val="24734876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239000" cy="6172200"/>
          </a:xfrm>
        </p:spPr>
        <p:txBody>
          <a:bodyPr/>
          <a:lstStyle/>
          <a:p>
            <a:pPr marL="0" indent="0">
              <a:buNone/>
            </a:pPr>
            <a:r>
              <a:rPr lang="en-US" sz="1600" b="1" u="sng" dirty="0" smtClean="0"/>
              <a:t>Part C:  Publishing Your App</a:t>
            </a:r>
          </a:p>
          <a:p>
            <a:pPr marL="0" indent="0">
              <a:buNone/>
            </a:pPr>
            <a:r>
              <a:rPr lang="en-US" sz="1600" u="sng" dirty="0" smtClean="0"/>
              <a:t>Explanation:  </a:t>
            </a:r>
            <a:r>
              <a:rPr lang="en-US" sz="1600" dirty="0" smtClean="0"/>
              <a:t>Corona is a third party cross platform development environment.  You can publish the same project to both Apple App Store and Google Play Store.  To publish to Apple’s App Store you need an Mac Computer.  Since it is easier to deploy to android devices we will only generate android application files in this class.  You can put the generated .</a:t>
            </a:r>
            <a:r>
              <a:rPr lang="en-US" sz="1600" dirty="0" err="1" smtClean="0"/>
              <a:t>apk</a:t>
            </a:r>
            <a:r>
              <a:rPr lang="en-US" sz="1600" dirty="0" smtClean="0"/>
              <a:t> on any android device very easily.  If you do not have an android device, ask your teacher to borrow a device.</a:t>
            </a:r>
          </a:p>
          <a:p>
            <a:pPr marL="0" indent="0">
              <a:buNone/>
            </a:pPr>
            <a:r>
              <a:rPr lang="en-US" sz="1600" u="sng" dirty="0" smtClean="0">
                <a:solidFill>
                  <a:schemeClr val="tx2"/>
                </a:solidFill>
              </a:rPr>
              <a:t>Steps</a:t>
            </a:r>
            <a:r>
              <a:rPr lang="en-US" sz="1600" u="sng" dirty="0">
                <a:solidFill>
                  <a:schemeClr val="tx2"/>
                </a:solidFill>
              </a:rPr>
              <a:t>:  </a:t>
            </a:r>
          </a:p>
          <a:p>
            <a:pPr marL="514350" indent="-514350">
              <a:buAutoNum type="arabicPeriod"/>
            </a:pPr>
            <a:r>
              <a:rPr lang="en-US" sz="1600" dirty="0">
                <a:solidFill>
                  <a:schemeClr val="tx2"/>
                </a:solidFill>
              </a:rPr>
              <a:t>Click File</a:t>
            </a:r>
            <a:r>
              <a:rPr lang="en-US" sz="1600" dirty="0">
                <a:solidFill>
                  <a:schemeClr val="tx2"/>
                </a:solidFill>
                <a:sym typeface="Wingdings" panose="05000000000000000000" pitchFamily="2" charset="2"/>
              </a:rPr>
              <a:t> Build  Android..   (Note: You may get an error and need to download and install the java JDK(32bit).  You can download that here if needed:  	</a:t>
            </a:r>
            <a:r>
              <a:rPr lang="en-US" sz="1600" dirty="0">
                <a:solidFill>
                  <a:schemeClr val="tx2"/>
                </a:solidFill>
                <a:sym typeface="Wingdings" panose="05000000000000000000" pitchFamily="2" charset="2"/>
                <a:hlinkClick r:id="rId2"/>
              </a:rPr>
              <a:t>http://www.oracle.com/technetwork/java/javase/downloads/index.html</a:t>
            </a:r>
            <a:r>
              <a:rPr lang="en-US" sz="1600" dirty="0">
                <a:solidFill>
                  <a:schemeClr val="tx2"/>
                </a:solidFill>
                <a:sym typeface="Wingdings" panose="05000000000000000000" pitchFamily="2" charset="2"/>
              </a:rPr>
              <a:t>).</a:t>
            </a:r>
          </a:p>
          <a:p>
            <a:pPr marL="228600" indent="-228600">
              <a:buAutoNum type="arabicPeriod" startAt="2"/>
            </a:pPr>
            <a:r>
              <a:rPr lang="en-US" sz="1600" dirty="0">
                <a:solidFill>
                  <a:schemeClr val="tx2"/>
                </a:solidFill>
                <a:sym typeface="Wingdings" panose="05000000000000000000" pitchFamily="2" charset="2"/>
              </a:rPr>
              <a:t>Select an appropriate “Save </a:t>
            </a:r>
            <a:r>
              <a:rPr lang="en-US" sz="1600" dirty="0" smtClean="0">
                <a:solidFill>
                  <a:schemeClr val="tx2"/>
                </a:solidFill>
                <a:sym typeface="Wingdings" panose="05000000000000000000" pitchFamily="2" charset="2"/>
              </a:rPr>
              <a:t>Folder”, name your .</a:t>
            </a:r>
            <a:r>
              <a:rPr lang="en-US" sz="1600" dirty="0" err="1" smtClean="0">
                <a:solidFill>
                  <a:schemeClr val="tx2"/>
                </a:solidFill>
                <a:sym typeface="Wingdings" panose="05000000000000000000" pitchFamily="2" charset="2"/>
              </a:rPr>
              <a:t>apk</a:t>
            </a:r>
            <a:r>
              <a:rPr lang="en-US" sz="1600" dirty="0" smtClean="0">
                <a:solidFill>
                  <a:schemeClr val="tx2"/>
                </a:solidFill>
                <a:sym typeface="Wingdings" panose="05000000000000000000" pitchFamily="2" charset="2"/>
              </a:rPr>
              <a:t> file in the following format:  lastnameFirstName7 and </a:t>
            </a:r>
            <a:r>
              <a:rPr lang="en-US" sz="1600" dirty="0">
                <a:solidFill>
                  <a:schemeClr val="tx2"/>
                </a:solidFill>
                <a:sym typeface="Wingdings" panose="05000000000000000000" pitchFamily="2" charset="2"/>
              </a:rPr>
              <a:t>click “Build</a:t>
            </a:r>
            <a:r>
              <a:rPr lang="en-US" sz="1600" dirty="0" smtClean="0">
                <a:solidFill>
                  <a:schemeClr val="tx2"/>
                </a:solidFill>
                <a:sym typeface="Wingdings" panose="05000000000000000000" pitchFamily="2" charset="2"/>
              </a:rPr>
              <a:t>”.</a:t>
            </a:r>
            <a:endParaRPr lang="en-US" sz="1600" dirty="0">
              <a:solidFill>
                <a:schemeClr val="tx2"/>
              </a:solidFill>
              <a:sym typeface="Wingdings" panose="05000000000000000000" pitchFamily="2" charset="2"/>
            </a:endParaRPr>
          </a:p>
          <a:p>
            <a:pPr marL="228600" indent="-228600">
              <a:buAutoNum type="arabicPeriod" startAt="2"/>
            </a:pPr>
            <a:r>
              <a:rPr lang="en-US" sz="1600" dirty="0">
                <a:solidFill>
                  <a:schemeClr val="tx2"/>
                </a:solidFill>
                <a:sym typeface="Wingdings" panose="05000000000000000000" pitchFamily="2" charset="2"/>
              </a:rPr>
              <a:t>Corona will generate an .</a:t>
            </a:r>
            <a:r>
              <a:rPr lang="en-US" sz="1600" dirty="0" err="1">
                <a:solidFill>
                  <a:schemeClr val="tx2"/>
                </a:solidFill>
                <a:sym typeface="Wingdings" panose="05000000000000000000" pitchFamily="2" charset="2"/>
              </a:rPr>
              <a:t>apk</a:t>
            </a:r>
            <a:r>
              <a:rPr lang="en-US" sz="1600" dirty="0">
                <a:solidFill>
                  <a:schemeClr val="tx2"/>
                </a:solidFill>
                <a:sym typeface="Wingdings" panose="05000000000000000000" pitchFamily="2" charset="2"/>
              </a:rPr>
              <a:t> file that can be submitted to the Play Store or sent to an android device and installed (Note: You will have to enable installing from external sources on your android device</a:t>
            </a:r>
            <a:r>
              <a:rPr lang="en-US" sz="1600" dirty="0" smtClean="0">
                <a:solidFill>
                  <a:schemeClr val="tx2"/>
                </a:solidFill>
                <a:sym typeface="Wingdings" panose="05000000000000000000" pitchFamily="2" charset="2"/>
              </a:rPr>
              <a:t>).</a:t>
            </a:r>
          </a:p>
          <a:p>
            <a:pPr marL="228600" indent="-228600">
              <a:buFont typeface="Wingdings 2" pitchFamily="18" charset="2"/>
              <a:buAutoNum type="arabicPeriod" startAt="2"/>
            </a:pPr>
            <a:r>
              <a:rPr lang="en-US" sz="1600" dirty="0">
                <a:solidFill>
                  <a:schemeClr val="tx2"/>
                </a:solidFill>
              </a:rPr>
              <a:t>Hand in your project folder with your </a:t>
            </a:r>
            <a:r>
              <a:rPr lang="en-US" sz="1600" dirty="0" smtClean="0">
                <a:solidFill>
                  <a:schemeClr val="tx2"/>
                </a:solidFill>
              </a:rPr>
              <a:t>icons </a:t>
            </a:r>
            <a:r>
              <a:rPr lang="en-US" sz="1600" dirty="0">
                <a:solidFill>
                  <a:schemeClr val="tx2"/>
                </a:solidFill>
              </a:rPr>
              <a:t>added</a:t>
            </a:r>
            <a:r>
              <a:rPr lang="en-US" sz="1600" dirty="0" smtClean="0">
                <a:solidFill>
                  <a:schemeClr val="tx2"/>
                </a:solidFill>
              </a:rPr>
              <a:t>.  Also handed in your generated .</a:t>
            </a:r>
            <a:r>
              <a:rPr lang="en-US" sz="1600" dirty="0" err="1" smtClean="0">
                <a:solidFill>
                  <a:schemeClr val="tx2"/>
                </a:solidFill>
              </a:rPr>
              <a:t>apk</a:t>
            </a:r>
            <a:r>
              <a:rPr lang="en-US" sz="1600" dirty="0" smtClean="0">
                <a:solidFill>
                  <a:schemeClr val="tx2"/>
                </a:solidFill>
              </a:rPr>
              <a:t> file outside of your project folder.</a:t>
            </a:r>
            <a:endParaRPr lang="en-US" sz="1600" dirty="0">
              <a:solidFill>
                <a:schemeClr val="tx2"/>
              </a:solidFill>
            </a:endParaRPr>
          </a:p>
          <a:p>
            <a:pPr marL="228600" indent="-228600">
              <a:buAutoNum type="arabicPeriod" startAt="2"/>
            </a:pPr>
            <a:endParaRPr lang="en-US" sz="1600" dirty="0" smtClean="0">
              <a:solidFill>
                <a:schemeClr val="tx2"/>
              </a:solidFill>
              <a:sym typeface="Wingdings" panose="05000000000000000000" pitchFamily="2" charset="2"/>
            </a:endParaRPr>
          </a:p>
          <a:p>
            <a:pPr marL="228600" indent="-228600">
              <a:buAutoNum type="arabicPeriod" startAt="2"/>
            </a:pPr>
            <a:endParaRPr lang="en-US" sz="1600" dirty="0">
              <a:solidFill>
                <a:schemeClr val="tx2"/>
              </a:solidFill>
              <a:sym typeface="Wingdings" panose="05000000000000000000" pitchFamily="2" charset="2"/>
            </a:endParaRPr>
          </a:p>
          <a:p>
            <a:pPr marL="0" indent="0">
              <a:buNone/>
            </a:pPr>
            <a:endParaRPr lang="en-US" sz="1600" dirty="0">
              <a:solidFill>
                <a:schemeClr val="tx2"/>
              </a:solidFill>
              <a:sym typeface="Wingdings" panose="05000000000000000000" pitchFamily="2" charset="2"/>
            </a:endParaRPr>
          </a:p>
        </p:txBody>
      </p:sp>
    </p:spTree>
    <p:extLst>
      <p:ext uri="{BB962C8B-B14F-4D97-AF65-F5344CB8AC3E}">
        <p14:creationId xmlns:p14="http://schemas.microsoft.com/office/powerpoint/2010/main" val="31046254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4"/>
            <a:ext cx="7239000" cy="3108325"/>
          </a:xfrm>
        </p:spPr>
        <p:txBody>
          <a:bodyPr>
            <a:normAutofit/>
          </a:bodyPr>
          <a:lstStyle/>
          <a:p>
            <a:pPr algn="ctr"/>
            <a:r>
              <a:rPr lang="en-US" dirty="0" smtClean="0"/>
              <a:t>Congratulations on Finishing Structured Programming 1 With in LUA with Corona SDK!</a:t>
            </a:r>
            <a:endParaRPr lang="en-CA" dirty="0"/>
          </a:p>
        </p:txBody>
      </p:sp>
      <p:sp>
        <p:nvSpPr>
          <p:cNvPr id="3" name="TextBox 2"/>
          <p:cNvSpPr txBox="1"/>
          <p:nvPr/>
        </p:nvSpPr>
        <p:spPr>
          <a:xfrm>
            <a:off x="1371600" y="3810000"/>
            <a:ext cx="5867400" cy="2585323"/>
          </a:xfrm>
          <a:prstGeom prst="rect">
            <a:avLst/>
          </a:prstGeom>
          <a:noFill/>
        </p:spPr>
        <p:txBody>
          <a:bodyPr wrap="square" rtlCol="0">
            <a:spAutoFit/>
          </a:bodyPr>
          <a:lstStyle/>
          <a:p>
            <a:r>
              <a:rPr lang="en-US" dirty="0" smtClean="0"/>
              <a:t>Extend Your Learning:  Try another third party development software(Flutter.io).  Complete the following video series to earn Second Language Programming credits:</a:t>
            </a:r>
          </a:p>
          <a:p>
            <a:r>
              <a:rPr lang="en-CA" dirty="0">
                <a:hlinkClick r:id="rId2"/>
              </a:rPr>
              <a:t>https://</a:t>
            </a:r>
            <a:r>
              <a:rPr lang="en-CA" dirty="0" smtClean="0">
                <a:hlinkClick r:id="rId2"/>
              </a:rPr>
              <a:t>www.youtube.com/watch?v=CEPCGXQ7IQg&amp;list=PLxU9Ryxq6p58PsNmJL70J4_7UzfSqf35n</a:t>
            </a:r>
            <a:endParaRPr lang="en-CA" dirty="0" smtClean="0"/>
          </a:p>
          <a:p>
            <a:endParaRPr lang="en-US" dirty="0"/>
          </a:p>
          <a:p>
            <a:r>
              <a:rPr lang="en-US" dirty="0" smtClean="0"/>
              <a:t>Ask your teacher for more information.</a:t>
            </a:r>
            <a:endParaRPr lang="en-CA" dirty="0" smtClean="0"/>
          </a:p>
          <a:p>
            <a:endParaRPr lang="en-CA" dirty="0"/>
          </a:p>
        </p:txBody>
      </p:sp>
    </p:spTree>
    <p:extLst>
      <p:ext uri="{BB962C8B-B14F-4D97-AF65-F5344CB8AC3E}">
        <p14:creationId xmlns:p14="http://schemas.microsoft.com/office/powerpoint/2010/main" val="4173711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US" dirty="0">
                <a:ea typeface="+mj-ea"/>
              </a:rPr>
              <a:t>The Basics (while we are installing…)</a:t>
            </a:r>
          </a:p>
        </p:txBody>
      </p:sp>
      <p:sp>
        <p:nvSpPr>
          <p:cNvPr id="8194" name="Content Placeholder 2"/>
          <p:cNvSpPr>
            <a:spLocks noGrp="1"/>
          </p:cNvSpPr>
          <p:nvPr>
            <p:ph idx="1"/>
          </p:nvPr>
        </p:nvSpPr>
        <p:spPr>
          <a:xfrm>
            <a:off x="457200" y="1609725"/>
            <a:ext cx="7239000" cy="4791075"/>
          </a:xfrm>
        </p:spPr>
        <p:txBody>
          <a:bodyPr/>
          <a:lstStyle/>
          <a:p>
            <a:pPr>
              <a:buFont typeface="Wingdings 2" pitchFamily="18" charset="2"/>
              <a:buNone/>
            </a:pPr>
            <a:r>
              <a:rPr lang="en-US" sz="2400" dirty="0"/>
              <a:t>    Corona is a simple to use cross platform application that allows you to build once and run on multiple platforms.  Corona allows you to build apps that will run on Android phones and tablets, </a:t>
            </a:r>
            <a:r>
              <a:rPr lang="en-US" sz="2400" dirty="0" smtClean="0"/>
              <a:t>iPhones and iPads </a:t>
            </a:r>
            <a:r>
              <a:rPr lang="en-US" sz="2400" dirty="0"/>
              <a:t>without changing your code for each specific device.</a:t>
            </a:r>
          </a:p>
          <a:p>
            <a:pPr>
              <a:buFont typeface="Wingdings 2" pitchFamily="18" charset="2"/>
              <a:buNone/>
            </a:pPr>
            <a:r>
              <a:rPr lang="en-US" sz="2400" dirty="0"/>
              <a:t>   As a mobile developer for many years, I have had to learn  new programming languages, every time I wanted to develop for a new platform.  Corona eliminates this </a:t>
            </a:r>
            <a:r>
              <a:rPr lang="en-US" sz="2400" dirty="0" smtClean="0"/>
              <a:t>problem by being able to write once and then deploy to multiple platforms.</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a:ea typeface="+mj-ea"/>
              </a:rPr>
              <a:t>The Language…</a:t>
            </a:r>
          </a:p>
        </p:txBody>
      </p:sp>
      <p:sp>
        <p:nvSpPr>
          <p:cNvPr id="9218" name="Content Placeholder 2"/>
          <p:cNvSpPr>
            <a:spLocks noGrp="1"/>
          </p:cNvSpPr>
          <p:nvPr>
            <p:ph idx="1"/>
          </p:nvPr>
        </p:nvSpPr>
        <p:spPr/>
        <p:txBody>
          <a:bodyPr/>
          <a:lstStyle/>
          <a:p>
            <a:pPr>
              <a:buFont typeface="Wingdings 2" pitchFamily="18" charset="2"/>
              <a:buNone/>
            </a:pPr>
            <a:r>
              <a:rPr lang="en-US"/>
              <a:t>   Corona uses a very simple programming language called LUA.  LUA is designed to be simple and efficient.  It helps eliminate multiple lines of code and complex programming concepts that are required for working with each platforms specific SDK.</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a:ea typeface="+mj-ea"/>
              </a:rPr>
              <a:t>LUA Basics 101</a:t>
            </a:r>
          </a:p>
        </p:txBody>
      </p:sp>
      <p:sp>
        <p:nvSpPr>
          <p:cNvPr id="10242" name="Content Placeholder 2"/>
          <p:cNvSpPr>
            <a:spLocks noGrp="1"/>
          </p:cNvSpPr>
          <p:nvPr>
            <p:ph idx="1"/>
          </p:nvPr>
        </p:nvSpPr>
        <p:spPr/>
        <p:txBody>
          <a:bodyPr/>
          <a:lstStyle/>
          <a:p>
            <a:pPr>
              <a:buFont typeface="Wingdings 2" pitchFamily="18" charset="2"/>
              <a:buNone/>
            </a:pPr>
            <a:r>
              <a:rPr lang="en-US"/>
              <a:t>   In order to start programming in any language you need a basic understanding of the syntax (vocabulary and structure) and semantics (order that provides meaning) of the language.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3">
                    <a:lumMod val="40000"/>
                    <a:lumOff val="60000"/>
                  </a:schemeClr>
                </a:solidFill>
              </a:rPr>
              <a:t>Tutorial </a:t>
            </a:r>
            <a:r>
              <a:rPr lang="en-US" dirty="0">
                <a:solidFill>
                  <a:schemeClr val="accent3">
                    <a:lumMod val="40000"/>
                    <a:lumOff val="60000"/>
                  </a:schemeClr>
                </a:solidFill>
              </a:rPr>
              <a:t>#1: Designing the Interface</a:t>
            </a:r>
          </a:p>
        </p:txBody>
      </p:sp>
      <p:sp>
        <p:nvSpPr>
          <p:cNvPr id="3" name="Content Placeholder 2"/>
          <p:cNvSpPr>
            <a:spLocks noGrp="1"/>
          </p:cNvSpPr>
          <p:nvPr>
            <p:ph idx="1"/>
          </p:nvPr>
        </p:nvSpPr>
        <p:spPr>
          <a:xfrm>
            <a:off x="457200" y="1609724"/>
            <a:ext cx="7239000" cy="4943475"/>
          </a:xfrm>
        </p:spPr>
        <p:txBody>
          <a:bodyPr/>
          <a:lstStyle/>
          <a:p>
            <a:pPr marL="0" indent="0">
              <a:lnSpc>
                <a:spcPct val="90000"/>
              </a:lnSpc>
              <a:buNone/>
            </a:pPr>
            <a:r>
              <a:rPr lang="en-US" sz="2400" u="sng" dirty="0" smtClean="0"/>
              <a:t>Explanation:  </a:t>
            </a:r>
            <a:endParaRPr lang="en-US" sz="2400" u="sng" dirty="0"/>
          </a:p>
          <a:p>
            <a:pPr marL="0" indent="0">
              <a:lnSpc>
                <a:spcPct val="90000"/>
              </a:lnSpc>
              <a:buNone/>
            </a:pPr>
            <a:r>
              <a:rPr lang="en-US" sz="2400" dirty="0"/>
              <a:t>Every app that you will build is contained in a project folder.  Every app starts with a main file called main.lua (in traditional OOP languages main.lua would be considered a class).</a:t>
            </a:r>
          </a:p>
          <a:p>
            <a:pPr marL="0" indent="0">
              <a:lnSpc>
                <a:spcPct val="90000"/>
              </a:lnSpc>
              <a:buNone/>
            </a:pPr>
            <a:r>
              <a:rPr lang="en-US" sz="2000" i="1" u="sng" dirty="0">
                <a:solidFill>
                  <a:schemeClr val="bg2">
                    <a:lumMod val="50000"/>
                  </a:schemeClr>
                </a:solidFill>
              </a:rPr>
              <a:t>Steps:</a:t>
            </a:r>
          </a:p>
          <a:p>
            <a:pPr marL="457200" indent="-457200">
              <a:lnSpc>
                <a:spcPct val="90000"/>
              </a:lnSpc>
              <a:buAutoNum type="arabicPeriod"/>
            </a:pPr>
            <a:r>
              <a:rPr lang="en-US" sz="1600" i="1" dirty="0">
                <a:solidFill>
                  <a:schemeClr val="bg2">
                    <a:lumMod val="50000"/>
                  </a:schemeClr>
                </a:solidFill>
              </a:rPr>
              <a:t>Open the Corona Simulator.</a:t>
            </a:r>
          </a:p>
          <a:p>
            <a:pPr marL="457200" indent="-457200">
              <a:lnSpc>
                <a:spcPct val="90000"/>
              </a:lnSpc>
              <a:buAutoNum type="arabicPeriod"/>
            </a:pPr>
            <a:r>
              <a:rPr lang="en-US" sz="1600" i="1" dirty="0">
                <a:solidFill>
                  <a:schemeClr val="bg2">
                    <a:lumMod val="50000"/>
                  </a:schemeClr>
                </a:solidFill>
                <a:sym typeface="Wingdings" pitchFamily="2" charset="2"/>
              </a:rPr>
              <a:t>Create a new project. File  New Project  </a:t>
            </a:r>
          </a:p>
          <a:p>
            <a:pPr marL="457200" indent="-457200">
              <a:lnSpc>
                <a:spcPct val="90000"/>
              </a:lnSpc>
              <a:buAutoNum type="arabicPeriod"/>
            </a:pPr>
            <a:r>
              <a:rPr lang="en-US" sz="1600" i="1" dirty="0">
                <a:solidFill>
                  <a:schemeClr val="bg2">
                    <a:lumMod val="50000"/>
                  </a:schemeClr>
                </a:solidFill>
                <a:sym typeface="Wingdings" pitchFamily="2" charset="2"/>
              </a:rPr>
              <a:t>Name the project with the following convention:  </a:t>
            </a:r>
            <a:r>
              <a:rPr lang="en-US" sz="1600" i="1" dirty="0" smtClean="0">
                <a:solidFill>
                  <a:schemeClr val="bg2">
                    <a:lumMod val="50000"/>
                  </a:schemeClr>
                </a:solidFill>
                <a:sym typeface="Wingdings" pitchFamily="2" charset="2"/>
              </a:rPr>
              <a:t>lastNameFirstNameTutorial1 </a:t>
            </a:r>
            <a:r>
              <a:rPr lang="en-US" sz="1600" i="1" dirty="0">
                <a:solidFill>
                  <a:schemeClr val="bg2">
                    <a:lumMod val="50000"/>
                  </a:schemeClr>
                </a:solidFill>
                <a:sym typeface="Wingdings" pitchFamily="2" charset="2"/>
              </a:rPr>
              <a:t>(Save it to an appropriate place on the C: Drive.</a:t>
            </a:r>
          </a:p>
          <a:p>
            <a:pPr marL="457200" indent="-457200">
              <a:lnSpc>
                <a:spcPct val="90000"/>
              </a:lnSpc>
              <a:buAutoNum type="arabicPeriod"/>
            </a:pPr>
            <a:r>
              <a:rPr lang="en-US" sz="1600" i="1" dirty="0" smtClean="0">
                <a:solidFill>
                  <a:schemeClr val="bg2">
                    <a:lumMod val="50000"/>
                  </a:schemeClr>
                </a:solidFill>
                <a:sym typeface="Wingdings" pitchFamily="2" charset="2"/>
              </a:rPr>
              <a:t>Navigate inside the project folder.  Open </a:t>
            </a:r>
            <a:r>
              <a:rPr lang="en-US" sz="1600" i="1" dirty="0">
                <a:solidFill>
                  <a:schemeClr val="bg2">
                    <a:lumMod val="50000"/>
                  </a:schemeClr>
                </a:solidFill>
                <a:sym typeface="Wingdings" pitchFamily="2" charset="2"/>
              </a:rPr>
              <a:t>the main.lua file with an appropriate text editor(Notepad++).  Right Click  Open With Notepad++(Select “Always use this app to open .</a:t>
            </a:r>
            <a:r>
              <a:rPr lang="en-US" sz="1600" i="1" dirty="0" err="1">
                <a:solidFill>
                  <a:schemeClr val="bg2">
                    <a:lumMod val="50000"/>
                  </a:schemeClr>
                </a:solidFill>
                <a:sym typeface="Wingdings" pitchFamily="2" charset="2"/>
              </a:rPr>
              <a:t>lua</a:t>
            </a:r>
            <a:r>
              <a:rPr lang="en-US" sz="1600" i="1" dirty="0">
                <a:solidFill>
                  <a:schemeClr val="bg2">
                    <a:lumMod val="50000"/>
                  </a:schemeClr>
                </a:solidFill>
                <a:sym typeface="Wingdings" pitchFamily="2" charset="2"/>
              </a:rPr>
              <a:t> files.” radio button).</a:t>
            </a:r>
          </a:p>
          <a:p>
            <a:pPr marL="457200" indent="-457200">
              <a:lnSpc>
                <a:spcPct val="90000"/>
              </a:lnSpc>
              <a:buAutoNum type="arabicPeriod"/>
            </a:pPr>
            <a:r>
              <a:rPr lang="en-US" sz="1600" i="1" dirty="0">
                <a:solidFill>
                  <a:schemeClr val="bg2">
                    <a:lumMod val="50000"/>
                  </a:schemeClr>
                </a:solidFill>
                <a:sym typeface="Wingdings" pitchFamily="2" charset="2"/>
              </a:rPr>
              <a:t>Set the language to Lua in Notepad++.  Language  L  Lua.</a:t>
            </a:r>
          </a:p>
          <a:p>
            <a:pPr marL="0" indent="0">
              <a:lnSpc>
                <a:spcPct val="90000"/>
              </a:lnSpc>
              <a:buNone/>
            </a:pPr>
            <a:endParaRPr lang="en-US" sz="2400" i="1" dirty="0">
              <a:sym typeface="Wingdings" pitchFamily="2" charset="2"/>
            </a:endParaRP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7239000" cy="4846638"/>
          </a:xfrm>
        </p:spPr>
        <p:txBody>
          <a:bodyPr>
            <a:normAutofit fontScale="55000" lnSpcReduction="20000"/>
          </a:bodyPr>
          <a:lstStyle/>
          <a:p>
            <a:pPr marL="0" indent="0">
              <a:buNone/>
            </a:pPr>
            <a:r>
              <a:rPr lang="en-US" u="sng" dirty="0" smtClean="0"/>
              <a:t>Explanation: </a:t>
            </a:r>
          </a:p>
          <a:p>
            <a:pPr marL="0" indent="0">
              <a:buNone/>
            </a:pPr>
            <a:r>
              <a:rPr lang="en-US" dirty="0" smtClean="0"/>
              <a:t>The first thing we are going to do is add a comment and a variable to our main.lua file.  </a:t>
            </a:r>
          </a:p>
          <a:p>
            <a:pPr marL="0" indent="0">
              <a:buNone/>
            </a:pPr>
            <a:r>
              <a:rPr lang="en-US" dirty="0" smtClean="0"/>
              <a:t>The </a:t>
            </a:r>
            <a:r>
              <a:rPr lang="en-US" dirty="0"/>
              <a:t>first line of code </a:t>
            </a:r>
            <a:r>
              <a:rPr lang="en-US" dirty="0" smtClean="0"/>
              <a:t>below(in </a:t>
            </a:r>
            <a:r>
              <a:rPr lang="en-US" dirty="0"/>
              <a:t>green) is a comment.  Comments are not read by the compiler.  Commenting your code is a way of labelling your code with common language so you can read and organize it.  By commenting your code properly it will allow you to come back to your code in the future and remember what you have done. </a:t>
            </a:r>
            <a:endParaRPr lang="en-US" dirty="0" smtClean="0"/>
          </a:p>
          <a:p>
            <a:pPr marL="0" indent="0">
              <a:buNone/>
            </a:pPr>
            <a:r>
              <a:rPr lang="en-US" dirty="0" smtClean="0"/>
              <a:t> </a:t>
            </a:r>
            <a:r>
              <a:rPr lang="en-US" dirty="0"/>
              <a:t>The second line of code(in blue) is the declaration of a variable of the type </a:t>
            </a:r>
            <a:r>
              <a:rPr lang="en-US" dirty="0" smtClean="0"/>
              <a:t>string and the name </a:t>
            </a:r>
            <a:r>
              <a:rPr lang="en-US" dirty="0" err="1" smtClean="0"/>
              <a:t>strMe</a:t>
            </a:r>
            <a:r>
              <a:rPr lang="en-US" dirty="0" smtClean="0"/>
              <a:t>  </a:t>
            </a:r>
            <a:r>
              <a:rPr lang="en-US" dirty="0"/>
              <a:t>String variables must be surrounded by quotation marks. Variables are storage containers for data.  Review the next </a:t>
            </a:r>
            <a:r>
              <a:rPr lang="en-US" dirty="0" smtClean="0"/>
              <a:t>slide(Slide 9) </a:t>
            </a:r>
            <a:r>
              <a:rPr lang="en-US" dirty="0"/>
              <a:t>for information on different variable types and how to declare them.</a:t>
            </a:r>
          </a:p>
          <a:p>
            <a:pPr marL="0" indent="0">
              <a:buFont typeface="Wingdings 2" pitchFamily="18" charset="2"/>
              <a:buNone/>
            </a:pPr>
            <a:r>
              <a:rPr lang="en-US" dirty="0" smtClean="0"/>
              <a:t>  </a:t>
            </a:r>
            <a:endParaRPr lang="en-US" dirty="0"/>
          </a:p>
          <a:p>
            <a:pPr marL="0" indent="0">
              <a:buFont typeface="Wingdings 2" pitchFamily="18" charset="2"/>
              <a:buNone/>
            </a:pPr>
            <a:r>
              <a:rPr lang="en-US" u="sng" dirty="0">
                <a:solidFill>
                  <a:schemeClr val="bg2">
                    <a:lumMod val="50000"/>
                  </a:schemeClr>
                </a:solidFill>
              </a:rPr>
              <a:t>Steps:</a:t>
            </a:r>
          </a:p>
          <a:p>
            <a:pPr marL="0" indent="0">
              <a:buFont typeface="Wingdings 2" pitchFamily="18" charset="2"/>
              <a:buAutoNum type="arabicPeriod"/>
            </a:pPr>
            <a:r>
              <a:rPr lang="en-US" dirty="0">
                <a:solidFill>
                  <a:schemeClr val="bg2">
                    <a:lumMod val="50000"/>
                  </a:schemeClr>
                </a:solidFill>
              </a:rPr>
              <a:t>Enter the following code at the top of your main.lua file:</a:t>
            </a:r>
          </a:p>
          <a:p>
            <a:pPr marL="0" indent="0">
              <a:buFont typeface="Wingdings 2" pitchFamily="18" charset="2"/>
              <a:buNone/>
            </a:pPr>
            <a:endParaRPr lang="en-US" i="1" dirty="0"/>
          </a:p>
          <a:p>
            <a:pPr marL="0" indent="0">
              <a:buNone/>
            </a:pPr>
            <a:r>
              <a:rPr lang="en-US" dirty="0">
                <a:solidFill>
                  <a:srgbClr val="00B050"/>
                </a:solidFill>
              </a:rPr>
              <a:t>-- Variables</a:t>
            </a:r>
          </a:p>
          <a:p>
            <a:pPr marL="0" indent="0">
              <a:buNone/>
            </a:pPr>
            <a:r>
              <a:rPr lang="en-US" dirty="0" err="1" smtClean="0">
                <a:solidFill>
                  <a:schemeClr val="accent5"/>
                </a:solidFill>
              </a:rPr>
              <a:t>strMe</a:t>
            </a:r>
            <a:r>
              <a:rPr lang="en-US" dirty="0" smtClean="0">
                <a:solidFill>
                  <a:schemeClr val="accent5"/>
                </a:solidFill>
              </a:rPr>
              <a:t> </a:t>
            </a:r>
            <a:r>
              <a:rPr lang="en-US" dirty="0">
                <a:solidFill>
                  <a:schemeClr val="accent5"/>
                </a:solidFill>
              </a:rPr>
              <a:t>= "Hello </a:t>
            </a:r>
            <a:r>
              <a:rPr lang="en-US" dirty="0" smtClean="0">
                <a:solidFill>
                  <a:schemeClr val="accent5"/>
                </a:solidFill>
              </a:rPr>
              <a:t>Me!" </a:t>
            </a:r>
          </a:p>
          <a:p>
            <a:pPr marL="0" indent="0">
              <a:buNone/>
            </a:pPr>
            <a:endParaRPr lang="en-US" i="1" dirty="0">
              <a:solidFill>
                <a:schemeClr val="accent6">
                  <a:lumMod val="75000"/>
                </a:schemeClr>
              </a:solidFill>
            </a:endParaRPr>
          </a:p>
          <a:p>
            <a:pPr marL="0" indent="0">
              <a:buNone/>
            </a:pPr>
            <a:r>
              <a:rPr lang="en-US" i="1" dirty="0" smtClean="0">
                <a:solidFill>
                  <a:schemeClr val="bg2">
                    <a:lumMod val="50000"/>
                  </a:schemeClr>
                </a:solidFill>
              </a:rPr>
              <a:t>Note:  Feel free to copy and paste if you would like for the tutorials.  You will not be able to copy and paste to complete the assignments.</a:t>
            </a:r>
          </a:p>
          <a:p>
            <a:pPr marL="0" indent="0">
              <a:buFont typeface="Wingdings 2" pitchFamily="18" charset="2"/>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a:ea typeface="+mj-ea"/>
              </a:rPr>
              <a:t>Variables:</a:t>
            </a:r>
          </a:p>
        </p:txBody>
      </p:sp>
      <p:sp>
        <p:nvSpPr>
          <p:cNvPr id="12290" name="Content Placeholder 2"/>
          <p:cNvSpPr>
            <a:spLocks noGrp="1"/>
          </p:cNvSpPr>
          <p:nvPr>
            <p:ph idx="1"/>
          </p:nvPr>
        </p:nvSpPr>
        <p:spPr>
          <a:xfrm>
            <a:off x="457200" y="1371600"/>
            <a:ext cx="8229600" cy="685800"/>
          </a:xfrm>
        </p:spPr>
        <p:txBody>
          <a:bodyPr/>
          <a:lstStyle/>
          <a:p>
            <a:pPr>
              <a:buFont typeface="Wingdings 2" pitchFamily="18" charset="2"/>
              <a:buNone/>
            </a:pPr>
            <a:r>
              <a:rPr lang="en-US"/>
              <a:t>Common Variables (Data Types):</a:t>
            </a:r>
          </a:p>
          <a:p>
            <a:pPr>
              <a:buFont typeface="Wingdings 2" pitchFamily="18" charset="2"/>
              <a:buNone/>
            </a:pPr>
            <a:endParaRPr lang="en-US"/>
          </a:p>
        </p:txBody>
      </p:sp>
      <p:graphicFrame>
        <p:nvGraphicFramePr>
          <p:cNvPr id="5" name="Table 4"/>
          <p:cNvGraphicFramePr>
            <a:graphicFrameLocks noGrp="1"/>
          </p:cNvGraphicFramePr>
          <p:nvPr/>
        </p:nvGraphicFramePr>
        <p:xfrm>
          <a:off x="381000" y="2209800"/>
          <a:ext cx="6705600" cy="2619375"/>
        </p:xfrm>
        <a:graphic>
          <a:graphicData uri="http://schemas.openxmlformats.org/drawingml/2006/table">
            <a:tbl>
              <a:tblPr/>
              <a:tblGrid>
                <a:gridCol w="2235200">
                  <a:extLst>
                    <a:ext uri="{9D8B030D-6E8A-4147-A177-3AD203B41FA5}">
                      <a16:colId xmlns:a16="http://schemas.microsoft.com/office/drawing/2014/main" val="20000"/>
                    </a:ext>
                  </a:extLst>
                </a:gridCol>
                <a:gridCol w="2235200">
                  <a:extLst>
                    <a:ext uri="{9D8B030D-6E8A-4147-A177-3AD203B41FA5}">
                      <a16:colId xmlns:a16="http://schemas.microsoft.com/office/drawing/2014/main" val="20001"/>
                    </a:ext>
                  </a:extLst>
                </a:gridCol>
                <a:gridCol w="2235200">
                  <a:extLst>
                    <a:ext uri="{9D8B030D-6E8A-4147-A177-3AD203B41FA5}">
                      <a16:colId xmlns:a16="http://schemas.microsoft.com/office/drawing/2014/main" val="20002"/>
                    </a:ext>
                  </a:extLst>
                </a:gridCol>
              </a:tblGrid>
              <a:tr h="523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000000"/>
                          </a:solidFill>
                          <a:effectLst/>
                          <a:latin typeface="Trebuchet MS" pitchFamily="34" charset="0"/>
                          <a:ea typeface="MS PGothic" pitchFamily="34" charset="-128"/>
                        </a:rPr>
                        <a:t>Variable Name: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000000"/>
                          </a:solidFill>
                          <a:effectLst/>
                          <a:latin typeface="Trebuchet MS" pitchFamily="34" charset="0"/>
                          <a:ea typeface="MS PGothic" pitchFamily="34" charset="-128"/>
                        </a:rPr>
                        <a:t>Spelling: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000000"/>
                          </a:solidFill>
                          <a:effectLst/>
                          <a:latin typeface="Trebuchet MS" pitchFamily="34" charset="0"/>
                          <a:ea typeface="MS PGothic" pitchFamily="34" charset="-128"/>
                        </a:rPr>
                        <a:t>Example: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0"/>
                  </a:ext>
                </a:extLst>
              </a:tr>
              <a:tr h="523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Trebuchet MS" pitchFamily="34" charset="0"/>
                          <a:ea typeface="MS PGothic" pitchFamily="34" charset="-128"/>
                        </a:rPr>
                        <a:t>Integer / Double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Trebuchet MS" pitchFamily="34" charset="0"/>
                          <a:ea typeface="MS PGothic" pitchFamily="34" charset="-128"/>
                        </a:rPr>
                        <a:t>number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Trebuchet MS" pitchFamily="34" charset="0"/>
                          <a:ea typeface="MS PGothic" pitchFamily="34" charset="-128"/>
                        </a:rPr>
                        <a:t>x = 70 or  x = 70.0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1"/>
                  </a:ext>
                </a:extLst>
              </a:tr>
              <a:tr h="523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Trebuchet MS" pitchFamily="34" charset="0"/>
                          <a:ea typeface="MS PGothic" pitchFamily="34" charset="-128"/>
                        </a:rPr>
                        <a:t>String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Trebuchet MS" pitchFamily="34" charset="0"/>
                          <a:ea typeface="MS PGothic" pitchFamily="34" charset="-128"/>
                        </a:rPr>
                        <a:t>string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Trebuchet MS" pitchFamily="34" charset="0"/>
                          <a:ea typeface="MS PGothic" pitchFamily="34" charset="-128"/>
                        </a:rPr>
                        <a:t>y = </a:t>
                      </a:r>
                      <a:r>
                        <a:rPr kumimoji="0" lang="en-US" altLang="en-US" sz="1800" b="0" i="0" u="none" strike="noStrike" cap="none" normalizeH="0" baseline="0">
                          <a:ln>
                            <a:noFill/>
                          </a:ln>
                          <a:solidFill>
                            <a:srgbClr val="000000"/>
                          </a:solidFill>
                          <a:effectLst/>
                          <a:latin typeface="Trebuchet MS" pitchFamily="34" charset="0"/>
                          <a:ea typeface="MS PGothic" pitchFamily="34" charset="-128"/>
                        </a:rPr>
                        <a:t>“</a:t>
                      </a:r>
                      <a:r>
                        <a:rPr kumimoji="0" lang="en-US" sz="1800" b="0" i="0" u="none" strike="noStrike" cap="none" normalizeH="0" baseline="0">
                          <a:ln>
                            <a:noFill/>
                          </a:ln>
                          <a:solidFill>
                            <a:srgbClr val="000000"/>
                          </a:solidFill>
                          <a:effectLst/>
                          <a:latin typeface="Trebuchet MS" pitchFamily="34" charset="0"/>
                          <a:ea typeface="MS PGothic" pitchFamily="34" charset="-128"/>
                        </a:rPr>
                        <a:t>Hello</a:t>
                      </a:r>
                      <a:r>
                        <a:rPr kumimoji="0" lang="en-US" altLang="en-US" sz="1800" b="0" i="0" u="none" strike="noStrike" cap="none" normalizeH="0" baseline="0">
                          <a:ln>
                            <a:noFill/>
                          </a:ln>
                          <a:solidFill>
                            <a:srgbClr val="000000"/>
                          </a:solidFill>
                          <a:effectLst/>
                          <a:latin typeface="Trebuchet MS" pitchFamily="34" charset="0"/>
                          <a:ea typeface="MS PGothic" pitchFamily="34" charset="-128"/>
                        </a:rPr>
                        <a:t>”</a:t>
                      </a:r>
                      <a:endParaRPr kumimoji="0" lang="en-US" sz="1800" b="0" i="0" u="none" strike="noStrike" cap="none" normalizeH="0" baseline="0">
                        <a:ln>
                          <a:noFill/>
                        </a:ln>
                        <a:solidFill>
                          <a:srgbClr val="000000"/>
                        </a:solidFill>
                        <a:effectLst/>
                        <a:latin typeface="Trebuchet MS" pitchFamily="34" charset="0"/>
                        <a:ea typeface="MS PGothic"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2"/>
                  </a:ext>
                </a:extLst>
              </a:tr>
              <a:tr h="523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Trebuchet MS" pitchFamily="34" charset="0"/>
                          <a:ea typeface="MS PGothic" pitchFamily="34" charset="-128"/>
                        </a:rPr>
                        <a:t>Nil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Trebuchet MS" pitchFamily="34" charset="0"/>
                          <a:ea typeface="MS PGothic" pitchFamily="34" charset="-128"/>
                        </a:rPr>
                        <a:t>nil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Trebuchet MS" pitchFamily="34" charset="0"/>
                          <a:ea typeface="MS PGothic" pitchFamily="34" charset="-128"/>
                        </a:rPr>
                        <a:t>z = nil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3"/>
                  </a:ext>
                </a:extLst>
              </a:tr>
              <a:tr h="523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Trebuchet MS" pitchFamily="34" charset="0"/>
                          <a:ea typeface="MS PGothic" pitchFamily="34" charset="-128"/>
                        </a:rPr>
                        <a:t>Boolean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Trebuchet MS" pitchFamily="34" charset="0"/>
                          <a:ea typeface="MS PGothic" pitchFamily="34" charset="-128"/>
                        </a:rPr>
                        <a:t>boolean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Trebuchet MS" pitchFamily="34" charset="0"/>
                          <a:ea typeface="MS PGothic" pitchFamily="34" charset="-128"/>
                        </a:rPr>
                        <a:t>a = true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4"/>
                  </a:ext>
                </a:extLst>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DE7EACEF7E09640B24069C83530AC56" ma:contentTypeVersion="0" ma:contentTypeDescription="Create a new document." ma:contentTypeScope="" ma:versionID="5eb776c71b7e70c547f495cfa60d5d53">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8B42F94-7C95-4AFD-A115-2381961186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6FC9D187-58E7-454D-BD1A-49235342C70C}">
  <ds:schemaRefs>
    <ds:schemaRef ds:uri="http://schemas.microsoft.com/sharepoint/v3/contenttype/forms"/>
  </ds:schemaRefs>
</ds:datastoreItem>
</file>

<file path=customXml/itemProps3.xml><?xml version="1.0" encoding="utf-8"?>
<ds:datastoreItem xmlns:ds="http://schemas.openxmlformats.org/officeDocument/2006/customXml" ds:itemID="{70087851-7B35-4073-9ABA-B19034EA001B}">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Opulent</Template>
  <TotalTime>2152</TotalTime>
  <Words>4921</Words>
  <Application>Microsoft Office PowerPoint</Application>
  <PresentationFormat>On-screen Show (4:3)</PresentationFormat>
  <Paragraphs>367</Paragraphs>
  <Slides>39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MS PGothic</vt:lpstr>
      <vt:lpstr>Arial</vt:lpstr>
      <vt:lpstr>Trebuchet MS</vt:lpstr>
      <vt:lpstr>Wingdings</vt:lpstr>
      <vt:lpstr>Wingdings 2</vt:lpstr>
      <vt:lpstr>Opulent</vt:lpstr>
      <vt:lpstr>Mobile Phone Development with  Corona For Android and iPHone </vt:lpstr>
      <vt:lpstr>Course Overview</vt:lpstr>
      <vt:lpstr>Download the Tools</vt:lpstr>
      <vt:lpstr>The Basics (while we are installing…)</vt:lpstr>
      <vt:lpstr>The Language…</vt:lpstr>
      <vt:lpstr>LUA Basics 101</vt:lpstr>
      <vt:lpstr>Tutorial #1: Designing the Interface</vt:lpstr>
      <vt:lpstr>PowerPoint Presentation</vt:lpstr>
      <vt:lpstr>Variables:</vt:lpstr>
      <vt:lpstr>PowerPoint Presentation</vt:lpstr>
      <vt:lpstr>Objects:</vt:lpstr>
      <vt:lpstr>PowerPoint Presentation</vt:lpstr>
      <vt:lpstr>Assignment #1:Designing the Interface</vt:lpstr>
      <vt:lpstr>Input Processing Output</vt:lpstr>
      <vt:lpstr>tutorial #2:  Functions &amp; Handling Events </vt:lpstr>
      <vt:lpstr>PowerPoint Presentation</vt:lpstr>
      <vt:lpstr>Functions (Methods):</vt:lpstr>
      <vt:lpstr>PowerPoint Presentation</vt:lpstr>
      <vt:lpstr>Event Handlers</vt:lpstr>
      <vt:lpstr>PowerPoint Presentation</vt:lpstr>
      <vt:lpstr>Assignment #2:Functions and Handling Events</vt:lpstr>
      <vt:lpstr>Calculations</vt:lpstr>
      <vt:lpstr>Tutorial #3:  Calculations</vt:lpstr>
      <vt:lpstr>PowerPoint Presentation</vt:lpstr>
      <vt:lpstr>Assignment #3: Calculations</vt:lpstr>
      <vt:lpstr>Logic:</vt:lpstr>
      <vt:lpstr>Tutorial #4:  Logic</vt:lpstr>
      <vt:lpstr>PowerPoint Presentation</vt:lpstr>
      <vt:lpstr>Assignment #4: Logic</vt:lpstr>
      <vt:lpstr>MEdia:</vt:lpstr>
      <vt:lpstr>Tutorial #5:  Media</vt:lpstr>
      <vt:lpstr>Assignment #5: MEDIA</vt:lpstr>
      <vt:lpstr>LOOPS</vt:lpstr>
      <vt:lpstr>Tutorial #6:  LoOps (Repeating Tasks)</vt:lpstr>
      <vt:lpstr>Assignment #6: Loops</vt:lpstr>
      <vt:lpstr>Assignment #7:  Simple App Project</vt:lpstr>
      <vt:lpstr>PowerPoint Presentation</vt:lpstr>
      <vt:lpstr>PowerPoint Presentation</vt:lpstr>
      <vt:lpstr>Congratulations on Finishing Structured Programming 1 With in LUA with Corona SDK!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Mobile Phone Development with Windows Phone 7</dc:title>
  <dc:creator>Nevin Morrison</dc:creator>
  <cp:lastModifiedBy>Nevin Morrison</cp:lastModifiedBy>
  <cp:revision>189</cp:revision>
  <dcterms:created xsi:type="dcterms:W3CDTF">2011-02-20T06:51:21Z</dcterms:created>
  <dcterms:modified xsi:type="dcterms:W3CDTF">2019-02-06T17:34:01Z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0x010100CDE7EACEF7E09640B24069C83530AC56</vt:lpwstr>
  </property>
</Properties>
</file>