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7" d="100"/>
          <a:sy n="67" d="100"/>
        </p:scale>
        <p:origin x="4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11/23/2017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11/23/2017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5GLhrdhej6g" TargetMode="External"/><Relationship Id="rId2" Type="http://schemas.openxmlformats.org/officeDocument/2006/relationships/hyperlink" Target="https://www.youtube.com/watch?v=q4SkgtiWaw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ycNIVGtcTf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Zb0B8U_3bn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auFrrrVZ49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ideplayer.com/slide/9273063/" TargetMode="External"/><Relationship Id="rId2" Type="http://schemas.openxmlformats.org/officeDocument/2006/relationships/hyperlink" Target="https://www.youtube.com/watch?v=OZ2YRfaaLy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VHvvunTCc8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11VMyAxQCLc" TargetMode="External"/><Relationship Id="rId2" Type="http://schemas.openxmlformats.org/officeDocument/2006/relationships/hyperlink" Target="https://www.youtube.com/watch?v=o_twpM5Zbc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1omSlGv1oU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Vx45TfpmCT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No_SDNeAs8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9QDyg0TCl5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Semkkd2sS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rPr>
              <a:t>CSE1120</a:t>
            </a:r>
            <a:r>
              <a:rPr lang="en-US" dirty="0">
                <a:effectLst/>
              </a:rPr>
              <a:t> </a:t>
            </a:r>
            <a:r>
              <a:rPr lang="en-US" dirty="0" smtClean="0">
                <a:effectLst/>
              </a:rPr>
              <a:t>:  </a:t>
            </a:r>
            <a:r>
              <a:rPr lang="en-US" dirty="0">
                <a:effectLst/>
              </a:rPr>
              <a:t>STRUCTURED PROGRAMMING 2</a:t>
            </a:r>
            <a:endParaRPr lang="en-CA" dirty="0"/>
          </a:p>
        </p:txBody>
      </p:sp>
      <p:sp>
        <p:nvSpPr>
          <p:cNvPr id="3" name="Subtitle 2"/>
          <p:cNvSpPr>
            <a:spLocks noGrp="1"/>
          </p:cNvSpPr>
          <p:nvPr>
            <p:ph type="subTitle" idx="1"/>
          </p:nvPr>
        </p:nvSpPr>
        <p:spPr/>
        <p:txBody>
          <a:bodyPr/>
          <a:lstStyle/>
          <a:p>
            <a:r>
              <a:rPr lang="en-US" dirty="0" smtClean="0">
                <a:effectLst/>
              </a:rPr>
              <a:t>Pre-Requisite:  </a:t>
            </a:r>
            <a:r>
              <a:rPr lang="en-US" dirty="0">
                <a:effectLst/>
              </a:rPr>
              <a:t>CSE1110: Structured Programming 1</a:t>
            </a:r>
            <a:endParaRPr lang="en-CA" dirty="0">
              <a:effectLst/>
            </a:endParaRPr>
          </a:p>
          <a:p>
            <a:endParaRPr lang="en-US" dirty="0" smtClean="0">
              <a:effectLst/>
            </a:endParaRPr>
          </a:p>
        </p:txBody>
      </p:sp>
    </p:spTree>
    <p:extLst>
      <p:ext uri="{BB962C8B-B14F-4D97-AF65-F5344CB8AC3E}">
        <p14:creationId xmlns:p14="http://schemas.microsoft.com/office/powerpoint/2010/main" val="39954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#2:  Lesson 3 – Useful Arrays</a:t>
            </a:r>
            <a:endParaRPr lang="en-CA" dirty="0"/>
          </a:p>
        </p:txBody>
      </p:sp>
      <p:sp>
        <p:nvSpPr>
          <p:cNvPr id="3" name="Content Placeholder 2"/>
          <p:cNvSpPr>
            <a:spLocks noGrp="1"/>
          </p:cNvSpPr>
          <p:nvPr>
            <p:ph idx="1"/>
          </p:nvPr>
        </p:nvSpPr>
        <p:spPr/>
        <p:txBody>
          <a:bodyPr/>
          <a:lstStyle/>
          <a:p>
            <a:pPr marL="0" indent="0">
              <a:buNone/>
            </a:pPr>
            <a:r>
              <a:rPr lang="en-CA" dirty="0" smtClean="0"/>
              <a:t>In this last lesson in assignment #2 we will add a textbox and an event handler that fires when the value of the textbox changes that will allow us to quickly access student information from the previous lesson.  This will show a practical way that arrays can be useful.  Check out the video link to finish off this assignment.  </a:t>
            </a:r>
            <a:r>
              <a:rPr lang="en-CA" dirty="0" smtClean="0">
                <a:hlinkClick r:id="rId2"/>
              </a:rPr>
              <a:t>Video Link</a:t>
            </a:r>
            <a:endParaRPr lang="en-CA" dirty="0" smtClean="0"/>
          </a:p>
          <a:p>
            <a:pPr marL="0" indent="0">
              <a:buNone/>
            </a:pPr>
            <a:r>
              <a:rPr lang="en-US" dirty="0" smtClean="0"/>
              <a:t>To add Error Checking to your program and avoid exceptions see this video:</a:t>
            </a:r>
          </a:p>
          <a:p>
            <a:pPr marL="0" indent="0">
              <a:buNone/>
            </a:pPr>
            <a:r>
              <a:rPr lang="en-US" dirty="0" smtClean="0">
                <a:hlinkClick r:id="rId3"/>
              </a:rPr>
              <a:t>Error Checking Video Link</a:t>
            </a:r>
            <a:endParaRPr lang="en-CA" dirty="0"/>
          </a:p>
        </p:txBody>
      </p:sp>
    </p:spTree>
    <p:extLst>
      <p:ext uri="{BB962C8B-B14F-4D97-AF65-F5344CB8AC3E}">
        <p14:creationId xmlns:p14="http://schemas.microsoft.com/office/powerpoint/2010/main" val="576665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Assignment #3:  Lesson 1 – Decisions -  “If” Statement</a:t>
            </a:r>
            <a:endParaRPr lang="en-CA" sz="2800" dirty="0"/>
          </a:p>
        </p:txBody>
      </p:sp>
      <p:sp>
        <p:nvSpPr>
          <p:cNvPr id="3" name="Content Placeholder 2"/>
          <p:cNvSpPr>
            <a:spLocks noGrp="1"/>
          </p:cNvSpPr>
          <p:nvPr>
            <p:ph idx="1"/>
          </p:nvPr>
        </p:nvSpPr>
        <p:spPr/>
        <p:txBody>
          <a:bodyPr/>
          <a:lstStyle/>
          <a:p>
            <a:pPr marL="0" indent="0">
              <a:buNone/>
            </a:pPr>
            <a:r>
              <a:rPr lang="en-CA" dirty="0" smtClean="0"/>
              <a:t>We have learned a bit about variables and arrays in the last assignment, now it is time to start to work with decision making.  If applications could not make decisions based on the data they receive, their value would be very limited.  In this first lesson we will learn about “if” and “if else” statements and their uses.  We will also explore a few more common UI elements at the same time.   Check out this video link for a better understanding of the decision making syntax:</a:t>
            </a:r>
          </a:p>
          <a:p>
            <a:pPr marL="0" indent="0">
              <a:buNone/>
            </a:pPr>
            <a:r>
              <a:rPr lang="en-CA" dirty="0" smtClean="0">
                <a:hlinkClick r:id="rId2"/>
              </a:rPr>
              <a:t>Video Link</a:t>
            </a:r>
            <a:endParaRPr lang="en-CA" dirty="0" smtClean="0"/>
          </a:p>
        </p:txBody>
      </p:sp>
    </p:spTree>
    <p:extLst>
      <p:ext uri="{BB962C8B-B14F-4D97-AF65-F5344CB8AC3E}">
        <p14:creationId xmlns:p14="http://schemas.microsoft.com/office/powerpoint/2010/main" val="397341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Assignment #3:  Lesson 2 -  Switch Statements</a:t>
            </a:r>
            <a:endParaRPr lang="en-CA" sz="3200" dirty="0"/>
          </a:p>
        </p:txBody>
      </p:sp>
      <p:sp>
        <p:nvSpPr>
          <p:cNvPr id="3" name="Content Placeholder 2"/>
          <p:cNvSpPr>
            <a:spLocks noGrp="1"/>
          </p:cNvSpPr>
          <p:nvPr>
            <p:ph idx="1"/>
          </p:nvPr>
        </p:nvSpPr>
        <p:spPr/>
        <p:txBody>
          <a:bodyPr/>
          <a:lstStyle/>
          <a:p>
            <a:pPr marL="0" indent="0">
              <a:buNone/>
            </a:pPr>
            <a:r>
              <a:rPr lang="en-CA" dirty="0" smtClean="0"/>
              <a:t>For many situations if and if else statements are sufficient.  Occasionally we look for a more elegant way to work with integer variables.  In this short lesson we will add another combo box and label to our UI and add code that displays data in our label based on the value of our combo box.  Check out the video link:  </a:t>
            </a:r>
            <a:r>
              <a:rPr lang="en-CA" dirty="0" smtClean="0">
                <a:hlinkClick r:id="rId2"/>
              </a:rPr>
              <a:t>Video Link</a:t>
            </a:r>
            <a:endParaRPr lang="en-CA" dirty="0"/>
          </a:p>
        </p:txBody>
      </p:sp>
    </p:spTree>
    <p:extLst>
      <p:ext uri="{BB962C8B-B14F-4D97-AF65-F5344CB8AC3E}">
        <p14:creationId xmlns:p14="http://schemas.microsoft.com/office/powerpoint/2010/main" val="1520869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#3:  Lesson 3 – For Loops</a:t>
            </a:r>
            <a:endParaRPr lang="en-CA" dirty="0"/>
          </a:p>
        </p:txBody>
      </p:sp>
      <p:sp>
        <p:nvSpPr>
          <p:cNvPr id="3" name="Content Placeholder 2"/>
          <p:cNvSpPr>
            <a:spLocks noGrp="1"/>
          </p:cNvSpPr>
          <p:nvPr>
            <p:ph idx="1"/>
          </p:nvPr>
        </p:nvSpPr>
        <p:spPr/>
        <p:txBody>
          <a:bodyPr/>
          <a:lstStyle/>
          <a:p>
            <a:pPr marL="0" indent="0">
              <a:buNone/>
            </a:pPr>
            <a:r>
              <a:rPr lang="en-CA" dirty="0" smtClean="0"/>
              <a:t>Sometimes when we program, we need to have a task repeat over and over while a current condition is met.  Other times we need to loop through some data and find the largest or smallest value or some other condition.  For these situations we need a “For” loop.   The following video will show you how to repeat a task using the for loop.  </a:t>
            </a:r>
            <a:r>
              <a:rPr lang="en-CA" dirty="0" smtClean="0">
                <a:hlinkClick r:id="rId2"/>
              </a:rPr>
              <a:t>Video </a:t>
            </a:r>
            <a:r>
              <a:rPr lang="en-CA" dirty="0" smtClean="0">
                <a:hlinkClick r:id="rId2"/>
              </a:rPr>
              <a:t>Link</a:t>
            </a:r>
            <a:endParaRPr lang="en-CA" dirty="0" smtClean="0"/>
          </a:p>
          <a:p>
            <a:pPr marL="0" indent="0">
              <a:buNone/>
            </a:pPr>
            <a:r>
              <a:rPr lang="en-US" dirty="0" smtClean="0"/>
              <a:t>When this tutorial is complete hand in the assignment</a:t>
            </a:r>
            <a:r>
              <a:rPr lang="en-US" smtClean="0"/>
              <a:t>.  </a:t>
            </a:r>
            <a:endParaRPr lang="en-CA" dirty="0"/>
          </a:p>
        </p:txBody>
      </p:sp>
    </p:spTree>
    <p:extLst>
      <p:ext uri="{BB962C8B-B14F-4D97-AF65-F5344CB8AC3E}">
        <p14:creationId xmlns:p14="http://schemas.microsoft.com/office/powerpoint/2010/main" val="184559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#4 – Lesson 1- Methods</a:t>
            </a:r>
            <a:endParaRPr lang="en-CA" dirty="0"/>
          </a:p>
        </p:txBody>
      </p:sp>
      <p:sp>
        <p:nvSpPr>
          <p:cNvPr id="3" name="Content Placeholder 2"/>
          <p:cNvSpPr>
            <a:spLocks noGrp="1"/>
          </p:cNvSpPr>
          <p:nvPr>
            <p:ph idx="1"/>
          </p:nvPr>
        </p:nvSpPr>
        <p:spPr/>
        <p:txBody>
          <a:bodyPr/>
          <a:lstStyle/>
          <a:p>
            <a:pPr marL="0" indent="0">
              <a:buNone/>
            </a:pPr>
            <a:r>
              <a:rPr lang="en-CA" dirty="0" smtClean="0"/>
              <a:t>In the final assignment we will learn more about the structure of computer programming by exploring how things are organized.  The first thing that you will learn about is methods(functions).  Methods are chunks of re-usable code that can be used over and over without having to be re-written every time.   Learn more about methods in the following video tutorial:   </a:t>
            </a:r>
            <a:r>
              <a:rPr lang="en-CA" dirty="0" smtClean="0">
                <a:hlinkClick r:id="rId2"/>
              </a:rPr>
              <a:t>Video Link</a:t>
            </a:r>
            <a:endParaRPr lang="en-CA" dirty="0" smtClean="0"/>
          </a:p>
          <a:p>
            <a:pPr marL="0" indent="0">
              <a:buNone/>
            </a:pPr>
            <a:r>
              <a:rPr lang="en-US" smtClean="0"/>
              <a:t>*Additional </a:t>
            </a:r>
            <a:r>
              <a:rPr lang="en-US" dirty="0" smtClean="0"/>
              <a:t>information on the Anatomy of C# methods can be found here.</a:t>
            </a:r>
          </a:p>
          <a:p>
            <a:pPr marL="0" indent="0" algn="ctr">
              <a:buNone/>
            </a:pPr>
            <a:r>
              <a:rPr lang="en-US" dirty="0" smtClean="0">
                <a:hlinkClick r:id="rId3"/>
              </a:rPr>
              <a:t>Anatomy of C# Methods</a:t>
            </a:r>
            <a:endParaRPr lang="en-CA" dirty="0"/>
          </a:p>
        </p:txBody>
      </p:sp>
    </p:spTree>
    <p:extLst>
      <p:ext uri="{BB962C8B-B14F-4D97-AF65-F5344CB8AC3E}">
        <p14:creationId xmlns:p14="http://schemas.microsoft.com/office/powerpoint/2010/main" val="3996663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Assignment #4 – Lesson 2 – Classes and Their Methods</a:t>
            </a:r>
            <a:endParaRPr lang="en-CA" sz="2800" dirty="0"/>
          </a:p>
        </p:txBody>
      </p:sp>
      <p:sp>
        <p:nvSpPr>
          <p:cNvPr id="3" name="Content Placeholder 2"/>
          <p:cNvSpPr>
            <a:spLocks noGrp="1"/>
          </p:cNvSpPr>
          <p:nvPr>
            <p:ph idx="1"/>
          </p:nvPr>
        </p:nvSpPr>
        <p:spPr/>
        <p:txBody>
          <a:bodyPr/>
          <a:lstStyle/>
          <a:p>
            <a:pPr marL="0" indent="0">
              <a:buNone/>
            </a:pPr>
            <a:r>
              <a:rPr lang="en-CA" dirty="0" smtClean="0"/>
              <a:t>In the following tutorial we will explore classes.  We will add a class to our program and move our “maximum method” to a separate calculator class.  At the end we will do a little maintenance to our program by putting in some “try-catch” statements to deal with unwanted user input as well.  Check out the following video link:  </a:t>
            </a:r>
            <a:r>
              <a:rPr lang="en-CA" dirty="0" smtClean="0">
                <a:hlinkClick r:id="rId2"/>
              </a:rPr>
              <a:t>Video Link</a:t>
            </a:r>
            <a:endParaRPr lang="en-CA" dirty="0"/>
          </a:p>
        </p:txBody>
      </p:sp>
    </p:spTree>
    <p:extLst>
      <p:ext uri="{BB962C8B-B14F-4D97-AF65-F5344CB8AC3E}">
        <p14:creationId xmlns:p14="http://schemas.microsoft.com/office/powerpoint/2010/main" val="3630006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#4 – Lesson 3 – Wrapping it up</a:t>
            </a:r>
            <a:endParaRPr lang="en-CA" dirty="0"/>
          </a:p>
        </p:txBody>
      </p:sp>
      <p:sp>
        <p:nvSpPr>
          <p:cNvPr id="3" name="Content Placeholder 2"/>
          <p:cNvSpPr>
            <a:spLocks noGrp="1"/>
          </p:cNvSpPr>
          <p:nvPr>
            <p:ph idx="1"/>
          </p:nvPr>
        </p:nvSpPr>
        <p:spPr/>
        <p:txBody>
          <a:bodyPr>
            <a:normAutofit fontScale="62500" lnSpcReduction="20000"/>
          </a:bodyPr>
          <a:lstStyle/>
          <a:p>
            <a:pPr marL="0" indent="0">
              <a:buNone/>
            </a:pPr>
            <a:r>
              <a:rPr lang="en-CA" dirty="0" smtClean="0"/>
              <a:t>It is time to wrap up this final assignment.  There are a few things that you will need to add to show your understanding of what we have done.   Your final assignment will include the functionality that we have added in the first 2 lessons but also will include the following:</a:t>
            </a:r>
          </a:p>
          <a:p>
            <a:pPr>
              <a:buFontTx/>
              <a:buChar char="-"/>
            </a:pPr>
            <a:r>
              <a:rPr lang="en-CA" dirty="0" smtClean="0"/>
              <a:t>2 new labels.  Originally they will display “Minimum Value” and “Sum”.</a:t>
            </a:r>
          </a:p>
          <a:p>
            <a:pPr>
              <a:buFontTx/>
              <a:buChar char="-"/>
            </a:pPr>
            <a:r>
              <a:rPr lang="en-CA" dirty="0"/>
              <a:t>2 new buttons.   One will say “Get Min!” and one will say “Get Sum!”</a:t>
            </a:r>
          </a:p>
          <a:p>
            <a:pPr>
              <a:buFontTx/>
              <a:buChar char="-"/>
            </a:pPr>
            <a:r>
              <a:rPr lang="en-CA" dirty="0" smtClean="0"/>
              <a:t>Each button will have an event handler.  When the “Get Min” button is pressed the “Minimum Value” label needs to display the minimum number from the text boxes.</a:t>
            </a:r>
            <a:r>
              <a:rPr lang="en-CA" dirty="0"/>
              <a:t> </a:t>
            </a:r>
            <a:r>
              <a:rPr lang="en-CA" dirty="0" smtClean="0"/>
              <a:t> When the “Get Sum!” button is pressed the “Sum” label needs to display the sum of all three numbers.   To accomplish this add two new methods to the “Calculator” class.  One method should calculate the minimum value (you should be able to copy and only change a few lines of code from the maximum method) and the other method needs to calculate the sum(use simple arithmetic for this).  See the following video link to get started:   </a:t>
            </a:r>
            <a:r>
              <a:rPr lang="en-CA" dirty="0" smtClean="0">
                <a:hlinkClick r:id="rId2"/>
              </a:rPr>
              <a:t>Video Link</a:t>
            </a:r>
            <a:endParaRPr lang="en-CA" dirty="0" smtClean="0"/>
          </a:p>
          <a:p>
            <a:pPr>
              <a:buFontTx/>
              <a:buChar char="-"/>
            </a:pPr>
            <a:endParaRPr lang="en-US" dirty="0"/>
          </a:p>
          <a:p>
            <a:pPr>
              <a:buFontTx/>
              <a:buChar char="-"/>
            </a:pPr>
            <a:r>
              <a:rPr lang="en-US" dirty="0" smtClean="0"/>
              <a:t>Note:  After your program is running, check out this video to cleanup your repetitive code  </a:t>
            </a:r>
            <a:r>
              <a:rPr lang="en-US" dirty="0" smtClean="0">
                <a:hlinkClick r:id="rId3"/>
              </a:rPr>
              <a:t>Code Cleanup Video Link</a:t>
            </a:r>
            <a:endParaRPr lang="en-CA" dirty="0" smtClean="0"/>
          </a:p>
        </p:txBody>
      </p:sp>
    </p:spTree>
    <p:extLst>
      <p:ext uri="{BB962C8B-B14F-4D97-AF65-F5344CB8AC3E}">
        <p14:creationId xmlns:p14="http://schemas.microsoft.com/office/powerpoint/2010/main" val="318659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Setting Up the IDE(Integrated Development Environment)</a:t>
            </a:r>
            <a:endParaRPr lang="en-CA" dirty="0"/>
          </a:p>
        </p:txBody>
      </p:sp>
      <p:sp>
        <p:nvSpPr>
          <p:cNvPr id="3" name="Content Placeholder 2"/>
          <p:cNvSpPr>
            <a:spLocks noGrp="1"/>
          </p:cNvSpPr>
          <p:nvPr>
            <p:ph idx="1"/>
          </p:nvPr>
        </p:nvSpPr>
        <p:spPr>
          <a:xfrm>
            <a:off x="1141412" y="2249486"/>
            <a:ext cx="9905999" cy="3808413"/>
          </a:xfrm>
        </p:spPr>
        <p:txBody>
          <a:bodyPr>
            <a:normAutofit fontScale="85000" lnSpcReduction="20000"/>
          </a:bodyPr>
          <a:lstStyle/>
          <a:p>
            <a:r>
              <a:rPr lang="en-CA" dirty="0" smtClean="0"/>
              <a:t>Microsoft’s Visual Studio is a very popular IDE for many forms of development.  It is the primary IDE for Windows apps, but is also used for Game Development with Unity and Mobile Development with Xarmin.  There are many add-ons to Visual Studio that make it a great multipurpose development environment for various other types of development as well.  </a:t>
            </a:r>
            <a:r>
              <a:rPr lang="en-CA" dirty="0" smtClean="0"/>
              <a:t>It </a:t>
            </a:r>
            <a:r>
              <a:rPr lang="en-CA" dirty="0" smtClean="0"/>
              <a:t>will be our IDE of choice for the duration of this </a:t>
            </a:r>
            <a:r>
              <a:rPr lang="en-CA" dirty="0" smtClean="0"/>
              <a:t>module</a:t>
            </a:r>
            <a:r>
              <a:rPr lang="en-CA" dirty="0" smtClean="0"/>
              <a:t>. Microsoft </a:t>
            </a:r>
            <a:r>
              <a:rPr lang="en-CA" dirty="0" smtClean="0"/>
              <a:t>Visual Studio is a robust development environment, with the ability to drag and drop GUI(Graphical User Interface) objects, code highlighting and a code completion tool called </a:t>
            </a:r>
            <a:r>
              <a:rPr lang="en-CA" b="1" dirty="0">
                <a:effectLst/>
              </a:rPr>
              <a:t>IntelliSense</a:t>
            </a:r>
            <a:r>
              <a:rPr lang="en-CA" dirty="0" smtClean="0"/>
              <a:t> that help make coding easier.  </a:t>
            </a:r>
            <a:r>
              <a:rPr lang="en-CA" dirty="0" smtClean="0"/>
              <a:t>To get started with Visual Studio, do a quick web search for “Microsoft Visual Studio Community” and download and install the latest version of the IDE.  </a:t>
            </a:r>
            <a:r>
              <a:rPr lang="en-CA" dirty="0" smtClean="0"/>
              <a:t>Through the install you will have the option to install many add-ons.  You may install what you wish but you will only need the ability to install “Windows Forms”(Classic) apps for this module.  Do not install unnecessary add-ons as they take up valuable hard drive space.</a:t>
            </a:r>
            <a:endParaRPr lang="en-CA" dirty="0"/>
          </a:p>
        </p:txBody>
      </p:sp>
    </p:spTree>
    <p:extLst>
      <p:ext uri="{BB962C8B-B14F-4D97-AF65-F5344CB8AC3E}">
        <p14:creationId xmlns:p14="http://schemas.microsoft.com/office/powerpoint/2010/main" val="397743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Getting Started</a:t>
            </a:r>
            <a:endParaRPr lang="en-CA" dirty="0"/>
          </a:p>
        </p:txBody>
      </p:sp>
      <p:sp>
        <p:nvSpPr>
          <p:cNvPr id="3" name="Content Placeholder 2"/>
          <p:cNvSpPr>
            <a:spLocks noGrp="1"/>
          </p:cNvSpPr>
          <p:nvPr>
            <p:ph idx="1"/>
          </p:nvPr>
        </p:nvSpPr>
        <p:spPr>
          <a:xfrm>
            <a:off x="1141412" y="1792287"/>
            <a:ext cx="9905999" cy="3541714"/>
          </a:xfrm>
        </p:spPr>
        <p:txBody>
          <a:bodyPr>
            <a:normAutofit fontScale="70000" lnSpcReduction="20000"/>
          </a:bodyPr>
          <a:lstStyle/>
          <a:p>
            <a:pPr marL="0" indent="0">
              <a:buNone/>
            </a:pPr>
            <a:r>
              <a:rPr lang="en-CA" sz="4500" b="1" u="sng" dirty="0" smtClean="0"/>
              <a:t>Assignment 1:  Creating a simple calculator</a:t>
            </a:r>
          </a:p>
          <a:p>
            <a:pPr marL="0" indent="0">
              <a:buNone/>
            </a:pPr>
            <a:r>
              <a:rPr lang="en-CA" b="1" u="sng" dirty="0" smtClean="0"/>
              <a:t>Part 1:  Setting up the GUI   </a:t>
            </a:r>
            <a:r>
              <a:rPr lang="en-CA" dirty="0" smtClean="0"/>
              <a:t>-  </a:t>
            </a:r>
            <a:r>
              <a:rPr lang="en-CA" dirty="0" smtClean="0">
                <a:hlinkClick r:id="rId2"/>
              </a:rPr>
              <a:t>Video Link</a:t>
            </a:r>
            <a:endParaRPr lang="en-CA" dirty="0" smtClean="0"/>
          </a:p>
          <a:p>
            <a:pPr marL="0" indent="0">
              <a:buNone/>
            </a:pPr>
            <a:r>
              <a:rPr lang="en-CA" dirty="0" smtClean="0"/>
              <a:t>Steps:</a:t>
            </a:r>
          </a:p>
          <a:p>
            <a:pPr marL="457200" indent="-457200">
              <a:buAutoNum type="arabicPeriod"/>
            </a:pPr>
            <a:r>
              <a:rPr lang="en-CA" dirty="0" smtClean="0"/>
              <a:t>Open up Microsoft Visual Studio(Start </a:t>
            </a:r>
            <a:r>
              <a:rPr lang="en-CA" dirty="0" smtClean="0">
                <a:sym typeface="Wingdings" panose="05000000000000000000" pitchFamily="2" charset="2"/>
              </a:rPr>
              <a:t> Program Files Microsoft Visual Studio 2013</a:t>
            </a:r>
          </a:p>
          <a:p>
            <a:pPr marL="457200" indent="-457200">
              <a:buAutoNum type="arabicPeriod"/>
            </a:pPr>
            <a:r>
              <a:rPr lang="en-CA" dirty="0" smtClean="0">
                <a:sym typeface="Wingdings" panose="05000000000000000000" pitchFamily="2" charset="2"/>
              </a:rPr>
              <a:t>Open a new C# Windows Forms Project(File  New  Project  Windows Forms Application)</a:t>
            </a:r>
          </a:p>
          <a:p>
            <a:pPr>
              <a:buFontTx/>
              <a:buChar char="-"/>
            </a:pPr>
            <a:r>
              <a:rPr lang="en-CA" dirty="0" smtClean="0">
                <a:sym typeface="Wingdings" panose="05000000000000000000" pitchFamily="2" charset="2"/>
              </a:rPr>
              <a:t>Select a location on the C: Drive that you wish to save your project.</a:t>
            </a:r>
          </a:p>
          <a:p>
            <a:pPr>
              <a:buFontTx/>
              <a:buChar char="-"/>
            </a:pPr>
            <a:r>
              <a:rPr lang="en-CA" dirty="0" smtClean="0">
                <a:sym typeface="Wingdings" panose="05000000000000000000" pitchFamily="2" charset="2"/>
              </a:rPr>
              <a:t>We will be creating a Windows Forms Application rather than a Console </a:t>
            </a:r>
            <a:r>
              <a:rPr lang="en-CA" dirty="0">
                <a:sym typeface="Wingdings" panose="05000000000000000000" pitchFamily="2" charset="2"/>
              </a:rPr>
              <a:t>A</a:t>
            </a:r>
            <a:r>
              <a:rPr lang="en-CA" dirty="0" smtClean="0">
                <a:sym typeface="Wingdings" panose="05000000000000000000" pitchFamily="2" charset="2"/>
              </a:rPr>
              <a:t>pplication in order to also get you familiar with not only the code behind, but also the GUI that user interacts with.   Most computer systems that consumers are used to interacting with have a GUI(think smartphones, tablets and laptops).</a:t>
            </a:r>
          </a:p>
          <a:p>
            <a:pPr marL="0" indent="0">
              <a:buNone/>
            </a:pPr>
            <a:endParaRPr lang="en-CA" dirty="0" smtClean="0">
              <a:sym typeface="Wingdings" panose="05000000000000000000" pitchFamily="2" charset="2"/>
            </a:endParaRPr>
          </a:p>
          <a:p>
            <a:pPr marL="457200" indent="-457200">
              <a:buAutoNum type="arabicPeriod"/>
            </a:pPr>
            <a:endParaRPr lang="en-CA" dirty="0"/>
          </a:p>
        </p:txBody>
      </p:sp>
    </p:spTree>
    <p:extLst>
      <p:ext uri="{BB962C8B-B14F-4D97-AF65-F5344CB8AC3E}">
        <p14:creationId xmlns:p14="http://schemas.microsoft.com/office/powerpoint/2010/main" val="68110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Setting up the GUI(Graphical User Interface)</a:t>
            </a:r>
            <a:endParaRPr lang="en-CA" dirty="0"/>
          </a:p>
        </p:txBody>
      </p:sp>
      <p:sp>
        <p:nvSpPr>
          <p:cNvPr id="3" name="Content Placeholder 2"/>
          <p:cNvSpPr>
            <a:spLocks noGrp="1"/>
          </p:cNvSpPr>
          <p:nvPr>
            <p:ph idx="1"/>
          </p:nvPr>
        </p:nvSpPr>
        <p:spPr/>
        <p:txBody>
          <a:bodyPr>
            <a:normAutofit fontScale="77500" lnSpcReduction="20000"/>
          </a:bodyPr>
          <a:lstStyle/>
          <a:p>
            <a:pPr marL="457200" indent="-457200">
              <a:buAutoNum type="arabicPeriod"/>
            </a:pPr>
            <a:r>
              <a:rPr lang="en-CA" dirty="0" smtClean="0"/>
              <a:t>Click and Drag to resize the default form to a comfortable size.  For our application increase the width.</a:t>
            </a:r>
          </a:p>
          <a:p>
            <a:pPr marL="457200" indent="-457200">
              <a:buAutoNum type="arabicPeriod"/>
            </a:pPr>
            <a:r>
              <a:rPr lang="en-CA" dirty="0" smtClean="0"/>
              <a:t>On the left hand side, click on the “Toolbox” tab.  Search for “textbox”.  Drag a textbox onto the main form.   In the “Properties” window(bottom right), change the “Name” to “txtNumber1”.  Repeat these steps to add a second textbox.  Name it “txtNumber2”.</a:t>
            </a:r>
          </a:p>
          <a:p>
            <a:pPr marL="457200" indent="-457200">
              <a:buAutoNum type="arabicPeriod"/>
            </a:pPr>
            <a:r>
              <a:rPr lang="en-CA" dirty="0" smtClean="0"/>
              <a:t>Now search in the “Toolbox” for “label”.  Drag a label onto the form.  From the properties window, change the new labels name to “</a:t>
            </a:r>
            <a:r>
              <a:rPr lang="en-CA" dirty="0" err="1" smtClean="0"/>
              <a:t>lblAnswer</a:t>
            </a:r>
            <a:r>
              <a:rPr lang="en-CA" dirty="0" smtClean="0"/>
              <a:t>”.  Change the “Text” property to “answer”.</a:t>
            </a:r>
          </a:p>
          <a:p>
            <a:pPr marL="457200" indent="-457200">
              <a:buAutoNum type="arabicPeriod"/>
            </a:pPr>
            <a:r>
              <a:rPr lang="en-CA" dirty="0" smtClean="0"/>
              <a:t>Search in the “Toolbox” again this time for a “button”.  Drag and drop a button onto the form.  Change the “Name” property to “</a:t>
            </a:r>
            <a:r>
              <a:rPr lang="en-CA" dirty="0" err="1" smtClean="0"/>
              <a:t>btnCalculate</a:t>
            </a:r>
            <a:r>
              <a:rPr lang="en-CA" dirty="0" smtClean="0"/>
              <a:t>”.  Rename the “Text” property “Calculate”.</a:t>
            </a:r>
          </a:p>
          <a:p>
            <a:pPr marL="457200" indent="-457200">
              <a:buAutoNum type="arabicPeriod"/>
            </a:pPr>
            <a:endParaRPr lang="en-CA" dirty="0"/>
          </a:p>
        </p:txBody>
      </p:sp>
    </p:spTree>
    <p:extLst>
      <p:ext uri="{BB962C8B-B14F-4D97-AF65-F5344CB8AC3E}">
        <p14:creationId xmlns:p14="http://schemas.microsoft.com/office/powerpoint/2010/main" val="296972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400" u="sng" dirty="0" smtClean="0"/>
              <a:t>Part 2 - Making Connections- Event Handlers, Variables and Basic Operations</a:t>
            </a:r>
            <a:endParaRPr lang="en-CA" sz="2400" u="sng" dirty="0"/>
          </a:p>
        </p:txBody>
      </p:sp>
      <p:sp>
        <p:nvSpPr>
          <p:cNvPr id="3" name="Content Placeholder 2"/>
          <p:cNvSpPr>
            <a:spLocks noGrp="1"/>
          </p:cNvSpPr>
          <p:nvPr>
            <p:ph idx="1"/>
          </p:nvPr>
        </p:nvSpPr>
        <p:spPr/>
        <p:txBody>
          <a:bodyPr>
            <a:normAutofit fontScale="85000" lnSpcReduction="20000"/>
          </a:bodyPr>
          <a:lstStyle/>
          <a:p>
            <a:r>
              <a:rPr lang="en-CA" dirty="0" smtClean="0"/>
              <a:t>So we have now set up our basic UI without actually writing any code.   The next thing that we need to do before we get into writing code, is making a connection between our UI and our code.   We will be writing code that does a calculation when the “Calculate” button is clicked.   So we will need an event handler for the button press.  In Visual Studio this is easy to do.   There are several approaches, but since the default action of a button is to respond to a click, all we need  to do is double click on the button and automatically a event handler is created in the C# code behind file.  You can also do this from the Properties window.  Simply click on the “Lightning Bolt” and you will see a large list of all of the possible events a button can have.   Then just double click in the space beside the event handler you wish to create.  Notice that there are now 2 files open one called “Form1.cs[Design]” and the new file called “Form1.cs”.</a:t>
            </a:r>
            <a:endParaRPr lang="en-CA" dirty="0"/>
          </a:p>
        </p:txBody>
      </p:sp>
    </p:spTree>
    <p:extLst>
      <p:ext uri="{BB962C8B-B14F-4D97-AF65-F5344CB8AC3E}">
        <p14:creationId xmlns:p14="http://schemas.microsoft.com/office/powerpoint/2010/main" val="336671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2" y="598488"/>
            <a:ext cx="9905999" cy="3541714"/>
          </a:xfrm>
        </p:spPr>
        <p:txBody>
          <a:bodyPr>
            <a:normAutofit lnSpcReduction="10000"/>
          </a:bodyPr>
          <a:lstStyle/>
          <a:p>
            <a:pPr marL="0" indent="0">
              <a:buNone/>
            </a:pPr>
            <a:r>
              <a:rPr lang="en-CA" dirty="0" smtClean="0"/>
              <a:t>Now that we have an event handler to handle when the button is clicked, we will finally get into working with the code that makes our application do what we want it to do.   The first thing that we need to do is create variables that will hold the values that we wish to calculate.  Then from within the event handler we will need to retrieve the values from within the text boxes and store them in the variables.   After we have the values we will then calculate them with a basic mathematical operation.  Finally we will display the result back to the user in our label.  Check out the video to see how this is done…  </a:t>
            </a:r>
            <a:r>
              <a:rPr lang="en-CA" dirty="0" smtClean="0">
                <a:hlinkClick r:id="rId2"/>
              </a:rPr>
              <a:t>Video Link</a:t>
            </a:r>
            <a:endParaRPr lang="en-CA" dirty="0"/>
          </a:p>
        </p:txBody>
      </p:sp>
    </p:spTree>
    <p:extLst>
      <p:ext uri="{BB962C8B-B14F-4D97-AF65-F5344CB8AC3E}">
        <p14:creationId xmlns:p14="http://schemas.microsoft.com/office/powerpoint/2010/main" val="212154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u="sng" dirty="0" smtClean="0"/>
              <a:t>Part 3 – Apply what you know…Publish(Hand it in)</a:t>
            </a:r>
            <a:endParaRPr lang="en-CA" sz="2800" u="sng" dirty="0"/>
          </a:p>
        </p:txBody>
      </p:sp>
      <p:sp>
        <p:nvSpPr>
          <p:cNvPr id="3" name="Content Placeholder 2"/>
          <p:cNvSpPr>
            <a:spLocks noGrp="1"/>
          </p:cNvSpPr>
          <p:nvPr>
            <p:ph idx="1"/>
          </p:nvPr>
        </p:nvSpPr>
        <p:spPr>
          <a:xfrm>
            <a:off x="1141412" y="1800225"/>
            <a:ext cx="9905999" cy="4800600"/>
          </a:xfrm>
        </p:spPr>
        <p:txBody>
          <a:bodyPr>
            <a:normAutofit fontScale="70000" lnSpcReduction="20000"/>
          </a:bodyPr>
          <a:lstStyle/>
          <a:p>
            <a:pPr marL="0" indent="0">
              <a:buNone/>
            </a:pPr>
            <a:r>
              <a:rPr lang="en-CA" dirty="0" smtClean="0"/>
              <a:t>We are almost ready to hand in the first assignment, but first you are going to make a few minor changes to your code to demonstrate your understanding of what we have learned.   Here are the requirements:</a:t>
            </a:r>
          </a:p>
          <a:p>
            <a:pPr>
              <a:buFontTx/>
              <a:buChar char="-"/>
            </a:pPr>
            <a:r>
              <a:rPr lang="en-US" dirty="0" smtClean="0"/>
              <a:t>Change the text property of “</a:t>
            </a:r>
            <a:r>
              <a:rPr lang="en-US" dirty="0" err="1" smtClean="0"/>
              <a:t>btnCalculate</a:t>
            </a:r>
            <a:r>
              <a:rPr lang="en-US" dirty="0" smtClean="0"/>
              <a:t>” from “Calculate” to “Add”</a:t>
            </a:r>
          </a:p>
          <a:p>
            <a:pPr>
              <a:buFontTx/>
              <a:buChar char="-"/>
            </a:pPr>
            <a:r>
              <a:rPr lang="en-US" dirty="0" smtClean="0"/>
              <a:t>Change your integer variable types to doubles so that your calculator can handle decimal values.</a:t>
            </a:r>
          </a:p>
          <a:p>
            <a:pPr>
              <a:buFontTx/>
              <a:buChar char="-"/>
            </a:pPr>
            <a:r>
              <a:rPr lang="en-US" dirty="0" smtClean="0"/>
              <a:t>Add 3 new buttons so that your calculator can do </a:t>
            </a:r>
            <a:r>
              <a:rPr lang="en-US" u="sng" dirty="0"/>
              <a:t>A</a:t>
            </a:r>
            <a:r>
              <a:rPr lang="en-US" u="sng" dirty="0" smtClean="0"/>
              <a:t>ddition, Subtraction, Multiplication and Division</a:t>
            </a:r>
            <a:r>
              <a:rPr lang="en-US" dirty="0" smtClean="0"/>
              <a:t>.</a:t>
            </a:r>
            <a:endParaRPr lang="en-CA" dirty="0" smtClean="0"/>
          </a:p>
          <a:p>
            <a:pPr>
              <a:buFontTx/>
              <a:buChar char="-"/>
            </a:pPr>
            <a:r>
              <a:rPr lang="en-CA" dirty="0" smtClean="0"/>
              <a:t>In </a:t>
            </a:r>
            <a:r>
              <a:rPr lang="en-CA" dirty="0" smtClean="0"/>
              <a:t>the properties increase the font size and change the color of the answer.</a:t>
            </a:r>
          </a:p>
          <a:p>
            <a:pPr>
              <a:buFontTx/>
              <a:buChar char="-"/>
            </a:pPr>
            <a:r>
              <a:rPr lang="en-CA" dirty="0" smtClean="0"/>
              <a:t>Add a new label to display </a:t>
            </a:r>
            <a:r>
              <a:rPr lang="en-CA" dirty="0" smtClean="0"/>
              <a:t>the appropriate operation sign between the two numbers when buttons are clicked (ex. </a:t>
            </a:r>
            <a:r>
              <a:rPr lang="en-CA" dirty="0" smtClean="0"/>
              <a:t>Add Button </a:t>
            </a:r>
            <a:r>
              <a:rPr lang="en-CA" dirty="0" smtClean="0">
                <a:sym typeface="Wingdings" panose="05000000000000000000" pitchFamily="2" charset="2"/>
              </a:rPr>
              <a:t> + sign)</a:t>
            </a:r>
            <a:r>
              <a:rPr lang="en-CA" dirty="0" smtClean="0"/>
              <a:t>  .</a:t>
            </a:r>
          </a:p>
          <a:p>
            <a:pPr marL="0" indent="0">
              <a:buNone/>
            </a:pPr>
            <a:r>
              <a:rPr lang="en-US" dirty="0" smtClean="0"/>
              <a:t>Note:  Attempt to complete the above steps on your own with what you have learned.  If you need assistance refer to the video below.  Assignment requirements have changed since this video was filmed so please refer to the requirements above.  The video below shows one way of publishing your app, for an alternate method ask your teacher.</a:t>
            </a:r>
          </a:p>
          <a:p>
            <a:pPr marL="0" indent="0" algn="ctr">
              <a:buNone/>
            </a:pPr>
            <a:r>
              <a:rPr lang="en-CA" dirty="0" smtClean="0">
                <a:hlinkClick r:id="rId2"/>
              </a:rPr>
              <a:t>Optional Help and Publish Video </a:t>
            </a:r>
            <a:r>
              <a:rPr lang="en-CA" dirty="0" smtClean="0">
                <a:hlinkClick r:id="rId2"/>
              </a:rPr>
              <a:t>Link</a:t>
            </a:r>
            <a:endParaRPr lang="en-CA" dirty="0"/>
          </a:p>
        </p:txBody>
      </p:sp>
    </p:spTree>
    <p:extLst>
      <p:ext uri="{BB962C8B-B14F-4D97-AF65-F5344CB8AC3E}">
        <p14:creationId xmlns:p14="http://schemas.microsoft.com/office/powerpoint/2010/main" val="104465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#2:  Lesson 1- Intro to Variables</a:t>
            </a:r>
            <a:endParaRPr lang="en-CA" dirty="0"/>
          </a:p>
        </p:txBody>
      </p:sp>
      <p:sp>
        <p:nvSpPr>
          <p:cNvPr id="3" name="Content Placeholder 2"/>
          <p:cNvSpPr>
            <a:spLocks noGrp="1"/>
          </p:cNvSpPr>
          <p:nvPr>
            <p:ph idx="1"/>
          </p:nvPr>
        </p:nvSpPr>
        <p:spPr/>
        <p:txBody>
          <a:bodyPr/>
          <a:lstStyle/>
          <a:p>
            <a:pPr marL="0" indent="0">
              <a:buNone/>
            </a:pPr>
            <a:r>
              <a:rPr lang="en-CA" dirty="0" smtClean="0"/>
              <a:t>In the first assignment I introduced you to the integer variable(</a:t>
            </a:r>
            <a:r>
              <a:rPr lang="en-CA" dirty="0" err="1" smtClean="0"/>
              <a:t>int</a:t>
            </a:r>
            <a:r>
              <a:rPr lang="en-CA" dirty="0" smtClean="0"/>
              <a:t>).  In assignment #2 we are going to take a closer look at different types of variables and how to convert them back and forth into the type of variable we need.  C# is a strongly typed language and it is important for us to know the proper uses for the most common types of variables.  View the following video link to learn about the common types of variables.   </a:t>
            </a:r>
            <a:r>
              <a:rPr lang="en-CA" dirty="0" smtClean="0">
                <a:hlinkClick r:id="rId2"/>
              </a:rPr>
              <a:t>Video Link</a:t>
            </a:r>
            <a:endParaRPr lang="en-CA" dirty="0"/>
          </a:p>
        </p:txBody>
      </p:sp>
    </p:spTree>
    <p:extLst>
      <p:ext uri="{BB962C8B-B14F-4D97-AF65-F5344CB8AC3E}">
        <p14:creationId xmlns:p14="http://schemas.microsoft.com/office/powerpoint/2010/main" val="400026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#2:  Lesson 2 - Arrays</a:t>
            </a:r>
            <a:endParaRPr lang="en-CA" dirty="0"/>
          </a:p>
        </p:txBody>
      </p:sp>
      <p:sp>
        <p:nvSpPr>
          <p:cNvPr id="3" name="Content Placeholder 2"/>
          <p:cNvSpPr>
            <a:spLocks noGrp="1"/>
          </p:cNvSpPr>
          <p:nvPr>
            <p:ph idx="1"/>
          </p:nvPr>
        </p:nvSpPr>
        <p:spPr/>
        <p:txBody>
          <a:bodyPr/>
          <a:lstStyle/>
          <a:p>
            <a:pPr marL="0" indent="0">
              <a:buNone/>
            </a:pPr>
            <a:r>
              <a:rPr lang="en-CA" dirty="0" smtClean="0"/>
              <a:t>When we program, often we have lists of similar items.  For example we may access a database that has a list of student names, phone numbers, enrollment and money paid.  Rather than declare each student name as a separate variable, we can declare them in an array.  To access specific students in the future, we just need to know what ‘index’ number the name was from within the array.   In the following tutorial we will learn about arrays and see how they can be useful in programming.  Here is the video link:  </a:t>
            </a:r>
            <a:r>
              <a:rPr lang="en-CA" dirty="0" smtClean="0">
                <a:hlinkClick r:id="rId2"/>
              </a:rPr>
              <a:t>Video Link</a:t>
            </a:r>
            <a:endParaRPr lang="en-CA" dirty="0"/>
          </a:p>
        </p:txBody>
      </p:sp>
    </p:spTree>
    <p:extLst>
      <p:ext uri="{BB962C8B-B14F-4D97-AF65-F5344CB8AC3E}">
        <p14:creationId xmlns:p14="http://schemas.microsoft.com/office/powerpoint/2010/main" val="95238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9E9CE2-2F2D-4686-93DA-8725BA4FCB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C340CB8-3B70-4712-86D5-20ADF1BB8C7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006F9806-F738-4C96-BDFB-AF93D50EA6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TC104033919[[fn=Circuit]]</Template>
  <TotalTime>1643</TotalTime>
  <Words>2051</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Trebuchet MS</vt:lpstr>
      <vt:lpstr>Tw Cen MT</vt:lpstr>
      <vt:lpstr>Wingdings</vt:lpstr>
      <vt:lpstr>Circuit</vt:lpstr>
      <vt:lpstr>CSE1120 :  STRUCTURED PROGRAMMING 2</vt:lpstr>
      <vt:lpstr>Setting Up the IDE(Integrated Development Environment)</vt:lpstr>
      <vt:lpstr>Getting Started</vt:lpstr>
      <vt:lpstr>Setting up the GUI(Graphical User Interface)</vt:lpstr>
      <vt:lpstr>Part 2 - Making Connections- Event Handlers, Variables and Basic Operations</vt:lpstr>
      <vt:lpstr>PowerPoint Presentation</vt:lpstr>
      <vt:lpstr>Part 3 – Apply what you know…Publish(Hand it in)</vt:lpstr>
      <vt:lpstr>Assignment #2:  Lesson 1- Intro to Variables</vt:lpstr>
      <vt:lpstr>Assignment #2:  Lesson 2 - Arrays</vt:lpstr>
      <vt:lpstr>Assignment #2:  Lesson 3 – Useful Arrays</vt:lpstr>
      <vt:lpstr>Assignment #3:  Lesson 1 – Decisions -  “If” Statement</vt:lpstr>
      <vt:lpstr>Assignment #3:  Lesson 2 -  Switch Statements</vt:lpstr>
      <vt:lpstr>Assignment #3:  Lesson 3 – For Loops</vt:lpstr>
      <vt:lpstr>Assignment #4 – Lesson 1- Methods</vt:lpstr>
      <vt:lpstr>Assignment #4 – Lesson 2 – Classes and Their Methods</vt:lpstr>
      <vt:lpstr>Assignment #4 – Lesson 3 – Wrapping it up</vt:lpstr>
    </vt:vector>
  </TitlesOfParts>
  <Company>Lethbridge School District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CSE1120 :  STRUCTURED PROGRAMMING 2</dc:title>
  <dc:creator>Nevin Morrison</dc:creator>
  <cp:lastModifiedBy>Nevin Morrison</cp:lastModifiedBy>
  <cp:revision>50</cp:revision>
  <dcterms:created xsi:type="dcterms:W3CDTF">2014-06-19T16:49:51Z</dcterms:created>
  <dcterms:modified xsi:type="dcterms:W3CDTF">2017-11-23T22:17:44Z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