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1" r:id="rId7"/>
    <p:sldId id="263" r:id="rId8"/>
    <p:sldId id="264" r:id="rId9"/>
    <p:sldId id="260"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IMd6Lm_LpiU" TargetMode="External"/><Relationship Id="rId2" Type="http://schemas.openxmlformats.org/officeDocument/2006/relationships/hyperlink" Target="https://www.youtube.com/watch?v=I95BiJsQkN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youtube.com/watch?v=neaCUaHa2Ek" TargetMode="External"/><Relationship Id="rId3" Type="http://schemas.openxmlformats.org/officeDocument/2006/relationships/hyperlink" Target="https://www.youtube.com/watch?v=cp2rL3sAFmI" TargetMode="External"/><Relationship Id="rId7" Type="http://schemas.openxmlformats.org/officeDocument/2006/relationships/hyperlink" Target="https://www.youtube.com/watch?v=PA4A9IesyCg" TargetMode="External"/><Relationship Id="rId2" Type="http://schemas.openxmlformats.org/officeDocument/2006/relationships/hyperlink" Target="https://youtu.be/La_lmhYOA2Y" TargetMode="External"/><Relationship Id="rId1" Type="http://schemas.openxmlformats.org/officeDocument/2006/relationships/slideLayout" Target="../slideLayouts/slideLayout2.xml"/><Relationship Id="rId6" Type="http://schemas.openxmlformats.org/officeDocument/2006/relationships/hyperlink" Target="https://www.youtube.com/watch?v=KUq5wf3Mh0c" TargetMode="External"/><Relationship Id="rId5" Type="http://schemas.openxmlformats.org/officeDocument/2006/relationships/hyperlink" Target="https://www.youtube.com/watch?v=T0ClYrJukPA" TargetMode="External"/><Relationship Id="rId4" Type="http://schemas.openxmlformats.org/officeDocument/2006/relationships/hyperlink" Target="https://www.youtube.com/watch?v=p8TaTgr4uK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719636"/>
            <a:ext cx="7766936" cy="1646302"/>
          </a:xfrm>
        </p:spPr>
        <p:txBody>
          <a:bodyPr/>
          <a:lstStyle/>
          <a:p>
            <a:r>
              <a:rPr lang="en-CA" sz="3200" dirty="0" smtClean="0"/>
              <a:t/>
            </a:r>
            <a:br>
              <a:rPr lang="en-CA" sz="3200" dirty="0" smtClean="0"/>
            </a:br>
            <a:r>
              <a:rPr lang="en-CA" sz="3200" dirty="0"/>
              <a:t/>
            </a:r>
            <a:br>
              <a:rPr lang="en-CA" sz="3200" dirty="0"/>
            </a:br>
            <a:r>
              <a:rPr lang="en-CA" sz="3200" dirty="0" smtClean="0"/>
              <a:t/>
            </a:r>
            <a:br>
              <a:rPr lang="en-CA" sz="3200" dirty="0" smtClean="0"/>
            </a:br>
            <a:r>
              <a:rPr lang="en-CA" sz="3200" dirty="0"/>
              <a:t/>
            </a:r>
            <a:br>
              <a:rPr lang="en-CA" sz="3200" dirty="0"/>
            </a:br>
            <a:r>
              <a:rPr lang="en-CA" sz="3200" dirty="0" smtClean="0"/>
              <a:t/>
            </a:r>
            <a:br>
              <a:rPr lang="en-CA" sz="3200" dirty="0" smtClean="0"/>
            </a:br>
            <a:r>
              <a:rPr lang="en-CA" sz="3200" dirty="0"/>
              <a:t/>
            </a:r>
            <a:br>
              <a:rPr lang="en-CA" sz="3200" dirty="0"/>
            </a:br>
            <a:r>
              <a:rPr lang="en-CA" sz="3200" dirty="0" smtClean="0"/>
              <a:t/>
            </a:r>
            <a:br>
              <a:rPr lang="en-CA" sz="3200" dirty="0" smtClean="0"/>
            </a:br>
            <a:r>
              <a:rPr lang="en-CA" sz="3200" dirty="0"/>
              <a:t/>
            </a:r>
            <a:br>
              <a:rPr lang="en-CA" sz="3200" dirty="0"/>
            </a:br>
            <a:r>
              <a:rPr lang="en-CA" sz="3200" dirty="0" smtClean="0"/>
              <a:t>CSE2120</a:t>
            </a:r>
            <a:r>
              <a:rPr lang="en-CA" sz="3200" dirty="0"/>
              <a:t>: DATA STRUCTURES 1 </a:t>
            </a:r>
            <a:r>
              <a:rPr lang="en-CA" dirty="0"/>
              <a:t/>
            </a:r>
            <a:br>
              <a:rPr lang="en-CA" dirty="0"/>
            </a:br>
            <a:r>
              <a:rPr lang="en-CA" dirty="0"/>
              <a:t> </a:t>
            </a:r>
            <a:br>
              <a:rPr lang="en-CA" dirty="0"/>
            </a:br>
            <a:r>
              <a:rPr lang="en-CA" dirty="0"/>
              <a:t/>
            </a:r>
            <a:br>
              <a:rPr lang="en-CA" dirty="0"/>
            </a:br>
            <a:r>
              <a:rPr lang="en-CA" dirty="0"/>
              <a:t> </a:t>
            </a:r>
            <a:br>
              <a:rPr lang="en-CA" dirty="0"/>
            </a:br>
            <a:endParaRPr lang="en-CA" dirty="0"/>
          </a:p>
        </p:txBody>
      </p:sp>
      <p:sp>
        <p:nvSpPr>
          <p:cNvPr id="3" name="Subtitle 2"/>
          <p:cNvSpPr>
            <a:spLocks noGrp="1"/>
          </p:cNvSpPr>
          <p:nvPr>
            <p:ph type="subTitle" idx="1"/>
          </p:nvPr>
        </p:nvSpPr>
        <p:spPr/>
        <p:txBody>
          <a:bodyPr/>
          <a:lstStyle/>
          <a:p>
            <a:r>
              <a:rPr lang="en-CA" dirty="0"/>
              <a:t>Prerequisite: CSE2110: Procedural Programming 1</a:t>
            </a:r>
          </a:p>
        </p:txBody>
      </p:sp>
      <p:pic>
        <p:nvPicPr>
          <p:cNvPr id="1026" name="Picture 2" descr="Image result for android da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517" y="2407770"/>
            <a:ext cx="2857500" cy="3286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6281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#4:  Database App</a:t>
            </a:r>
            <a:endParaRPr lang="en-CA" dirty="0"/>
          </a:p>
        </p:txBody>
      </p:sp>
      <p:sp>
        <p:nvSpPr>
          <p:cNvPr id="3" name="Content Placeholder 2"/>
          <p:cNvSpPr>
            <a:spLocks noGrp="1"/>
          </p:cNvSpPr>
          <p:nvPr>
            <p:ph idx="1"/>
          </p:nvPr>
        </p:nvSpPr>
        <p:spPr>
          <a:xfrm>
            <a:off x="677334" y="1673817"/>
            <a:ext cx="8596668" cy="4367545"/>
          </a:xfrm>
        </p:spPr>
        <p:txBody>
          <a:bodyPr/>
          <a:lstStyle/>
          <a:p>
            <a:pPr marL="0" indent="0">
              <a:buNone/>
            </a:pPr>
            <a:r>
              <a:rPr lang="en-US" dirty="0" smtClean="0"/>
              <a:t>Create an app that uses a database to store and display data in some meaningful way.   Use the information from the videos on the previous slides to create a database in the project.</a:t>
            </a:r>
          </a:p>
          <a:p>
            <a:pPr marL="0" indent="0">
              <a:buNone/>
            </a:pPr>
            <a:endParaRPr lang="en-US" dirty="0" smtClean="0"/>
          </a:p>
          <a:p>
            <a:pPr marL="0" indent="0">
              <a:buNone/>
            </a:pPr>
            <a:r>
              <a:rPr lang="en-US" dirty="0" smtClean="0"/>
              <a:t>Hand in your entire project into the hand in folder.  If you wish to generate an .</a:t>
            </a:r>
            <a:r>
              <a:rPr lang="en-US" dirty="0" err="1" smtClean="0"/>
              <a:t>apk</a:t>
            </a:r>
            <a:r>
              <a:rPr lang="en-US" dirty="0" smtClean="0"/>
              <a:t> file and/or submit an app to the Play Store talk to your teacher for guidance.</a:t>
            </a:r>
            <a:endParaRPr lang="en-CA" dirty="0"/>
          </a:p>
        </p:txBody>
      </p:sp>
    </p:spTree>
    <p:extLst>
      <p:ext uri="{BB962C8B-B14F-4D97-AF65-F5344CB8AC3E}">
        <p14:creationId xmlns:p14="http://schemas.microsoft.com/office/powerpoint/2010/main" val="2763435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Structures 1:  Eclipse and Android Studio – Java and SQLite</a:t>
            </a:r>
            <a:endParaRPr lang="en-CA" dirty="0"/>
          </a:p>
        </p:txBody>
      </p:sp>
      <p:sp>
        <p:nvSpPr>
          <p:cNvPr id="3" name="Content Placeholder 2"/>
          <p:cNvSpPr>
            <a:spLocks noGrp="1"/>
          </p:cNvSpPr>
          <p:nvPr>
            <p:ph idx="1"/>
          </p:nvPr>
        </p:nvSpPr>
        <p:spPr>
          <a:xfrm>
            <a:off x="677334" y="2160589"/>
            <a:ext cx="8596668" cy="3758073"/>
          </a:xfrm>
        </p:spPr>
        <p:txBody>
          <a:bodyPr/>
          <a:lstStyle/>
          <a:p>
            <a:pPr marL="0" indent="0">
              <a:buNone/>
            </a:pPr>
            <a:r>
              <a:rPr lang="en-US" u="sng" dirty="0"/>
              <a:t>Description: </a:t>
            </a:r>
            <a:r>
              <a:rPr lang="en-US" dirty="0"/>
              <a:t>Students learn how to design code and debug programs that use a set of data structures that can be used to handle lists of related data.  Building on their knowledge of basic or primitive data types, they learn how to work with fundamental data structures such as the array and the record.  As part of this process, they learn what types of problems benefit from the use of these types of data structures. </a:t>
            </a:r>
            <a:endParaRPr lang="en-CA" dirty="0"/>
          </a:p>
        </p:txBody>
      </p:sp>
    </p:spTree>
    <p:extLst>
      <p:ext uri="{BB962C8B-B14F-4D97-AF65-F5344CB8AC3E}">
        <p14:creationId xmlns:p14="http://schemas.microsoft.com/office/powerpoint/2010/main" val="2089519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Structures</a:t>
            </a:r>
            <a:endParaRPr lang="en-CA" dirty="0"/>
          </a:p>
        </p:txBody>
      </p:sp>
      <p:sp>
        <p:nvSpPr>
          <p:cNvPr id="3" name="Content Placeholder 2"/>
          <p:cNvSpPr>
            <a:spLocks noGrp="1"/>
          </p:cNvSpPr>
          <p:nvPr>
            <p:ph idx="1"/>
          </p:nvPr>
        </p:nvSpPr>
        <p:spPr>
          <a:xfrm>
            <a:off x="677334" y="1487258"/>
            <a:ext cx="8596668" cy="2893549"/>
          </a:xfrm>
        </p:spPr>
        <p:txBody>
          <a:bodyPr>
            <a:normAutofit/>
          </a:bodyPr>
          <a:lstStyle/>
          <a:p>
            <a:pPr marL="0" indent="0">
              <a:buNone/>
            </a:pPr>
            <a:r>
              <a:rPr lang="en-US" sz="1400" b="1" u="sng" dirty="0" smtClean="0"/>
              <a:t>Built-in Data Structures </a:t>
            </a:r>
            <a:r>
              <a:rPr lang="en-US" sz="1400" b="1" dirty="0" smtClean="0"/>
              <a:t>“(Primitive types)</a:t>
            </a:r>
            <a:r>
              <a:rPr lang="en-US" sz="1400" dirty="0"/>
              <a:t> are the most basic data </a:t>
            </a:r>
            <a:r>
              <a:rPr lang="en-US" sz="1400" b="1" dirty="0"/>
              <a:t>types</a:t>
            </a:r>
            <a:r>
              <a:rPr lang="en-US" sz="1400" dirty="0"/>
              <a:t> available within the Java language. There are 8: </a:t>
            </a:r>
            <a:r>
              <a:rPr lang="en-US" sz="1400" dirty="0" err="1"/>
              <a:t>boolean</a:t>
            </a:r>
            <a:r>
              <a:rPr lang="en-US" sz="1400" dirty="0"/>
              <a:t> , byte , char , short , </a:t>
            </a:r>
            <a:r>
              <a:rPr lang="en-US" sz="1400" dirty="0" err="1"/>
              <a:t>int</a:t>
            </a:r>
            <a:r>
              <a:rPr lang="en-US" sz="1400" dirty="0"/>
              <a:t> , long , float and double . These </a:t>
            </a:r>
            <a:r>
              <a:rPr lang="en-US" sz="1400" b="1" dirty="0" err="1"/>
              <a:t>types</a:t>
            </a:r>
            <a:r>
              <a:rPr lang="en-US" sz="1400" dirty="0" err="1"/>
              <a:t>serve</a:t>
            </a:r>
            <a:r>
              <a:rPr lang="en-US" sz="1400" dirty="0"/>
              <a:t> as the building blocks of data manipulation in Java. Such </a:t>
            </a:r>
            <a:r>
              <a:rPr lang="en-US" sz="1400" b="1" dirty="0"/>
              <a:t>types</a:t>
            </a:r>
            <a:r>
              <a:rPr lang="en-US" sz="1400" dirty="0"/>
              <a:t> serve only one purpose — containing pure, simple values of a kind.”(https://</a:t>
            </a:r>
            <a:r>
              <a:rPr lang="en-US" sz="1400" dirty="0" smtClean="0"/>
              <a:t>www.studytonight.com/data-structures/introduction-to-data-structures).</a:t>
            </a:r>
          </a:p>
          <a:p>
            <a:pPr marL="0" indent="0">
              <a:buNone/>
            </a:pPr>
            <a:r>
              <a:rPr lang="en-US" sz="1400" b="1" u="sng" dirty="0" smtClean="0"/>
              <a:t>User Defined Data Structures </a:t>
            </a:r>
            <a:r>
              <a:rPr lang="en-US" sz="1400" dirty="0" smtClean="0"/>
              <a:t>are data structure types that help us better organize, sort and index data.  See the following diagram below.</a:t>
            </a:r>
          </a:p>
          <a:p>
            <a:pPr marL="0" indent="0">
              <a:buNone/>
            </a:pPr>
            <a:endParaRPr lang="en-CA" sz="1200" dirty="0"/>
          </a:p>
        </p:txBody>
      </p:sp>
      <p:pic>
        <p:nvPicPr>
          <p:cNvPr id="5" name="Picture 4"/>
          <p:cNvPicPr>
            <a:picLocks noChangeAspect="1"/>
          </p:cNvPicPr>
          <p:nvPr/>
        </p:nvPicPr>
        <p:blipFill>
          <a:blip r:embed="rId2"/>
          <a:stretch>
            <a:fillRect/>
          </a:stretch>
        </p:blipFill>
        <p:spPr>
          <a:xfrm>
            <a:off x="1185863" y="3192975"/>
            <a:ext cx="6500812" cy="3212674"/>
          </a:xfrm>
          <a:prstGeom prst="rect">
            <a:avLst/>
          </a:prstGeom>
        </p:spPr>
      </p:pic>
    </p:spTree>
    <p:extLst>
      <p:ext uri="{BB962C8B-B14F-4D97-AF65-F5344CB8AC3E}">
        <p14:creationId xmlns:p14="http://schemas.microsoft.com/office/powerpoint/2010/main" val="3305590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3440"/>
          </a:xfrm>
        </p:spPr>
        <p:txBody>
          <a:bodyPr/>
          <a:lstStyle/>
          <a:p>
            <a:r>
              <a:rPr lang="en-US" dirty="0"/>
              <a:t>Assignments #1:  Why Arrays?</a:t>
            </a:r>
            <a:endParaRPr lang="en-CA" dirty="0"/>
          </a:p>
        </p:txBody>
      </p:sp>
      <p:sp>
        <p:nvSpPr>
          <p:cNvPr id="3" name="Content Placeholder 2"/>
          <p:cNvSpPr>
            <a:spLocks noGrp="1"/>
          </p:cNvSpPr>
          <p:nvPr>
            <p:ph idx="1"/>
          </p:nvPr>
        </p:nvSpPr>
        <p:spPr>
          <a:xfrm>
            <a:off x="619144" y="1463040"/>
            <a:ext cx="8596668" cy="3880773"/>
          </a:xfrm>
        </p:spPr>
        <p:txBody>
          <a:bodyPr/>
          <a:lstStyle/>
          <a:p>
            <a:pPr marL="0" indent="0">
              <a:buNone/>
            </a:pPr>
            <a:r>
              <a:rPr lang="en-US" dirty="0"/>
              <a:t>Review the following videos from Computer Science 1:</a:t>
            </a:r>
          </a:p>
          <a:p>
            <a:pPr marL="0" indent="0">
              <a:buNone/>
            </a:pPr>
            <a:r>
              <a:rPr lang="en-CA" dirty="0">
                <a:hlinkClick r:id="rId2"/>
              </a:rPr>
              <a:t>Assignment Video Tutorial- Part B(1)</a:t>
            </a:r>
            <a:endParaRPr lang="en-CA" dirty="0"/>
          </a:p>
          <a:p>
            <a:pPr marL="0" indent="0">
              <a:buNone/>
            </a:pPr>
            <a:r>
              <a:rPr lang="en-CA" dirty="0">
                <a:hlinkClick r:id="rId3"/>
              </a:rPr>
              <a:t>Assignment Video Tutorial- Part B(2</a:t>
            </a:r>
            <a:r>
              <a:rPr lang="en-CA" dirty="0" smtClean="0">
                <a:hlinkClick r:id="rId3"/>
              </a:rPr>
              <a:t>)</a:t>
            </a:r>
            <a:endParaRPr lang="en-CA" dirty="0" smtClean="0"/>
          </a:p>
          <a:p>
            <a:pPr marL="0" indent="0">
              <a:buNone/>
            </a:pPr>
            <a:endParaRPr lang="en-US" dirty="0" smtClean="0"/>
          </a:p>
          <a:p>
            <a:pPr marL="0" indent="0">
              <a:buNone/>
            </a:pPr>
            <a:r>
              <a:rPr lang="en-US" dirty="0" smtClean="0"/>
              <a:t>In a word document explain the benefit of using user defined data types over built in data types to store large amounts of data. </a:t>
            </a:r>
            <a:endParaRPr lang="en-CA" dirty="0"/>
          </a:p>
          <a:p>
            <a:pPr marL="0" indent="0">
              <a:buNone/>
            </a:pPr>
            <a:endParaRPr lang="en-CA" dirty="0"/>
          </a:p>
        </p:txBody>
      </p:sp>
    </p:spTree>
    <p:extLst>
      <p:ext uri="{BB962C8B-B14F-4D97-AF65-F5344CB8AC3E}">
        <p14:creationId xmlns:p14="http://schemas.microsoft.com/office/powerpoint/2010/main" val="808261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#2:  Number Sorter</a:t>
            </a:r>
            <a:endParaRPr lang="en-CA" dirty="0"/>
          </a:p>
        </p:txBody>
      </p:sp>
      <p:sp>
        <p:nvSpPr>
          <p:cNvPr id="3" name="Content Placeholder 2"/>
          <p:cNvSpPr>
            <a:spLocks noGrp="1"/>
          </p:cNvSpPr>
          <p:nvPr>
            <p:ph idx="1"/>
          </p:nvPr>
        </p:nvSpPr>
        <p:spPr/>
        <p:txBody>
          <a:bodyPr/>
          <a:lstStyle/>
          <a:p>
            <a:r>
              <a:rPr lang="en-US" dirty="0" smtClean="0"/>
              <a:t>Using your knowledge from the videos from Assignment #1, create a number sorter.   Given a random set of 10 positive numbers stored in array.  Iterate through the array and pull out the highest number one by one until they are reordered from highest to lowest and stored in a new array.</a:t>
            </a:r>
          </a:p>
          <a:p>
            <a:r>
              <a:rPr lang="en-US" dirty="0" smtClean="0"/>
              <a:t>Complete this assignment in Eclipse.</a:t>
            </a:r>
          </a:p>
          <a:p>
            <a:r>
              <a:rPr lang="en-US" dirty="0" smtClean="0"/>
              <a:t>Save a screenshot of your code to the hand in folder.</a:t>
            </a:r>
          </a:p>
          <a:p>
            <a:pPr marL="0" indent="0">
              <a:buNone/>
            </a:pPr>
            <a:endParaRPr lang="en-CA" dirty="0"/>
          </a:p>
        </p:txBody>
      </p:sp>
    </p:spTree>
    <p:extLst>
      <p:ext uri="{BB962C8B-B14F-4D97-AF65-F5344CB8AC3E}">
        <p14:creationId xmlns:p14="http://schemas.microsoft.com/office/powerpoint/2010/main" val="187040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 Dimensional Arrays</a:t>
            </a:r>
            <a:endParaRPr lang="en-CA" dirty="0"/>
          </a:p>
        </p:txBody>
      </p:sp>
      <p:sp>
        <p:nvSpPr>
          <p:cNvPr id="3" name="Content Placeholder 2"/>
          <p:cNvSpPr>
            <a:spLocks noGrp="1"/>
          </p:cNvSpPr>
          <p:nvPr>
            <p:ph idx="1"/>
          </p:nvPr>
        </p:nvSpPr>
        <p:spPr>
          <a:xfrm>
            <a:off x="677334" y="1689101"/>
            <a:ext cx="8596668" cy="1554161"/>
          </a:xfrm>
        </p:spPr>
        <p:txBody>
          <a:bodyPr/>
          <a:lstStyle/>
          <a:p>
            <a:pPr marL="0" indent="0">
              <a:buNone/>
            </a:pPr>
            <a:r>
              <a:rPr lang="en-US" dirty="0" smtClean="0"/>
              <a:t>Often times we need to store table data in code.  The best method to do this could be a multi-dimensional array.  With a multidimensional array we are basically using a coordinate system with the first member of the multidimensional array being [0] [0].  The following 3 code snippets demonstrate 3 identical ways of declaring multi-dimensional arrays:</a:t>
            </a:r>
          </a:p>
          <a:p>
            <a:pPr marL="0" indent="0">
              <a:buNone/>
            </a:pPr>
            <a:endParaRPr lang="en-CA" dirty="0"/>
          </a:p>
        </p:txBody>
      </p:sp>
      <p:pic>
        <p:nvPicPr>
          <p:cNvPr id="4" name="Picture 3"/>
          <p:cNvPicPr>
            <a:picLocks noChangeAspect="1"/>
          </p:cNvPicPr>
          <p:nvPr/>
        </p:nvPicPr>
        <p:blipFill>
          <a:blip r:embed="rId2"/>
          <a:stretch>
            <a:fillRect/>
          </a:stretch>
        </p:blipFill>
        <p:spPr>
          <a:xfrm>
            <a:off x="677334" y="3821114"/>
            <a:ext cx="2537354" cy="283138"/>
          </a:xfrm>
          <a:prstGeom prst="rect">
            <a:avLst/>
          </a:prstGeom>
        </p:spPr>
      </p:pic>
      <p:pic>
        <p:nvPicPr>
          <p:cNvPr id="5" name="Picture 4"/>
          <p:cNvPicPr>
            <a:picLocks noChangeAspect="1"/>
          </p:cNvPicPr>
          <p:nvPr/>
        </p:nvPicPr>
        <p:blipFill>
          <a:blip r:embed="rId3"/>
          <a:stretch>
            <a:fillRect/>
          </a:stretch>
        </p:blipFill>
        <p:spPr>
          <a:xfrm>
            <a:off x="3719512" y="3821114"/>
            <a:ext cx="2395538" cy="1152993"/>
          </a:xfrm>
          <a:prstGeom prst="rect">
            <a:avLst/>
          </a:prstGeom>
        </p:spPr>
      </p:pic>
      <p:pic>
        <p:nvPicPr>
          <p:cNvPr id="6" name="Picture 5"/>
          <p:cNvPicPr>
            <a:picLocks noChangeAspect="1"/>
          </p:cNvPicPr>
          <p:nvPr/>
        </p:nvPicPr>
        <p:blipFill>
          <a:blip r:embed="rId4"/>
          <a:stretch>
            <a:fillRect/>
          </a:stretch>
        </p:blipFill>
        <p:spPr>
          <a:xfrm>
            <a:off x="6580714" y="3821114"/>
            <a:ext cx="2693287" cy="1262478"/>
          </a:xfrm>
          <a:prstGeom prst="rect">
            <a:avLst/>
          </a:prstGeom>
        </p:spPr>
      </p:pic>
    </p:spTree>
    <p:extLst>
      <p:ext uri="{BB962C8B-B14F-4D97-AF65-F5344CB8AC3E}">
        <p14:creationId xmlns:p14="http://schemas.microsoft.com/office/powerpoint/2010/main" val="3229241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4484"/>
            <a:ext cx="8596668" cy="1320800"/>
          </a:xfrm>
        </p:spPr>
        <p:txBody>
          <a:bodyPr/>
          <a:lstStyle/>
          <a:p>
            <a:r>
              <a:rPr lang="en-US" dirty="0" smtClean="0"/>
              <a:t>Receiving Console Input Java</a:t>
            </a:r>
            <a:endParaRPr lang="en-CA" dirty="0"/>
          </a:p>
        </p:txBody>
      </p:sp>
      <p:sp>
        <p:nvSpPr>
          <p:cNvPr id="3" name="Content Placeholder 2"/>
          <p:cNvSpPr>
            <a:spLocks noGrp="1"/>
          </p:cNvSpPr>
          <p:nvPr>
            <p:ph idx="1"/>
          </p:nvPr>
        </p:nvSpPr>
        <p:spPr>
          <a:xfrm>
            <a:off x="677334" y="954884"/>
            <a:ext cx="8596668" cy="868361"/>
          </a:xfrm>
        </p:spPr>
        <p:txBody>
          <a:bodyPr>
            <a:normAutofit/>
          </a:bodyPr>
          <a:lstStyle/>
          <a:p>
            <a:pPr marL="0" indent="0">
              <a:buNone/>
            </a:pPr>
            <a:r>
              <a:rPr lang="en-US" sz="1200" dirty="0" smtClean="0"/>
              <a:t>The following code is a simple Math Game that asks 10 addition questions and moves to the next question when a correct answer is given.   At the bottom of this section of code there is a function that allows console input in java.  You will need to use this function in the following assignment.  You will also need to use looping in a similar way to complete the assignment on the next slide.  Review the code below and make sure you understand it.</a:t>
            </a:r>
            <a:endParaRPr lang="en-CA" sz="1200" dirty="0"/>
          </a:p>
        </p:txBody>
      </p:sp>
      <p:pic>
        <p:nvPicPr>
          <p:cNvPr id="5" name="Picture 4"/>
          <p:cNvPicPr>
            <a:picLocks noChangeAspect="1"/>
          </p:cNvPicPr>
          <p:nvPr/>
        </p:nvPicPr>
        <p:blipFill>
          <a:blip r:embed="rId2"/>
          <a:stretch>
            <a:fillRect/>
          </a:stretch>
        </p:blipFill>
        <p:spPr>
          <a:xfrm>
            <a:off x="677334" y="1823245"/>
            <a:ext cx="8309504" cy="4960898"/>
          </a:xfrm>
          <a:prstGeom prst="rect">
            <a:avLst/>
          </a:prstGeom>
        </p:spPr>
      </p:pic>
    </p:spTree>
    <p:extLst>
      <p:ext uri="{BB962C8B-B14F-4D97-AF65-F5344CB8AC3E}">
        <p14:creationId xmlns:p14="http://schemas.microsoft.com/office/powerpoint/2010/main" val="501905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#3 : Golf Score Tracker</a:t>
            </a:r>
            <a:endParaRPr lang="en-CA" dirty="0"/>
          </a:p>
        </p:txBody>
      </p:sp>
      <p:sp>
        <p:nvSpPr>
          <p:cNvPr id="3" name="Content Placeholder 2"/>
          <p:cNvSpPr>
            <a:spLocks noGrp="1"/>
          </p:cNvSpPr>
          <p:nvPr>
            <p:ph idx="1"/>
          </p:nvPr>
        </p:nvSpPr>
        <p:spPr>
          <a:xfrm>
            <a:off x="534459" y="1367632"/>
            <a:ext cx="8596668" cy="818356"/>
          </a:xfrm>
        </p:spPr>
        <p:txBody>
          <a:bodyPr>
            <a:normAutofit fontScale="77500" lnSpcReduction="20000"/>
          </a:bodyPr>
          <a:lstStyle/>
          <a:p>
            <a:pPr marL="0" indent="0">
              <a:buNone/>
            </a:pPr>
            <a:r>
              <a:rPr lang="en-US" dirty="0"/>
              <a:t>C</a:t>
            </a:r>
            <a:r>
              <a:rPr lang="en-US" dirty="0" smtClean="0"/>
              <a:t>reate a golf score tracker in eclipse that calculates the scores of 4 golfers for 9 holes of golf.  The following snippet shows how to take in users scores and store them in a multidimensional array.  To complete the project add to the code that calculates and displays each golfers individual scores.</a:t>
            </a:r>
            <a:endParaRPr lang="en-CA" dirty="0"/>
          </a:p>
        </p:txBody>
      </p:sp>
      <p:pic>
        <p:nvPicPr>
          <p:cNvPr id="4" name="Picture 3"/>
          <p:cNvPicPr>
            <a:picLocks noChangeAspect="1"/>
          </p:cNvPicPr>
          <p:nvPr/>
        </p:nvPicPr>
        <p:blipFill>
          <a:blip r:embed="rId2"/>
          <a:stretch>
            <a:fillRect/>
          </a:stretch>
        </p:blipFill>
        <p:spPr>
          <a:xfrm>
            <a:off x="677335" y="1930400"/>
            <a:ext cx="8596668" cy="4513263"/>
          </a:xfrm>
          <a:prstGeom prst="rect">
            <a:avLst/>
          </a:prstGeom>
        </p:spPr>
      </p:pic>
      <p:pic>
        <p:nvPicPr>
          <p:cNvPr id="5" name="Picture 4"/>
          <p:cNvPicPr>
            <a:picLocks noChangeAspect="1"/>
          </p:cNvPicPr>
          <p:nvPr/>
        </p:nvPicPr>
        <p:blipFill>
          <a:blip r:embed="rId3"/>
          <a:stretch>
            <a:fillRect/>
          </a:stretch>
        </p:blipFill>
        <p:spPr>
          <a:xfrm>
            <a:off x="9274002" y="248841"/>
            <a:ext cx="2619375" cy="2800350"/>
          </a:xfrm>
          <a:prstGeom prst="rect">
            <a:avLst/>
          </a:prstGeom>
          <a:effectLst>
            <a:outerShdw blurRad="50800" dist="38100" dir="8100000" sx="103000" sy="103000" algn="tr" rotWithShape="0">
              <a:prstClr val="black">
                <a:alpha val="40000"/>
              </a:prstClr>
            </a:outerShdw>
          </a:effectLst>
        </p:spPr>
      </p:pic>
    </p:spTree>
    <p:extLst>
      <p:ext uri="{BB962C8B-B14F-4D97-AF65-F5344CB8AC3E}">
        <p14:creationId xmlns:p14="http://schemas.microsoft.com/office/powerpoint/2010/main" val="3359920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SQLite Intro</a:t>
            </a:r>
            <a:endParaRPr lang="en-CA" dirty="0"/>
          </a:p>
        </p:txBody>
      </p:sp>
      <p:sp>
        <p:nvSpPr>
          <p:cNvPr id="3" name="Content Placeholder 2"/>
          <p:cNvSpPr>
            <a:spLocks noGrp="1"/>
          </p:cNvSpPr>
          <p:nvPr>
            <p:ph idx="1"/>
          </p:nvPr>
        </p:nvSpPr>
        <p:spPr>
          <a:xfrm>
            <a:off x="677334" y="1603636"/>
            <a:ext cx="8596668" cy="3880773"/>
          </a:xfrm>
        </p:spPr>
        <p:txBody>
          <a:bodyPr>
            <a:normAutofit fontScale="92500" lnSpcReduction="20000"/>
          </a:bodyPr>
          <a:lstStyle/>
          <a:p>
            <a:r>
              <a:rPr lang="en-US" dirty="0" smtClean="0"/>
              <a:t>Install Android Studio via System Center or download.</a:t>
            </a:r>
          </a:p>
          <a:p>
            <a:r>
              <a:rPr lang="en-US" dirty="0" smtClean="0"/>
              <a:t>Complete the following tutorial as an intro to SQLite on Android.</a:t>
            </a:r>
          </a:p>
          <a:p>
            <a:pPr marL="0" indent="0" algn="ctr">
              <a:buNone/>
            </a:pPr>
            <a:r>
              <a:rPr lang="en-US" dirty="0">
                <a:hlinkClick r:id="rId2"/>
              </a:rPr>
              <a:t>https://</a:t>
            </a:r>
            <a:r>
              <a:rPr lang="en-US" dirty="0" smtClean="0">
                <a:hlinkClick r:id="rId2"/>
              </a:rPr>
              <a:t>youtu.be/La_lmhYOA2Y</a:t>
            </a:r>
            <a:endParaRPr lang="en-US" dirty="0" smtClean="0"/>
          </a:p>
          <a:p>
            <a:pPr marL="0" indent="0" algn="ctr">
              <a:buNone/>
            </a:pPr>
            <a:endParaRPr lang="en-US" dirty="0" smtClean="0"/>
          </a:p>
          <a:p>
            <a:pPr marL="0" indent="0" algn="ctr">
              <a:buNone/>
            </a:pPr>
            <a:r>
              <a:rPr lang="en-US" b="1" u="sng" dirty="0" smtClean="0"/>
              <a:t>Other Resources:</a:t>
            </a:r>
          </a:p>
          <a:p>
            <a:pPr marL="0" indent="0" algn="ctr">
              <a:buNone/>
            </a:pPr>
            <a:r>
              <a:rPr lang="en-CA" dirty="0">
                <a:hlinkClick r:id="rId3"/>
              </a:rPr>
              <a:t>https://</a:t>
            </a:r>
            <a:r>
              <a:rPr lang="en-CA" dirty="0" smtClean="0">
                <a:hlinkClick r:id="rId3"/>
              </a:rPr>
              <a:t>www.youtube.com/watch?v=cp2rL3sAFmI</a:t>
            </a:r>
            <a:endParaRPr lang="en-CA" dirty="0" smtClean="0"/>
          </a:p>
          <a:p>
            <a:pPr marL="0" indent="0" algn="ctr">
              <a:buNone/>
            </a:pPr>
            <a:r>
              <a:rPr lang="en-CA" dirty="0">
                <a:hlinkClick r:id="rId4"/>
              </a:rPr>
              <a:t>https://</a:t>
            </a:r>
            <a:r>
              <a:rPr lang="en-CA" dirty="0" smtClean="0">
                <a:hlinkClick r:id="rId4"/>
              </a:rPr>
              <a:t>www.youtube.com/watch?v=p8TaTgr4uKM</a:t>
            </a:r>
            <a:endParaRPr lang="en-CA" dirty="0" smtClean="0"/>
          </a:p>
          <a:p>
            <a:pPr marL="0" indent="0" algn="ctr">
              <a:buNone/>
            </a:pPr>
            <a:r>
              <a:rPr lang="en-CA" dirty="0">
                <a:hlinkClick r:id="rId5"/>
              </a:rPr>
              <a:t>https://</a:t>
            </a:r>
            <a:r>
              <a:rPr lang="en-CA" dirty="0" smtClean="0">
                <a:hlinkClick r:id="rId5"/>
              </a:rPr>
              <a:t>www.youtube.com/watch?v=T0ClYrJukPA</a:t>
            </a:r>
            <a:endParaRPr lang="en-CA" dirty="0" smtClean="0"/>
          </a:p>
          <a:p>
            <a:pPr marL="0" indent="0" algn="ctr">
              <a:buNone/>
            </a:pPr>
            <a:r>
              <a:rPr lang="en-CA" dirty="0" smtClean="0">
                <a:hlinkClick r:id="rId6"/>
              </a:rPr>
              <a:t>https</a:t>
            </a:r>
            <a:r>
              <a:rPr lang="en-CA" dirty="0">
                <a:hlinkClick r:id="rId6"/>
              </a:rPr>
              <a:t>://</a:t>
            </a:r>
            <a:r>
              <a:rPr lang="en-CA" dirty="0" smtClean="0">
                <a:hlinkClick r:id="rId6"/>
              </a:rPr>
              <a:t>www.youtube.com/watch?v=KUq5wf3Mh0c</a:t>
            </a:r>
            <a:endParaRPr lang="en-CA" dirty="0" smtClean="0"/>
          </a:p>
          <a:p>
            <a:pPr marL="0" indent="0" algn="ctr">
              <a:buNone/>
            </a:pPr>
            <a:r>
              <a:rPr lang="en-CA" dirty="0">
                <a:hlinkClick r:id="rId7"/>
              </a:rPr>
              <a:t>https://</a:t>
            </a:r>
            <a:r>
              <a:rPr lang="en-CA" dirty="0" smtClean="0">
                <a:hlinkClick r:id="rId7"/>
              </a:rPr>
              <a:t>www.youtube.com/watch?v=PA4A9IesyCg</a:t>
            </a:r>
            <a:endParaRPr lang="en-CA" dirty="0" smtClean="0"/>
          </a:p>
          <a:p>
            <a:pPr marL="0" indent="0" algn="ctr">
              <a:buNone/>
            </a:pPr>
            <a:r>
              <a:rPr lang="en-CA" dirty="0">
                <a:hlinkClick r:id="rId8"/>
              </a:rPr>
              <a:t>https://</a:t>
            </a:r>
            <a:r>
              <a:rPr lang="en-CA" dirty="0" smtClean="0">
                <a:hlinkClick r:id="rId8"/>
              </a:rPr>
              <a:t>www.youtube.com/watch?v=neaCUaHa2Ek</a:t>
            </a:r>
            <a:endParaRPr lang="en-CA" dirty="0" smtClean="0"/>
          </a:p>
          <a:p>
            <a:pPr marL="0" indent="0" algn="ctr">
              <a:buNone/>
            </a:pPr>
            <a:endParaRPr lang="en-CA" dirty="0" smtClean="0"/>
          </a:p>
          <a:p>
            <a:pPr marL="0" indent="0" algn="ctr">
              <a:buNone/>
            </a:pPr>
            <a:endParaRPr lang="en-CA" dirty="0" smtClean="0"/>
          </a:p>
          <a:p>
            <a:pPr marL="0" indent="0" algn="ctr">
              <a:buNone/>
            </a:pPr>
            <a:endParaRPr lang="en-CA" dirty="0" smtClean="0"/>
          </a:p>
          <a:p>
            <a:pPr marL="0" indent="0">
              <a:buNone/>
            </a:pPr>
            <a:endParaRPr lang="en-CA" dirty="0"/>
          </a:p>
        </p:txBody>
      </p:sp>
    </p:spTree>
    <p:extLst>
      <p:ext uri="{BB962C8B-B14F-4D97-AF65-F5344CB8AC3E}">
        <p14:creationId xmlns:p14="http://schemas.microsoft.com/office/powerpoint/2010/main" val="23172105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371</TotalTime>
  <Words>584</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        CSE2120: DATA STRUCTURES 1       </vt:lpstr>
      <vt:lpstr>Data Structures 1:  Eclipse and Android Studio – Java and SQLite</vt:lpstr>
      <vt:lpstr>Data Structures</vt:lpstr>
      <vt:lpstr>Assignments #1:  Why Arrays?</vt:lpstr>
      <vt:lpstr>Assignment #2:  Number Sorter</vt:lpstr>
      <vt:lpstr>Multi Dimensional Arrays</vt:lpstr>
      <vt:lpstr>Receiving Console Input Java</vt:lpstr>
      <vt:lpstr>Assignment #3 : Golf Score Tracker</vt:lpstr>
      <vt:lpstr>SQLite Intro</vt:lpstr>
      <vt:lpstr>Assignment #4:  Database App</vt:lpstr>
    </vt:vector>
  </TitlesOfParts>
  <Company>Lethbridge School District No. 51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CSE2120: DATA STRUCTURES 1</dc:title>
  <dc:creator>Nevin Morrison</dc:creator>
  <cp:lastModifiedBy>Nevin Morrison</cp:lastModifiedBy>
  <cp:revision>21</cp:revision>
  <dcterms:created xsi:type="dcterms:W3CDTF">2017-10-24T20:29:31Z</dcterms:created>
  <dcterms:modified xsi:type="dcterms:W3CDTF">2017-10-30T14:06:50Z</dcterms:modified>
</cp:coreProperties>
</file>