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5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4/25/2016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x45TfpmCT0" TargetMode="External"/><Relationship Id="rId2" Type="http://schemas.openxmlformats.org/officeDocument/2006/relationships/hyperlink" Target="https://www.youtube.com/watch?v=1omSlGv1oU8"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1800" b="1" dirty="0"/>
              <a:t>COURSE CSE2140: SECOND LANGUAGE PROGRAMMING 1</a:t>
            </a:r>
            <a:endParaRPr lang="en-CA" sz="1800" dirty="0"/>
          </a:p>
        </p:txBody>
      </p:sp>
      <p:sp>
        <p:nvSpPr>
          <p:cNvPr id="3" name="Subtitle 2"/>
          <p:cNvSpPr>
            <a:spLocks noGrp="1"/>
          </p:cNvSpPr>
          <p:nvPr>
            <p:ph type="subTitle" idx="1"/>
          </p:nvPr>
        </p:nvSpPr>
        <p:spPr/>
        <p:txBody>
          <a:bodyPr>
            <a:normAutofit fontScale="77500" lnSpcReduction="20000"/>
          </a:bodyPr>
          <a:lstStyle/>
          <a:p>
            <a:r>
              <a:rPr lang="en-CA" b="1" dirty="0"/>
              <a:t>Prerequisite: </a:t>
            </a:r>
            <a:r>
              <a:rPr lang="en-CA" dirty="0"/>
              <a:t>CSE2110: Procedural Programming 1 or</a:t>
            </a:r>
          </a:p>
          <a:p>
            <a:r>
              <a:rPr lang="en-CA" dirty="0"/>
              <a:t>CSE1120: Structured Programming </a:t>
            </a:r>
            <a:r>
              <a:rPr lang="en-CA" dirty="0" smtClean="0"/>
              <a:t>2</a:t>
            </a:r>
          </a:p>
          <a:p>
            <a:r>
              <a:rPr lang="en-US" dirty="0" smtClean="0"/>
              <a:t>Note:  This course has been developed with the expectation that students have previously completed Structured Programming 1(using </a:t>
            </a:r>
            <a:r>
              <a:rPr lang="en-US" dirty="0" err="1" smtClean="0"/>
              <a:t>Lua</a:t>
            </a:r>
            <a:r>
              <a:rPr lang="en-US" dirty="0" smtClean="0"/>
              <a:t> as the programming language) and Structured Programming 2 (using C# as the programming language)</a:t>
            </a:r>
            <a:endParaRPr lang="en-CA" dirty="0"/>
          </a:p>
        </p:txBody>
      </p:sp>
    </p:spTree>
    <p:extLst>
      <p:ext uri="{BB962C8B-B14F-4D97-AF65-F5344CB8AC3E}">
        <p14:creationId xmlns:p14="http://schemas.microsoft.com/office/powerpoint/2010/main" val="321165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#1:  Math Wizard C#</a:t>
            </a:r>
            <a:endParaRPr lang="en-CA" dirty="0"/>
          </a:p>
        </p:txBody>
      </p:sp>
      <p:sp>
        <p:nvSpPr>
          <p:cNvPr id="3" name="Content Placeholder 2"/>
          <p:cNvSpPr>
            <a:spLocks noGrp="1"/>
          </p:cNvSpPr>
          <p:nvPr>
            <p:ph idx="1"/>
          </p:nvPr>
        </p:nvSpPr>
        <p:spPr>
          <a:xfrm>
            <a:off x="1295401" y="2556932"/>
            <a:ext cx="5673810" cy="3318936"/>
          </a:xfrm>
        </p:spPr>
        <p:txBody>
          <a:bodyPr>
            <a:normAutofit fontScale="70000" lnSpcReduction="20000"/>
          </a:bodyPr>
          <a:lstStyle/>
          <a:p>
            <a:pPr marL="0" indent="0">
              <a:buNone/>
            </a:pPr>
            <a:r>
              <a:rPr lang="en-US" dirty="0" smtClean="0"/>
              <a:t>Create a windows forms app that helps children work on basic addition, subtraction, multiplication and division.   The children should be able to select the math skill they would like to work on and then answer 10 questions of that type.   Students should not be able to move on to the next question until the previous question is completed.   The user interface should look similar to the one </a:t>
            </a:r>
            <a:r>
              <a:rPr lang="en-US" dirty="0" smtClean="0"/>
              <a:t>to </a:t>
            </a:r>
            <a:r>
              <a:rPr lang="en-US" dirty="0" smtClean="0"/>
              <a:t>the right.  Bonus marks for adding a timer that determines the speed per level and question</a:t>
            </a:r>
            <a:r>
              <a:rPr lang="en-US" dirty="0" smtClean="0"/>
              <a:t>.</a:t>
            </a:r>
          </a:p>
          <a:p>
            <a:pPr marL="0" indent="0">
              <a:buNone/>
            </a:pPr>
            <a:r>
              <a:rPr lang="en-US" dirty="0" smtClean="0"/>
              <a:t>You may need to review the following videos as a basic overview of setting up the UI and adding event handlers in Visual Studio:</a:t>
            </a:r>
          </a:p>
          <a:p>
            <a:pPr marL="0" indent="0">
              <a:buNone/>
            </a:pPr>
            <a:r>
              <a:rPr lang="en-CA" dirty="0">
                <a:hlinkClick r:id="rId2"/>
              </a:rPr>
              <a:t>https://</a:t>
            </a:r>
            <a:r>
              <a:rPr lang="en-CA" dirty="0" smtClean="0">
                <a:hlinkClick r:id="rId2"/>
              </a:rPr>
              <a:t>www.youtube.com/watch?v=1omSlGv1oU8</a:t>
            </a:r>
            <a:endParaRPr lang="en-CA" dirty="0" smtClean="0"/>
          </a:p>
          <a:p>
            <a:pPr marL="0" indent="0">
              <a:buNone/>
            </a:pPr>
            <a:r>
              <a:rPr lang="en-CA" dirty="0">
                <a:hlinkClick r:id="rId3"/>
              </a:rPr>
              <a:t>https://</a:t>
            </a:r>
            <a:r>
              <a:rPr lang="en-CA" dirty="0" smtClean="0">
                <a:hlinkClick r:id="rId3"/>
              </a:rPr>
              <a:t>www.youtube.com/watch?v=Vx45TfpmCT0</a:t>
            </a:r>
            <a:endParaRPr lang="en-CA" dirty="0" smtClean="0"/>
          </a:p>
          <a:p>
            <a:pPr marL="0" indent="0">
              <a:buNone/>
            </a:pPr>
            <a:r>
              <a:rPr lang="en-US" dirty="0" smtClean="0"/>
              <a:t>Programming the logic is up </a:t>
            </a:r>
            <a:r>
              <a:rPr lang="en-US" smtClean="0"/>
              <a:t>to you.</a:t>
            </a:r>
            <a:endParaRPr lang="en-CA" dirty="0"/>
          </a:p>
        </p:txBody>
      </p:sp>
      <p:pic>
        <p:nvPicPr>
          <p:cNvPr id="5" name="Picture 4"/>
          <p:cNvPicPr>
            <a:picLocks noChangeAspect="1"/>
          </p:cNvPicPr>
          <p:nvPr/>
        </p:nvPicPr>
        <p:blipFill>
          <a:blip r:embed="rId4"/>
          <a:stretch>
            <a:fillRect/>
          </a:stretch>
        </p:blipFill>
        <p:spPr>
          <a:xfrm>
            <a:off x="7180691" y="2737745"/>
            <a:ext cx="3882725" cy="2643852"/>
          </a:xfrm>
          <a:prstGeom prst="rect">
            <a:avLst/>
          </a:prstGeom>
        </p:spPr>
      </p:pic>
    </p:spTree>
    <p:extLst>
      <p:ext uri="{BB962C8B-B14F-4D97-AF65-F5344CB8AC3E}">
        <p14:creationId xmlns:p14="http://schemas.microsoft.com/office/powerpoint/2010/main" val="58934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 Math Wizard </a:t>
            </a:r>
            <a:r>
              <a:rPr lang="en-US" dirty="0" err="1" smtClean="0"/>
              <a:t>Lua</a:t>
            </a:r>
            <a:endParaRPr lang="en-CA" dirty="0"/>
          </a:p>
        </p:txBody>
      </p:sp>
      <p:sp>
        <p:nvSpPr>
          <p:cNvPr id="3" name="Content Placeholder 2"/>
          <p:cNvSpPr>
            <a:spLocks noGrp="1"/>
          </p:cNvSpPr>
          <p:nvPr>
            <p:ph idx="1"/>
          </p:nvPr>
        </p:nvSpPr>
        <p:spPr/>
        <p:txBody>
          <a:bodyPr/>
          <a:lstStyle/>
          <a:p>
            <a:pPr marL="0" indent="0">
              <a:buNone/>
            </a:pPr>
            <a:r>
              <a:rPr lang="en-US" dirty="0"/>
              <a:t>Create a </a:t>
            </a:r>
            <a:r>
              <a:rPr lang="en-US" dirty="0" smtClean="0"/>
              <a:t>mobile app with </a:t>
            </a:r>
            <a:r>
              <a:rPr lang="en-US" dirty="0" err="1"/>
              <a:t>L</a:t>
            </a:r>
            <a:r>
              <a:rPr lang="en-US" dirty="0" err="1" smtClean="0"/>
              <a:t>ua</a:t>
            </a:r>
            <a:r>
              <a:rPr lang="en-US" dirty="0" smtClean="0"/>
              <a:t> in Corona </a:t>
            </a:r>
            <a:r>
              <a:rPr lang="en-US" dirty="0"/>
              <a:t>that helps children work on basic addition, subtraction, multiplication and division.   The children should be able to select the math skill they would like to work on and then answer 10 questions of that type.   Students should not be able to move on to the next question until the previous question is completed.   The user interface should look </a:t>
            </a:r>
            <a:r>
              <a:rPr lang="en-US" dirty="0" smtClean="0"/>
              <a:t>similar windows forms app.  Add all of the feature you added to assignment #1 to this app</a:t>
            </a:r>
            <a:r>
              <a:rPr lang="en-US" dirty="0" smtClean="0"/>
              <a:t>.  The following slides should serve as reminder as of how to add the different UI elements for this project.  The logic is up to you.</a:t>
            </a:r>
            <a:endParaRPr lang="en-CA" dirty="0"/>
          </a:p>
        </p:txBody>
      </p:sp>
    </p:spTree>
    <p:extLst>
      <p:ext uri="{BB962C8B-B14F-4D97-AF65-F5344CB8AC3E}">
        <p14:creationId xmlns:p14="http://schemas.microsoft.com/office/powerpoint/2010/main" val="385074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Box and Event Handler in </a:t>
            </a:r>
            <a:r>
              <a:rPr lang="en-US" dirty="0" err="1" smtClean="0"/>
              <a:t>Lua</a:t>
            </a:r>
            <a:endParaRPr lang="en-CA" dirty="0"/>
          </a:p>
        </p:txBody>
      </p:sp>
      <p:pic>
        <p:nvPicPr>
          <p:cNvPr id="4" name="Content Placeholder 3"/>
          <p:cNvPicPr>
            <a:picLocks noGrp="1" noChangeAspect="1"/>
          </p:cNvPicPr>
          <p:nvPr>
            <p:ph idx="1"/>
          </p:nvPr>
        </p:nvPicPr>
        <p:blipFill>
          <a:blip r:embed="rId2"/>
          <a:stretch>
            <a:fillRect/>
          </a:stretch>
        </p:blipFill>
        <p:spPr>
          <a:xfrm>
            <a:off x="1295398" y="2654548"/>
            <a:ext cx="9601200" cy="1823224"/>
          </a:xfrm>
          <a:prstGeom prst="rect">
            <a:avLst/>
          </a:prstGeom>
        </p:spPr>
      </p:pic>
      <p:sp>
        <p:nvSpPr>
          <p:cNvPr id="5" name="TextBox 4"/>
          <p:cNvSpPr txBox="1"/>
          <p:nvPr/>
        </p:nvSpPr>
        <p:spPr>
          <a:xfrm flipH="1">
            <a:off x="1525384" y="4829695"/>
            <a:ext cx="6878783" cy="923330"/>
          </a:xfrm>
          <a:prstGeom prst="rect">
            <a:avLst/>
          </a:prstGeom>
          <a:noFill/>
        </p:spPr>
        <p:txBody>
          <a:bodyPr wrap="square" rtlCol="0">
            <a:spAutoFit/>
          </a:bodyPr>
          <a:lstStyle/>
          <a:p>
            <a:r>
              <a:rPr lang="en-US" dirty="0" smtClean="0"/>
              <a:t>Note:  Textboxes are native fields and currently will not be functional in the emulator.  After the UI is designed the textboxes will need to be tested on an actual android device by deploying an .</a:t>
            </a:r>
            <a:r>
              <a:rPr lang="en-US" dirty="0" err="1" smtClean="0"/>
              <a:t>apk</a:t>
            </a:r>
            <a:r>
              <a:rPr lang="en-US" dirty="0" smtClean="0"/>
              <a:t> file to an actual device.</a:t>
            </a:r>
            <a:endParaRPr lang="en-CA" dirty="0"/>
          </a:p>
        </p:txBody>
      </p:sp>
    </p:spTree>
    <p:extLst>
      <p:ext uri="{BB962C8B-B14F-4D97-AF65-F5344CB8AC3E}">
        <p14:creationId xmlns:p14="http://schemas.microsoft.com/office/powerpoint/2010/main" val="79815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Button and Handler in </a:t>
            </a:r>
            <a:r>
              <a:rPr lang="en-US" dirty="0" err="1" smtClean="0"/>
              <a:t>Lua</a:t>
            </a:r>
            <a:endParaRPr lang="en-CA" dirty="0"/>
          </a:p>
        </p:txBody>
      </p:sp>
      <p:pic>
        <p:nvPicPr>
          <p:cNvPr id="4" name="Content Placeholder 3"/>
          <p:cNvPicPr>
            <a:picLocks noGrp="1" noChangeAspect="1"/>
          </p:cNvPicPr>
          <p:nvPr>
            <p:ph idx="1"/>
          </p:nvPr>
        </p:nvPicPr>
        <p:blipFill>
          <a:blip r:embed="rId2"/>
          <a:stretch>
            <a:fillRect/>
          </a:stretch>
        </p:blipFill>
        <p:spPr>
          <a:xfrm>
            <a:off x="1474153" y="2510473"/>
            <a:ext cx="3229928" cy="378681"/>
          </a:xfrm>
          <a:prstGeom prst="rect">
            <a:avLst/>
          </a:prstGeom>
        </p:spPr>
      </p:pic>
      <p:pic>
        <p:nvPicPr>
          <p:cNvPr id="5" name="Picture 4"/>
          <p:cNvPicPr>
            <a:picLocks noChangeAspect="1"/>
          </p:cNvPicPr>
          <p:nvPr/>
        </p:nvPicPr>
        <p:blipFill>
          <a:blip r:embed="rId3"/>
          <a:stretch>
            <a:fillRect/>
          </a:stretch>
        </p:blipFill>
        <p:spPr>
          <a:xfrm>
            <a:off x="1474152" y="3040997"/>
            <a:ext cx="5556568" cy="898290"/>
          </a:xfrm>
          <a:prstGeom prst="rect">
            <a:avLst/>
          </a:prstGeom>
        </p:spPr>
      </p:pic>
      <p:pic>
        <p:nvPicPr>
          <p:cNvPr id="6" name="Picture 5"/>
          <p:cNvPicPr>
            <a:picLocks noChangeAspect="1"/>
          </p:cNvPicPr>
          <p:nvPr/>
        </p:nvPicPr>
        <p:blipFill>
          <a:blip r:embed="rId4"/>
          <a:stretch>
            <a:fillRect/>
          </a:stretch>
        </p:blipFill>
        <p:spPr>
          <a:xfrm>
            <a:off x="1474152" y="4093297"/>
            <a:ext cx="2950528" cy="1798963"/>
          </a:xfrm>
          <a:prstGeom prst="rect">
            <a:avLst/>
          </a:prstGeom>
        </p:spPr>
      </p:pic>
    </p:spTree>
    <p:extLst>
      <p:ext uri="{BB962C8B-B14F-4D97-AF65-F5344CB8AC3E}">
        <p14:creationId xmlns:p14="http://schemas.microsoft.com/office/powerpoint/2010/main" val="330210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Lua</a:t>
            </a:r>
            <a:r>
              <a:rPr lang="en-US" dirty="0" smtClean="0"/>
              <a:t> </a:t>
            </a:r>
            <a:r>
              <a:rPr lang="en-US" dirty="0" err="1"/>
              <a:t>T</a:t>
            </a:r>
            <a:r>
              <a:rPr lang="en-US" dirty="0" err="1" smtClean="0"/>
              <a:t>extfields</a:t>
            </a:r>
            <a:endParaRPr lang="en-CA" dirty="0"/>
          </a:p>
        </p:txBody>
      </p:sp>
      <p:pic>
        <p:nvPicPr>
          <p:cNvPr id="4" name="Content Placeholder 3"/>
          <p:cNvPicPr>
            <a:picLocks noGrp="1" noChangeAspect="1"/>
          </p:cNvPicPr>
          <p:nvPr>
            <p:ph idx="1"/>
          </p:nvPr>
        </p:nvPicPr>
        <p:blipFill>
          <a:blip r:embed="rId2"/>
          <a:stretch>
            <a:fillRect/>
          </a:stretch>
        </p:blipFill>
        <p:spPr>
          <a:xfrm>
            <a:off x="2071687" y="2673350"/>
            <a:ext cx="8048625" cy="3086100"/>
          </a:xfrm>
          <a:prstGeom prst="rect">
            <a:avLst/>
          </a:prstGeom>
        </p:spPr>
      </p:pic>
    </p:spTree>
    <p:extLst>
      <p:ext uri="{BB962C8B-B14F-4D97-AF65-F5344CB8AC3E}">
        <p14:creationId xmlns:p14="http://schemas.microsoft.com/office/powerpoint/2010/main" val="209197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Buttons in </a:t>
            </a:r>
            <a:r>
              <a:rPr lang="en-US" dirty="0" err="1" smtClean="0"/>
              <a:t>Lua</a:t>
            </a:r>
            <a:r>
              <a:rPr lang="en-US" dirty="0" smtClean="0"/>
              <a:t> </a:t>
            </a:r>
            <a:endParaRPr lang="en-CA" dirty="0"/>
          </a:p>
        </p:txBody>
      </p:sp>
      <p:pic>
        <p:nvPicPr>
          <p:cNvPr id="4" name="Content Placeholder 3"/>
          <p:cNvPicPr>
            <a:picLocks noGrp="1" noChangeAspect="1"/>
          </p:cNvPicPr>
          <p:nvPr>
            <p:ph idx="1"/>
          </p:nvPr>
        </p:nvPicPr>
        <p:blipFill>
          <a:blip r:embed="rId2"/>
          <a:stretch>
            <a:fillRect/>
          </a:stretch>
        </p:blipFill>
        <p:spPr>
          <a:xfrm>
            <a:off x="1412240" y="2557463"/>
            <a:ext cx="8727440" cy="3317875"/>
          </a:xfrm>
          <a:prstGeom prst="rect">
            <a:avLst/>
          </a:prstGeom>
        </p:spPr>
      </p:pic>
    </p:spTree>
    <p:extLst>
      <p:ext uri="{BB962C8B-B14F-4D97-AF65-F5344CB8AC3E}">
        <p14:creationId xmlns:p14="http://schemas.microsoft.com/office/powerpoint/2010/main" val="370639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Assignment #3:  Language Comparison Assignment</a:t>
            </a:r>
            <a:endParaRPr lang="en-CA" dirty="0"/>
          </a:p>
        </p:txBody>
      </p:sp>
      <p:sp>
        <p:nvSpPr>
          <p:cNvPr id="3" name="Content Placeholder 2"/>
          <p:cNvSpPr>
            <a:spLocks noGrp="1"/>
          </p:cNvSpPr>
          <p:nvPr>
            <p:ph idx="1"/>
          </p:nvPr>
        </p:nvSpPr>
        <p:spPr>
          <a:xfrm>
            <a:off x="1295401" y="2556932"/>
            <a:ext cx="4306329" cy="3318936"/>
          </a:xfrm>
        </p:spPr>
        <p:txBody>
          <a:bodyPr>
            <a:normAutofit fontScale="55000" lnSpcReduction="20000"/>
          </a:bodyPr>
          <a:lstStyle/>
          <a:p>
            <a:pPr marL="0" indent="0">
              <a:buNone/>
            </a:pPr>
            <a:r>
              <a:rPr lang="en-US" b="1" dirty="0" smtClean="0"/>
              <a:t>In a 1 – 2 page essay, compare </a:t>
            </a:r>
            <a:r>
              <a:rPr lang="en-US" b="1" dirty="0"/>
              <a:t>and contrast </a:t>
            </a:r>
            <a:r>
              <a:rPr lang="en-US" b="1" dirty="0" smtClean="0"/>
              <a:t>C# and </a:t>
            </a:r>
            <a:r>
              <a:rPr lang="en-US" b="1" dirty="0" err="1" smtClean="0"/>
              <a:t>Lua</a:t>
            </a:r>
            <a:r>
              <a:rPr lang="en-US" b="1" dirty="0" smtClean="0"/>
              <a:t>.  Use the following points as a guideline:</a:t>
            </a:r>
          </a:p>
          <a:p>
            <a:pPr marL="0" indent="0">
              <a:buNone/>
            </a:pPr>
            <a:r>
              <a:rPr lang="en-US" dirty="0" smtClean="0"/>
              <a:t>1.1 </a:t>
            </a:r>
            <a:r>
              <a:rPr lang="en-US" dirty="0"/>
              <a:t>consider the programming paradigms supported by each language including:</a:t>
            </a:r>
          </a:p>
          <a:p>
            <a:r>
              <a:rPr lang="en-US" dirty="0"/>
              <a:t>1.1.1 naming the paradigms supported</a:t>
            </a:r>
          </a:p>
          <a:p>
            <a:r>
              <a:rPr lang="en-US" dirty="0"/>
              <a:t>1.1.2 outlining the relative advantages and disadvantages of the paradigms</a:t>
            </a:r>
          </a:p>
          <a:p>
            <a:r>
              <a:rPr lang="en-US" dirty="0"/>
              <a:t>1.2 consider the source code to machine code translation process used by each language by:</a:t>
            </a:r>
          </a:p>
          <a:p>
            <a:r>
              <a:rPr lang="en-US" dirty="0"/>
              <a:t>1.2.1 identifying and describing the process used by each language</a:t>
            </a:r>
          </a:p>
          <a:p>
            <a:r>
              <a:rPr lang="en-US" dirty="0"/>
              <a:t>1.2.2 outlining the relative advantages and disadvantages of each language</a:t>
            </a:r>
          </a:p>
          <a:p>
            <a:r>
              <a:rPr lang="en-US" dirty="0"/>
              <a:t>1.3 consider the language characteristics including</a:t>
            </a:r>
            <a:r>
              <a:rPr lang="en-US" dirty="0" smtClean="0"/>
              <a:t>:</a:t>
            </a:r>
            <a:endParaRPr lang="en-US" dirty="0"/>
          </a:p>
        </p:txBody>
      </p:sp>
      <p:sp>
        <p:nvSpPr>
          <p:cNvPr id="4" name="TextBox 3"/>
          <p:cNvSpPr txBox="1"/>
          <p:nvPr/>
        </p:nvSpPr>
        <p:spPr>
          <a:xfrm>
            <a:off x="6211331" y="3048000"/>
            <a:ext cx="4473146" cy="2769989"/>
          </a:xfrm>
          <a:prstGeom prst="rect">
            <a:avLst/>
          </a:prstGeom>
          <a:noFill/>
        </p:spPr>
        <p:txBody>
          <a:bodyPr wrap="square" rtlCol="0">
            <a:spAutoFit/>
          </a:bodyPr>
          <a:lstStyle/>
          <a:p>
            <a:pPr marL="285750" indent="-285750">
              <a:buFont typeface="Arial" panose="020B0604020202020204" pitchFamily="34" charset="0"/>
              <a:buChar char="•"/>
            </a:pPr>
            <a:r>
              <a:rPr lang="en-US" sz="1300" dirty="0"/>
              <a:t>1.3.1 language level; e.g., low, high, very </a:t>
            </a:r>
            <a:r>
              <a:rPr lang="en-US" sz="1300" dirty="0" smtClean="0"/>
              <a:t>high</a:t>
            </a:r>
            <a:endParaRPr lang="en-US" sz="1300" dirty="0"/>
          </a:p>
          <a:p>
            <a:pPr marL="285750" indent="-285750">
              <a:buFont typeface="Arial" panose="020B0604020202020204" pitchFamily="34" charset="0"/>
              <a:buChar char="•"/>
            </a:pPr>
            <a:r>
              <a:rPr lang="en-US" sz="1300" dirty="0"/>
              <a:t>1.3.2 level of type; e.g., strongly typed, weakly typed</a:t>
            </a:r>
          </a:p>
          <a:p>
            <a:pPr marL="285750" indent="-285750">
              <a:buFont typeface="Arial" panose="020B0604020202020204" pitchFamily="34" charset="0"/>
              <a:buChar char="•"/>
            </a:pPr>
            <a:r>
              <a:rPr lang="en-US" sz="1300" dirty="0"/>
              <a:t>1.3.3 nature of the source code; e.g., iconic, widgets, graphical</a:t>
            </a:r>
          </a:p>
          <a:p>
            <a:pPr marL="285750" indent="-285750">
              <a:buFont typeface="Arial" panose="020B0604020202020204" pitchFamily="34" charset="0"/>
              <a:buChar char="•"/>
            </a:pPr>
            <a:r>
              <a:rPr lang="en-US" sz="1300" dirty="0"/>
              <a:t>1.3.4 difficulty to construct source code; e.g., attendant learning curve</a:t>
            </a:r>
          </a:p>
          <a:p>
            <a:pPr marL="285750" indent="-285750">
              <a:buFont typeface="Arial" panose="020B0604020202020204" pitchFamily="34" charset="0"/>
              <a:buChar char="•"/>
            </a:pPr>
            <a:r>
              <a:rPr lang="en-US" sz="1300" dirty="0"/>
              <a:t>1.3.5 programming resources and aids</a:t>
            </a:r>
          </a:p>
          <a:p>
            <a:pPr marL="285750" indent="-285750">
              <a:buFont typeface="Arial" panose="020B0604020202020204" pitchFamily="34" charset="0"/>
              <a:buChar char="•"/>
            </a:pPr>
            <a:r>
              <a:rPr lang="en-US" sz="1300" dirty="0"/>
              <a:t>1.4 consider the modular characteristics of each language including:</a:t>
            </a:r>
          </a:p>
          <a:p>
            <a:pPr marL="285750" indent="-285750">
              <a:buFont typeface="Arial" panose="020B0604020202020204" pitchFamily="34" charset="0"/>
              <a:buChar char="•"/>
            </a:pPr>
            <a:r>
              <a:rPr lang="en-US" sz="1300" dirty="0"/>
              <a:t>1.4.1 types of subprograms supported</a:t>
            </a:r>
          </a:p>
          <a:p>
            <a:pPr marL="285750" indent="-285750">
              <a:buFont typeface="Arial" panose="020B0604020202020204" pitchFamily="34" charset="0"/>
              <a:buChar char="•"/>
            </a:pPr>
            <a:r>
              <a:rPr lang="en-US" sz="1300" dirty="0"/>
              <a:t>1.4.2 how modularity is supported</a:t>
            </a:r>
          </a:p>
          <a:p>
            <a:pPr marL="285750" indent="-285750">
              <a:buFont typeface="Arial" panose="020B0604020202020204" pitchFamily="34" charset="0"/>
              <a:buChar char="•"/>
            </a:pPr>
            <a:r>
              <a:rPr lang="en-US" sz="1300" dirty="0"/>
              <a:t>1.4.3 level of module cohesion possible</a:t>
            </a:r>
          </a:p>
          <a:p>
            <a:pPr marL="285750" indent="-285750">
              <a:buFont typeface="Arial" panose="020B0604020202020204" pitchFamily="34" charset="0"/>
              <a:buChar char="•"/>
            </a:pPr>
            <a:r>
              <a:rPr lang="en-US" sz="1300" dirty="0"/>
              <a:t>1.4.4 amount of module coupling required</a:t>
            </a:r>
            <a:endParaRPr lang="en-CA" sz="1300" dirty="0"/>
          </a:p>
          <a:p>
            <a:endParaRPr lang="en-CA" dirty="0"/>
          </a:p>
        </p:txBody>
      </p:sp>
    </p:spTree>
    <p:extLst>
      <p:ext uri="{BB962C8B-B14F-4D97-AF65-F5344CB8AC3E}">
        <p14:creationId xmlns:p14="http://schemas.microsoft.com/office/powerpoint/2010/main" val="42427055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104</TotalTime>
  <Words>569</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COURSE CSE2140: SECOND LANGUAGE PROGRAMMING 1</vt:lpstr>
      <vt:lpstr>Assignment #1:  Math Wizard C#</vt:lpstr>
      <vt:lpstr>Assignment #2: Math Wizard Lua</vt:lpstr>
      <vt:lpstr>Text Box and Event Handler in Lua</vt:lpstr>
      <vt:lpstr>Button and Handler in Lua</vt:lpstr>
      <vt:lpstr>Lua Textfields</vt:lpstr>
      <vt:lpstr>Radio Buttons in Lua </vt:lpstr>
      <vt:lpstr>Assignment #3:  Language Comparison Assignment</vt:lpstr>
    </vt:vector>
  </TitlesOfParts>
  <Company>Lethbridge School District No. 51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CSE2140: SECOND LANGUAGE PROGRAMMING 1</dc:title>
  <dc:creator>Nevin Morrison</dc:creator>
  <cp:lastModifiedBy>Nevin Morrison</cp:lastModifiedBy>
  <cp:revision>11</cp:revision>
  <dcterms:created xsi:type="dcterms:W3CDTF">2016-04-19T20:08:03Z</dcterms:created>
  <dcterms:modified xsi:type="dcterms:W3CDTF">2016-04-25T23:21:47Z</dcterms:modified>
</cp:coreProperties>
</file>