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69" d="100"/>
          <a:sy n="69" d="100"/>
        </p:scale>
        <p:origin x="4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10/31/2018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hiefdelphi.com/forums/showthread.php?t=116000" TargetMode="External"/><Relationship Id="rId2" Type="http://schemas.openxmlformats.org/officeDocument/2006/relationships/hyperlink" Target="http://wpilib.screenstepslive.com/s/3120/m/7912/l/130578-choosing-a-base-cla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k7PaYcjDEDc&amp;list=PLYA9eZLlgz7t9Oleid2wtlgnvhGObeKzp" TargetMode="External"/><Relationship Id="rId2" Type="http://schemas.openxmlformats.org/officeDocument/2006/relationships/hyperlink" Target="https://youtu.be/ef-jqacGUFU"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COURSE CSE2240: ROBOTICS PROGRAMMING 2</a:t>
            </a:r>
            <a:endParaRPr lang="en-CA" dirty="0"/>
          </a:p>
        </p:txBody>
      </p:sp>
      <p:sp>
        <p:nvSpPr>
          <p:cNvPr id="3" name="Subtitle 2"/>
          <p:cNvSpPr>
            <a:spLocks noGrp="1"/>
          </p:cNvSpPr>
          <p:nvPr>
            <p:ph type="subTitle" idx="1"/>
          </p:nvPr>
        </p:nvSpPr>
        <p:spPr/>
        <p:txBody>
          <a:bodyPr/>
          <a:lstStyle/>
          <a:p>
            <a:r>
              <a:rPr lang="en-US" dirty="0"/>
              <a:t>Prerequisite:  </a:t>
            </a:r>
          </a:p>
          <a:p>
            <a:r>
              <a:rPr lang="en-CA" dirty="0"/>
              <a:t>CSE1240: Robotics Programming 1</a:t>
            </a:r>
          </a:p>
          <a:p>
            <a:r>
              <a:rPr lang="en-CA" dirty="0"/>
              <a:t>CSE1120: Structured Programming 2</a:t>
            </a:r>
          </a:p>
        </p:txBody>
      </p:sp>
    </p:spTree>
    <p:extLst>
      <p:ext uri="{BB962C8B-B14F-4D97-AF65-F5344CB8AC3E}">
        <p14:creationId xmlns:p14="http://schemas.microsoft.com/office/powerpoint/2010/main" val="25278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a:t>
            </a:r>
            <a:endParaRPr lang="en-CA" dirty="0"/>
          </a:p>
        </p:txBody>
      </p:sp>
      <p:sp>
        <p:nvSpPr>
          <p:cNvPr id="3" name="Content Placeholder 2"/>
          <p:cNvSpPr>
            <a:spLocks noGrp="1"/>
          </p:cNvSpPr>
          <p:nvPr>
            <p:ph idx="1"/>
          </p:nvPr>
        </p:nvSpPr>
        <p:spPr/>
        <p:txBody>
          <a:bodyPr/>
          <a:lstStyle/>
          <a:p>
            <a:pPr marL="0" indent="0">
              <a:buNone/>
            </a:pPr>
            <a:r>
              <a:rPr lang="en-CA" dirty="0"/>
              <a:t>Students add to their understanding of robotics programming by employing</a:t>
            </a:r>
          </a:p>
          <a:p>
            <a:pPr marL="0" indent="0">
              <a:buNone/>
            </a:pPr>
            <a:r>
              <a:rPr lang="en-CA" dirty="0"/>
              <a:t>procedural programming techniques and fundamental data structures to create</a:t>
            </a:r>
          </a:p>
          <a:p>
            <a:pPr marL="0" indent="0">
              <a:buNone/>
            </a:pPr>
            <a:r>
              <a:rPr lang="en-CA" dirty="0"/>
              <a:t>programs that display greater agency and autonomy. They learn how to</a:t>
            </a:r>
          </a:p>
          <a:p>
            <a:pPr marL="0" indent="0">
              <a:buNone/>
            </a:pPr>
            <a:r>
              <a:rPr lang="en-CA" dirty="0"/>
              <a:t>analyze, modify, write and debug robotics algorithms and programs in which</a:t>
            </a:r>
          </a:p>
          <a:p>
            <a:pPr marL="0" indent="0">
              <a:buNone/>
            </a:pPr>
            <a:r>
              <a:rPr lang="en-CA" dirty="0"/>
              <a:t>modularity is achieved through subprograms such as functions and</a:t>
            </a:r>
          </a:p>
          <a:p>
            <a:pPr marL="0" indent="0">
              <a:buNone/>
            </a:pPr>
            <a:r>
              <a:rPr lang="en-CA" dirty="0"/>
              <a:t>fundamental data structures such as arrays.</a:t>
            </a:r>
          </a:p>
        </p:txBody>
      </p:sp>
    </p:spTree>
    <p:extLst>
      <p:ext uri="{BB962C8B-B14F-4D97-AF65-F5344CB8AC3E}">
        <p14:creationId xmlns:p14="http://schemas.microsoft.com/office/powerpoint/2010/main" val="302687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We Left Off…</a:t>
            </a:r>
            <a:endParaRPr lang="en-CA" dirty="0"/>
          </a:p>
        </p:txBody>
      </p:sp>
      <p:sp>
        <p:nvSpPr>
          <p:cNvPr id="3" name="Content Placeholder 2"/>
          <p:cNvSpPr>
            <a:spLocks noGrp="1"/>
          </p:cNvSpPr>
          <p:nvPr>
            <p:ph idx="1"/>
          </p:nvPr>
        </p:nvSpPr>
        <p:spPr/>
        <p:txBody>
          <a:bodyPr/>
          <a:lstStyle/>
          <a:p>
            <a:pPr marL="0" indent="0">
              <a:buNone/>
            </a:pPr>
            <a:r>
              <a:rPr lang="en-US" dirty="0"/>
              <a:t>In Robotics Programming 1 we competed several assignments that gave us a basic understanding of programming robots ending off with a basic robot program that included a drive train and a wrist.  In Robotics Programming 2 we will extend our code to add more subsystems and autonomous code. We will also investigate the benefits of using Command Based Programming(OOP) vs. the Iterative Model in FRC.</a:t>
            </a:r>
            <a:endParaRPr lang="en-CA" dirty="0"/>
          </a:p>
        </p:txBody>
      </p:sp>
    </p:spTree>
    <p:extLst>
      <p:ext uri="{BB962C8B-B14F-4D97-AF65-F5344CB8AC3E}">
        <p14:creationId xmlns:p14="http://schemas.microsoft.com/office/powerpoint/2010/main" val="106583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  Iterative vs. Command Based Robot Model</a:t>
            </a:r>
            <a:endParaRPr lang="en-CA" dirty="0"/>
          </a:p>
        </p:txBody>
      </p:sp>
      <p:sp>
        <p:nvSpPr>
          <p:cNvPr id="3" name="Content Placeholder 2"/>
          <p:cNvSpPr>
            <a:spLocks noGrp="1"/>
          </p:cNvSpPr>
          <p:nvPr>
            <p:ph idx="1"/>
          </p:nvPr>
        </p:nvSpPr>
        <p:spPr/>
        <p:txBody>
          <a:bodyPr/>
          <a:lstStyle/>
          <a:p>
            <a:pPr marL="0" indent="0">
              <a:buNone/>
            </a:pPr>
            <a:r>
              <a:rPr lang="en-US" dirty="0"/>
              <a:t>Use the following links to investigate the benefits of using an iterative model or command based model for programming robots.  Be specific in describing which model makes programming autonomous easier and which model makes managing complex subsystems easier.</a:t>
            </a:r>
          </a:p>
          <a:p>
            <a:pPr marL="0" indent="0">
              <a:buNone/>
            </a:pPr>
            <a:r>
              <a:rPr lang="en-US" dirty="0">
                <a:hlinkClick r:id="rId2"/>
              </a:rPr>
              <a:t>Simple, Iterative or Command Based</a:t>
            </a:r>
            <a:endParaRPr lang="en-US" dirty="0"/>
          </a:p>
          <a:p>
            <a:pPr marL="0" indent="0">
              <a:buNone/>
            </a:pPr>
            <a:r>
              <a:rPr lang="en-US" dirty="0">
                <a:hlinkClick r:id="rId3"/>
              </a:rPr>
              <a:t>Iterative or Command Based</a:t>
            </a:r>
            <a:endParaRPr lang="en-CA" dirty="0"/>
          </a:p>
        </p:txBody>
      </p:sp>
    </p:spTree>
    <p:extLst>
      <p:ext uri="{BB962C8B-B14F-4D97-AF65-F5344CB8AC3E}">
        <p14:creationId xmlns:p14="http://schemas.microsoft.com/office/powerpoint/2010/main" val="264592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#2:  Sensors for AI</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Being able to take in input from the environment, learn from the input and then respond to the input is the basis of Artificial Intelligence(AI).  </a:t>
            </a:r>
          </a:p>
          <a:p>
            <a:pPr marL="0" indent="0">
              <a:buNone/>
            </a:pPr>
            <a:r>
              <a:rPr lang="en-US" b="1" u="sng" dirty="0"/>
              <a:t>Task:</a:t>
            </a:r>
          </a:p>
          <a:p>
            <a:pPr marL="0" indent="0">
              <a:buNone/>
            </a:pPr>
            <a:r>
              <a:rPr lang="en-US" dirty="0"/>
              <a:t>In this assignment, we will once again use an Arduino to explore how data from a sensor can be processed to output meaningful information to the user.  Using an Arduino and a PWM shield connect a rangefinder properly.  I have provided the code to log rangefinder outputs in the </a:t>
            </a:r>
            <a:r>
              <a:rPr lang="en-US"/>
              <a:t>folder </a:t>
            </a:r>
            <a:r>
              <a:rPr lang="en-US" smtClean="0"/>
              <a:t>“Rangefinder</a:t>
            </a:r>
            <a:r>
              <a:rPr lang="en-US" dirty="0"/>
              <a:t>” within this folder.  Your task is to create a loop that checks the range every 2 seconds for a total of 20 seconds(10 loops).  After 20 seconds you will display to the user in the log or in a LED display the distance to the object in front of the rangefinder in a statement like “The average distance was:  ????”.  To test your code move an object to different distances while the rangefinder is running for 20 seconds.</a:t>
            </a:r>
          </a:p>
          <a:p>
            <a:pPr marL="0" indent="0">
              <a:buNone/>
            </a:pPr>
            <a:endParaRPr lang="en-US" dirty="0"/>
          </a:p>
          <a:p>
            <a:pPr marL="0" indent="0">
              <a:buNone/>
            </a:pPr>
            <a:r>
              <a:rPr lang="en-US" dirty="0"/>
              <a:t>Bonus:  Along with adding a LED display also add the Joystick Button Press(Joysticks have a digital button) that initiates the distance check.</a:t>
            </a:r>
          </a:p>
          <a:p>
            <a:pPr marL="0" indent="0">
              <a:buNone/>
            </a:pPr>
            <a:endParaRPr lang="en-US" dirty="0"/>
          </a:p>
          <a:p>
            <a:pPr marL="0" indent="0">
              <a:buNone/>
            </a:pPr>
            <a:r>
              <a:rPr lang="en-US" dirty="0"/>
              <a:t>* Record your project in a video and hand it in to the hand in folder.</a:t>
            </a:r>
          </a:p>
        </p:txBody>
      </p:sp>
    </p:spTree>
    <p:extLst>
      <p:ext uri="{BB962C8B-B14F-4D97-AF65-F5344CB8AC3E}">
        <p14:creationId xmlns:p14="http://schemas.microsoft.com/office/powerpoint/2010/main" val="404609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#3:  Complete Robot</a:t>
            </a:r>
            <a:endParaRPr lang="en-CA" dirty="0"/>
          </a:p>
        </p:txBody>
      </p:sp>
      <p:sp>
        <p:nvSpPr>
          <p:cNvPr id="3" name="Content Placeholder 2"/>
          <p:cNvSpPr>
            <a:spLocks noGrp="1"/>
          </p:cNvSpPr>
          <p:nvPr>
            <p:ph idx="1"/>
          </p:nvPr>
        </p:nvSpPr>
        <p:spPr/>
        <p:txBody>
          <a:bodyPr/>
          <a:lstStyle/>
          <a:p>
            <a:r>
              <a:rPr lang="en-US" dirty="0"/>
              <a:t>Part A:  Our robot for the 2016 FRC season consisted of 4 subsystems:</a:t>
            </a:r>
          </a:p>
          <a:p>
            <a:pPr>
              <a:buFontTx/>
              <a:buChar char="-"/>
            </a:pPr>
            <a:r>
              <a:rPr lang="en-US" dirty="0"/>
              <a:t>Drivetrain</a:t>
            </a:r>
          </a:p>
          <a:p>
            <a:pPr>
              <a:buFontTx/>
              <a:buChar char="-"/>
            </a:pPr>
            <a:r>
              <a:rPr lang="en-US" dirty="0"/>
              <a:t>Wrist</a:t>
            </a:r>
          </a:p>
          <a:p>
            <a:pPr>
              <a:buFontTx/>
              <a:buChar char="-"/>
            </a:pPr>
            <a:r>
              <a:rPr lang="en-US" dirty="0"/>
              <a:t>Shooter</a:t>
            </a:r>
          </a:p>
          <a:p>
            <a:pPr>
              <a:buFontTx/>
              <a:buChar char="-"/>
            </a:pPr>
            <a:r>
              <a:rPr lang="en-US" dirty="0" err="1"/>
              <a:t>KickerLeg</a:t>
            </a:r>
            <a:endParaRPr lang="en-US" dirty="0"/>
          </a:p>
          <a:p>
            <a:pPr marL="0" indent="0">
              <a:buNone/>
            </a:pPr>
            <a:r>
              <a:rPr lang="en-US" dirty="0"/>
              <a:t>Using your project from Robotics Programming 1, extend your code and add the additional Shooter and </a:t>
            </a:r>
            <a:r>
              <a:rPr lang="en-US" dirty="0" err="1"/>
              <a:t>KickerLeg</a:t>
            </a:r>
            <a:r>
              <a:rPr lang="en-US" dirty="0"/>
              <a:t> subsystems(which work together to shoot) to make a complete working robot.  See the next slide for the information needed to complete this step.</a:t>
            </a:r>
            <a:endParaRPr lang="en-CA" dirty="0"/>
          </a:p>
        </p:txBody>
      </p:sp>
    </p:spTree>
    <p:extLst>
      <p:ext uri="{BB962C8B-B14F-4D97-AF65-F5344CB8AC3E}">
        <p14:creationId xmlns:p14="http://schemas.microsoft.com/office/powerpoint/2010/main" val="126440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58" y="-217713"/>
            <a:ext cx="10541454" cy="4891314"/>
          </a:xfrm>
        </p:spPr>
        <p:txBody>
          <a:bodyPr/>
          <a:lstStyle/>
          <a:p>
            <a:pPr marL="0" indent="0">
              <a:buNone/>
            </a:pPr>
            <a:r>
              <a:rPr lang="en-US" dirty="0"/>
              <a:t>This video was the base of your code from Robotics Programming 1.  Continue to refer to it as guide to work with Robot Builder and Eclipse.</a:t>
            </a:r>
          </a:p>
          <a:p>
            <a:pPr marL="0" lvl="0" indent="0">
              <a:buNone/>
            </a:pPr>
            <a:r>
              <a:rPr lang="en-GB" dirty="0"/>
              <a:t> Robotbuilder + Eclipse Tutorial -  </a:t>
            </a:r>
            <a:r>
              <a:rPr lang="en-CA" u="sng" dirty="0">
                <a:hlinkClick r:id="rId2"/>
              </a:rPr>
              <a:t>https://youtu.be/ef-jqacGUFU</a:t>
            </a:r>
            <a:endParaRPr lang="en-CA" dirty="0"/>
          </a:p>
          <a:p>
            <a:pPr marL="0" lvl="0" indent="0">
              <a:buNone/>
            </a:pPr>
            <a:r>
              <a:rPr lang="en-US" dirty="0"/>
              <a:t>Use this video series to provide any missing information from the above video(Note:  These videos were filmed in the NetBeans IDE so you may still need to refer to the video above for Eclipse specific info.</a:t>
            </a:r>
          </a:p>
          <a:p>
            <a:pPr marL="0" lvl="0" indent="0">
              <a:buNone/>
            </a:pPr>
            <a:r>
              <a:rPr lang="en-US" dirty="0"/>
              <a:t>Robot Builder Playlist - </a:t>
            </a:r>
            <a:r>
              <a:rPr lang="en-US" u="sng" dirty="0">
                <a:hlinkClick r:id="rId3"/>
              </a:rPr>
              <a:t>https://www.youtube.com/watch?v=k7PaYcjDEDc&amp;list=PLYA9eZLlgz7t9Oleid2wtlgnvhGObeKzp</a:t>
            </a:r>
            <a:endParaRPr lang="en-CA" dirty="0"/>
          </a:p>
        </p:txBody>
      </p:sp>
      <p:pic>
        <p:nvPicPr>
          <p:cNvPr id="4" name="Picture 3"/>
          <p:cNvPicPr>
            <a:picLocks noChangeAspect="1"/>
          </p:cNvPicPr>
          <p:nvPr/>
        </p:nvPicPr>
        <p:blipFill>
          <a:blip r:embed="rId4"/>
          <a:stretch>
            <a:fillRect/>
          </a:stretch>
        </p:blipFill>
        <p:spPr>
          <a:xfrm>
            <a:off x="1683658" y="3788230"/>
            <a:ext cx="8604702" cy="2860464"/>
          </a:xfrm>
          <a:prstGeom prst="rect">
            <a:avLst/>
          </a:prstGeom>
        </p:spPr>
      </p:pic>
    </p:spTree>
    <p:extLst>
      <p:ext uri="{BB962C8B-B14F-4D97-AF65-F5344CB8AC3E}">
        <p14:creationId xmlns:p14="http://schemas.microsoft.com/office/powerpoint/2010/main" val="281163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#4:  Autonomous</a:t>
            </a:r>
            <a:endParaRPr lang="en-CA" dirty="0"/>
          </a:p>
        </p:txBody>
      </p:sp>
      <p:sp>
        <p:nvSpPr>
          <p:cNvPr id="3" name="Content Placeholder 2"/>
          <p:cNvSpPr>
            <a:spLocks noGrp="1"/>
          </p:cNvSpPr>
          <p:nvPr>
            <p:ph idx="1"/>
          </p:nvPr>
        </p:nvSpPr>
        <p:spPr/>
        <p:txBody>
          <a:bodyPr/>
          <a:lstStyle/>
          <a:p>
            <a:pPr marL="0" indent="0">
              <a:buNone/>
            </a:pPr>
            <a:r>
              <a:rPr lang="en-US" dirty="0"/>
              <a:t>Now that you have the command based system in place, programming autonomous is easy.  Use the end of the videos on the previous slide to make a command group autonomous code that does the following:</a:t>
            </a:r>
          </a:p>
          <a:p>
            <a:pPr>
              <a:buFontTx/>
              <a:buChar char="-"/>
            </a:pPr>
            <a:r>
              <a:rPr lang="en-US" dirty="0"/>
              <a:t>Drives forward for 2 seconds or until a distance of 20cm(If a rangefinder is available use the sample code in </a:t>
            </a:r>
            <a:r>
              <a:rPr lang="en-US"/>
              <a:t>this folder, </a:t>
            </a:r>
            <a:r>
              <a:rPr lang="en-US" dirty="0"/>
              <a:t>“Drivetrain </a:t>
            </a:r>
            <a:r>
              <a:rPr lang="en-US"/>
              <a:t>with Rangefinder”, </a:t>
            </a:r>
            <a:r>
              <a:rPr lang="en-US" dirty="0"/>
              <a:t>to add a rangefinder).</a:t>
            </a:r>
          </a:p>
          <a:p>
            <a:pPr>
              <a:buFontTx/>
              <a:buChar char="-"/>
            </a:pPr>
            <a:r>
              <a:rPr lang="en-US" dirty="0"/>
              <a:t>Lifts the shooter.</a:t>
            </a:r>
          </a:p>
          <a:p>
            <a:pPr>
              <a:buFontTx/>
              <a:buChar char="-"/>
            </a:pPr>
            <a:r>
              <a:rPr lang="en-US" dirty="0"/>
              <a:t>Shoots</a:t>
            </a:r>
          </a:p>
          <a:p>
            <a:pPr>
              <a:buFontTx/>
              <a:buChar char="-"/>
            </a:pPr>
            <a:r>
              <a:rPr lang="en-US" dirty="0"/>
              <a:t>Drives back 2 seconds or to 100cm </a:t>
            </a:r>
          </a:p>
          <a:p>
            <a:pPr marL="0" indent="0">
              <a:buNone/>
            </a:pPr>
            <a:endParaRPr lang="en-US" dirty="0"/>
          </a:p>
        </p:txBody>
      </p:sp>
    </p:spTree>
    <p:extLst>
      <p:ext uri="{BB962C8B-B14F-4D97-AF65-F5344CB8AC3E}">
        <p14:creationId xmlns:p14="http://schemas.microsoft.com/office/powerpoint/2010/main" val="3083940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Wrapping Things up</a:t>
            </a:r>
            <a:endParaRPr lang="en-CA" dirty="0"/>
          </a:p>
        </p:txBody>
      </p:sp>
      <p:sp>
        <p:nvSpPr>
          <p:cNvPr id="3" name="Content Placeholder 2"/>
          <p:cNvSpPr>
            <a:spLocks noGrp="1"/>
          </p:cNvSpPr>
          <p:nvPr>
            <p:ph idx="1"/>
          </p:nvPr>
        </p:nvSpPr>
        <p:spPr/>
        <p:txBody>
          <a:bodyPr/>
          <a:lstStyle/>
          <a:p>
            <a:pPr marL="0" indent="0">
              <a:buNone/>
            </a:pPr>
            <a:r>
              <a:rPr lang="en-US" dirty="0"/>
              <a:t>Go through your code and comment your code explaining what is happening in different parts of your code.   Deploy your code and demonstrate to your teacher that both the User controlled code and Autonomous code work.   Hand in your project folder so that assignments 2 and 3 can be marked.</a:t>
            </a:r>
            <a:endParaRPr lang="en-CA" dirty="0"/>
          </a:p>
        </p:txBody>
      </p:sp>
    </p:spTree>
    <p:extLst>
      <p:ext uri="{BB962C8B-B14F-4D97-AF65-F5344CB8AC3E}">
        <p14:creationId xmlns:p14="http://schemas.microsoft.com/office/powerpoint/2010/main" val="11317615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88</TotalTime>
  <Words>727</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Celestial</vt:lpstr>
      <vt:lpstr>COURSE CSE2240: ROBOTICS PROGRAMMING 2</vt:lpstr>
      <vt:lpstr>Description</vt:lpstr>
      <vt:lpstr>Where We Left Off…</vt:lpstr>
      <vt:lpstr>Assignment #1:  Iterative vs. Command Based Robot Model</vt:lpstr>
      <vt:lpstr>Assignment #2:  Sensors for AI</vt:lpstr>
      <vt:lpstr>Assignment #3:  Complete Robot</vt:lpstr>
      <vt:lpstr>PowerPoint Presentation</vt:lpstr>
      <vt:lpstr>Assignment #4:  Autonomous</vt:lpstr>
      <vt:lpstr>Wrapping Things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CSE2240: ROBOTICS PROGRAMMING 2</dc:title>
  <dc:creator>Nevin Morrison</dc:creator>
  <cp:lastModifiedBy>Nevin Morrison</cp:lastModifiedBy>
  <cp:revision>10</cp:revision>
  <dcterms:created xsi:type="dcterms:W3CDTF">2016-04-18T05:18:37Z</dcterms:created>
  <dcterms:modified xsi:type="dcterms:W3CDTF">2018-10-31T14:22:39Z</dcterms:modified>
</cp:coreProperties>
</file>