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4" r:id="rId7"/>
    <p:sldId id="267" r:id="rId8"/>
    <p:sldId id="268" r:id="rId9"/>
    <p:sldId id="263" r:id="rId10"/>
    <p:sldId id="259" r:id="rId11"/>
    <p:sldId id="269" r:id="rId12"/>
    <p:sldId id="260"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wNVCJj642n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4798" y="1354974"/>
            <a:ext cx="5790640" cy="3080345"/>
          </a:xfrm>
        </p:spPr>
        <p:txBody>
          <a:bodyPr/>
          <a:lstStyle/>
          <a:p>
            <a:r>
              <a:rPr lang="en-CA" b="1" dirty="0"/>
              <a:t>CSE3110: </a:t>
            </a:r>
            <a:r>
              <a:rPr lang="en-CA" dirty="0" smtClean="0"/>
              <a:t/>
            </a:r>
            <a:br>
              <a:rPr lang="en-CA" dirty="0" smtClean="0"/>
            </a:br>
            <a:r>
              <a:rPr lang="en-CA" dirty="0" smtClean="0"/>
              <a:t>ITERATIVE </a:t>
            </a:r>
            <a:r>
              <a:rPr lang="en-CA" dirty="0"/>
              <a:t>ALGORITHM </a:t>
            </a:r>
            <a:r>
              <a:rPr lang="en-CA" dirty="0" smtClean="0"/>
              <a:t>1</a:t>
            </a:r>
            <a:endParaRPr lang="en-CA" dirty="0"/>
          </a:p>
        </p:txBody>
      </p:sp>
      <p:sp>
        <p:nvSpPr>
          <p:cNvPr id="3" name="Subtitle 2"/>
          <p:cNvSpPr>
            <a:spLocks noGrp="1"/>
          </p:cNvSpPr>
          <p:nvPr>
            <p:ph type="subTitle" idx="1"/>
          </p:nvPr>
        </p:nvSpPr>
        <p:spPr>
          <a:xfrm>
            <a:off x="2679905" y="4895619"/>
            <a:ext cx="6831673" cy="590782"/>
          </a:xfrm>
        </p:spPr>
        <p:txBody>
          <a:bodyPr/>
          <a:lstStyle/>
          <a:p>
            <a:r>
              <a:rPr lang="en-CA" dirty="0" smtClean="0"/>
              <a:t>Prerequisite:  CSE2120</a:t>
            </a:r>
            <a:r>
              <a:rPr lang="en-CA" dirty="0"/>
              <a:t>: Data Structures 1 </a:t>
            </a:r>
          </a:p>
        </p:txBody>
      </p:sp>
    </p:spTree>
    <p:extLst>
      <p:ext uri="{BB962C8B-B14F-4D97-AF65-F5344CB8AC3E}">
        <p14:creationId xmlns:p14="http://schemas.microsoft.com/office/powerpoint/2010/main" val="1078431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a:t>
            </a:r>
            <a:endParaRPr lang="en-CA" dirty="0"/>
          </a:p>
        </p:txBody>
      </p:sp>
      <p:sp>
        <p:nvSpPr>
          <p:cNvPr id="3" name="Content Placeholder 2"/>
          <p:cNvSpPr>
            <a:spLocks noGrp="1"/>
          </p:cNvSpPr>
          <p:nvPr>
            <p:ph idx="1"/>
          </p:nvPr>
        </p:nvSpPr>
        <p:spPr>
          <a:xfrm>
            <a:off x="1371600" y="1571105"/>
            <a:ext cx="9601200" cy="4422371"/>
          </a:xfrm>
        </p:spPr>
        <p:txBody>
          <a:bodyPr>
            <a:normAutofit fontScale="85000" lnSpcReduction="10000"/>
          </a:bodyPr>
          <a:lstStyle/>
          <a:p>
            <a:pPr marL="0" indent="0">
              <a:buNone/>
            </a:pPr>
            <a:r>
              <a:rPr lang="en-US" dirty="0" smtClean="0"/>
              <a:t>Two common types of searches that we use in computer science are binary and linear searches.   Watch the following video comparison of the two types of searches.   </a:t>
            </a:r>
          </a:p>
          <a:p>
            <a:pPr marL="0" indent="0">
              <a:buNone/>
            </a:pPr>
            <a:r>
              <a:rPr lang="en-CA" dirty="0">
                <a:hlinkClick r:id="rId2"/>
              </a:rPr>
              <a:t>https://</a:t>
            </a:r>
            <a:r>
              <a:rPr lang="en-CA" dirty="0" smtClean="0">
                <a:hlinkClick r:id="rId2"/>
              </a:rPr>
              <a:t>www.youtube.com/watch?v=wNVCJj642n4</a:t>
            </a:r>
            <a:endParaRPr lang="en-CA" dirty="0" smtClean="0"/>
          </a:p>
          <a:p>
            <a:pPr marL="0" indent="0">
              <a:buNone/>
            </a:pPr>
            <a:r>
              <a:rPr lang="en-US" sz="2400" b="1" u="sng" dirty="0" smtClean="0"/>
              <a:t>Assignment #2:  </a:t>
            </a:r>
          </a:p>
          <a:p>
            <a:pPr marL="457200" indent="-457200">
              <a:buAutoNum type="alphaLcParenR"/>
            </a:pPr>
            <a:r>
              <a:rPr lang="en-US" dirty="0" smtClean="0"/>
              <a:t>In your programming language of choice, create an example of a linear search that iterates through an integer array and finds a “key” value.   </a:t>
            </a:r>
          </a:p>
          <a:p>
            <a:pPr marL="0" indent="0">
              <a:buNone/>
            </a:pPr>
            <a:r>
              <a:rPr lang="en-US" dirty="0" smtClean="0"/>
              <a:t>* Snippet your code and the results and save them to a word document.</a:t>
            </a:r>
          </a:p>
          <a:p>
            <a:pPr marL="0" indent="0">
              <a:buNone/>
            </a:pPr>
            <a:r>
              <a:rPr lang="en-US" dirty="0" smtClean="0"/>
              <a:t>b)   In </a:t>
            </a:r>
            <a:r>
              <a:rPr lang="en-US" dirty="0"/>
              <a:t>your programming language of choice, create an example of a </a:t>
            </a:r>
            <a:r>
              <a:rPr lang="en-US" dirty="0" smtClean="0"/>
              <a:t>binary </a:t>
            </a:r>
            <a:r>
              <a:rPr lang="en-US" dirty="0"/>
              <a:t>search that iterates through an integer array and finds a “key” value.   </a:t>
            </a:r>
            <a:endParaRPr lang="en-US" dirty="0" smtClean="0"/>
          </a:p>
          <a:p>
            <a:pPr>
              <a:buFont typeface="Arial" panose="020B0604020202020204" pitchFamily="34" charset="0"/>
              <a:buChar char="•"/>
            </a:pPr>
            <a:r>
              <a:rPr lang="en-US" dirty="0" smtClean="0"/>
              <a:t>Snippet </a:t>
            </a:r>
            <a:r>
              <a:rPr lang="en-US" dirty="0"/>
              <a:t>your code and the results and save them to a word document</a:t>
            </a:r>
            <a:r>
              <a:rPr lang="en-US" dirty="0" smtClean="0"/>
              <a:t>.</a:t>
            </a:r>
          </a:p>
          <a:p>
            <a:pPr marL="457200" indent="-457200">
              <a:buAutoNum type="alphaLcParenR" startAt="3"/>
            </a:pPr>
            <a:r>
              <a:rPr lang="en-US" dirty="0" smtClean="0"/>
              <a:t>In a short paragraph or a T – table compare and contrast a binary search with a linear search.  Some guiding questions may be:  Which one search method is faster on average?   What is the requirement does a binary search have that a linear search does not have?</a:t>
            </a:r>
          </a:p>
          <a:p>
            <a:pPr marL="0" indent="0">
              <a:buNone/>
            </a:pPr>
            <a:r>
              <a:rPr lang="en-US" dirty="0" smtClean="0"/>
              <a:t>* Hand in your word document with parts a, b and c to the hand in folder.</a:t>
            </a:r>
            <a:endParaRPr lang="en-US" dirty="0"/>
          </a:p>
          <a:p>
            <a:pPr>
              <a:buFont typeface="Arial" panose="020B0604020202020204" pitchFamily="34" charset="0"/>
              <a:buChar char="•"/>
            </a:pPr>
            <a:endParaRPr lang="en-US" dirty="0"/>
          </a:p>
          <a:p>
            <a:pPr marL="0" indent="0">
              <a:buNone/>
            </a:pPr>
            <a:endParaRPr lang="en-US" dirty="0"/>
          </a:p>
          <a:p>
            <a:pPr marL="457200" indent="-457200">
              <a:buAutoNum type="alphaLcParenR"/>
            </a:pPr>
            <a:endParaRPr lang="en-US" dirty="0" smtClean="0"/>
          </a:p>
          <a:p>
            <a:pPr marL="0" indent="0">
              <a:buNone/>
            </a:pPr>
            <a:endParaRPr lang="en-US" dirty="0"/>
          </a:p>
          <a:p>
            <a:pPr marL="0" indent="0">
              <a:buNone/>
            </a:pPr>
            <a:endParaRPr lang="en-CA" dirty="0"/>
          </a:p>
        </p:txBody>
      </p:sp>
    </p:spTree>
    <p:extLst>
      <p:ext uri="{BB962C8B-B14F-4D97-AF65-F5344CB8AC3E}">
        <p14:creationId xmlns:p14="http://schemas.microsoft.com/office/powerpoint/2010/main" val="1452361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371476"/>
            <a:ext cx="2543175" cy="671513"/>
          </a:xfrm>
        </p:spPr>
        <p:txBody>
          <a:bodyPr>
            <a:normAutofit fontScale="90000"/>
          </a:bodyPr>
          <a:lstStyle/>
          <a:p>
            <a:r>
              <a:rPr lang="en-US" dirty="0" smtClean="0"/>
              <a:t>Separate:</a:t>
            </a:r>
            <a:endParaRPr lang="en-CA" dirty="0"/>
          </a:p>
        </p:txBody>
      </p:sp>
      <p:sp>
        <p:nvSpPr>
          <p:cNvPr id="3" name="Content Placeholder 2"/>
          <p:cNvSpPr>
            <a:spLocks noGrp="1"/>
          </p:cNvSpPr>
          <p:nvPr>
            <p:ph idx="1"/>
          </p:nvPr>
        </p:nvSpPr>
        <p:spPr>
          <a:xfrm>
            <a:off x="4143375" y="371476"/>
            <a:ext cx="6829425" cy="957262"/>
          </a:xfrm>
        </p:spPr>
        <p:txBody>
          <a:bodyPr>
            <a:normAutofit fontScale="70000" lnSpcReduction="20000"/>
          </a:bodyPr>
          <a:lstStyle/>
          <a:p>
            <a:pPr marL="0" indent="0">
              <a:buNone/>
            </a:pPr>
            <a:r>
              <a:rPr lang="en-US" dirty="0" smtClean="0"/>
              <a:t>Occasionally we are given variables in a format that we may need to separate out into individual characters.  In the following example we are given an integer that we need to convert into an integer array.  Inside the loop we collect the remainder of dividing by 10(% operator) and then divide by 10 to remove the last digit of the number.</a:t>
            </a:r>
            <a:endParaRPr lang="en-CA" dirty="0"/>
          </a:p>
        </p:txBody>
      </p:sp>
      <p:pic>
        <p:nvPicPr>
          <p:cNvPr id="4" name="Picture 3"/>
          <p:cNvPicPr>
            <a:picLocks noChangeAspect="1"/>
          </p:cNvPicPr>
          <p:nvPr/>
        </p:nvPicPr>
        <p:blipFill>
          <a:blip r:embed="rId2"/>
          <a:stretch>
            <a:fillRect/>
          </a:stretch>
        </p:blipFill>
        <p:spPr>
          <a:xfrm>
            <a:off x="1371600" y="1443038"/>
            <a:ext cx="9402344" cy="5072062"/>
          </a:xfrm>
          <a:prstGeom prst="rect">
            <a:avLst/>
          </a:prstGeom>
        </p:spPr>
      </p:pic>
    </p:spTree>
    <p:extLst>
      <p:ext uri="{BB962C8B-B14F-4D97-AF65-F5344CB8AC3E}">
        <p14:creationId xmlns:p14="http://schemas.microsoft.com/office/powerpoint/2010/main" val="236555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0175" y="171450"/>
            <a:ext cx="9601200" cy="885825"/>
          </a:xfrm>
        </p:spPr>
        <p:txBody>
          <a:bodyPr/>
          <a:lstStyle/>
          <a:p>
            <a:r>
              <a:rPr lang="en-US" dirty="0" smtClean="0"/>
              <a:t>Merge:</a:t>
            </a:r>
            <a:endParaRPr lang="en-CA" dirty="0"/>
          </a:p>
        </p:txBody>
      </p:sp>
      <p:sp>
        <p:nvSpPr>
          <p:cNvPr id="3" name="Content Placeholder 2"/>
          <p:cNvSpPr>
            <a:spLocks noGrp="1"/>
          </p:cNvSpPr>
          <p:nvPr>
            <p:ph idx="1"/>
          </p:nvPr>
        </p:nvSpPr>
        <p:spPr>
          <a:xfrm>
            <a:off x="3414712" y="314325"/>
            <a:ext cx="7100887" cy="742950"/>
          </a:xfrm>
        </p:spPr>
        <p:txBody>
          <a:bodyPr>
            <a:normAutofit fontScale="92500" lnSpcReduction="20000"/>
          </a:bodyPr>
          <a:lstStyle/>
          <a:p>
            <a:pPr marL="0" indent="0">
              <a:buNone/>
            </a:pPr>
            <a:r>
              <a:rPr lang="en-US" sz="1400" dirty="0" smtClean="0"/>
              <a:t>Sometimes in code we need to merge multiple pieces of data.  The code on the following slide merges two sorted integer arrays.   It will merge any two arrays of any size but the pre-requirement is that the arrays are sorted prior to being merged.   Review the code on the following slide as you will use it to complete the final project.</a:t>
            </a:r>
          </a:p>
          <a:p>
            <a:pPr marL="0" indent="0">
              <a:buNone/>
            </a:pPr>
            <a:endParaRPr lang="en-US" dirty="0"/>
          </a:p>
        </p:txBody>
      </p:sp>
      <p:pic>
        <p:nvPicPr>
          <p:cNvPr id="4" name="Picture 3"/>
          <p:cNvPicPr>
            <a:picLocks noChangeAspect="1"/>
          </p:cNvPicPr>
          <p:nvPr/>
        </p:nvPicPr>
        <p:blipFill>
          <a:blip r:embed="rId2"/>
          <a:stretch>
            <a:fillRect/>
          </a:stretch>
        </p:blipFill>
        <p:spPr>
          <a:xfrm>
            <a:off x="1643063" y="1200150"/>
            <a:ext cx="9358312" cy="5443537"/>
          </a:xfrm>
          <a:prstGeom prst="rect">
            <a:avLst/>
          </a:prstGeom>
        </p:spPr>
      </p:pic>
    </p:spTree>
    <p:extLst>
      <p:ext uri="{BB962C8B-B14F-4D97-AF65-F5344CB8AC3E}">
        <p14:creationId xmlns:p14="http://schemas.microsoft.com/office/powerpoint/2010/main" val="3826324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14388"/>
          </a:xfrm>
        </p:spPr>
        <p:txBody>
          <a:bodyPr>
            <a:normAutofit/>
          </a:bodyPr>
          <a:lstStyle/>
          <a:p>
            <a:r>
              <a:rPr lang="en-US" sz="3600" dirty="0" smtClean="0"/>
              <a:t>Sort &amp; Merge</a:t>
            </a:r>
            <a:endParaRPr lang="en-CA" sz="3600" dirty="0"/>
          </a:p>
        </p:txBody>
      </p:sp>
      <p:sp>
        <p:nvSpPr>
          <p:cNvPr id="3" name="Content Placeholder 2"/>
          <p:cNvSpPr>
            <a:spLocks noGrp="1"/>
          </p:cNvSpPr>
          <p:nvPr>
            <p:ph idx="1"/>
          </p:nvPr>
        </p:nvSpPr>
        <p:spPr>
          <a:xfrm>
            <a:off x="1371600" y="1500188"/>
            <a:ext cx="9601200" cy="4367212"/>
          </a:xfrm>
        </p:spPr>
        <p:txBody>
          <a:bodyPr/>
          <a:lstStyle/>
          <a:p>
            <a:pPr marL="0" indent="0">
              <a:buNone/>
            </a:pPr>
            <a:r>
              <a:rPr lang="en-US" b="1" u="sng" dirty="0" smtClean="0"/>
              <a:t>Assignment #3:   </a:t>
            </a:r>
          </a:p>
          <a:p>
            <a:pPr marL="0" indent="0">
              <a:buNone/>
            </a:pPr>
            <a:r>
              <a:rPr lang="en-US" dirty="0" smtClean="0"/>
              <a:t>Given the following 2 Integer Arrays:</a:t>
            </a:r>
          </a:p>
          <a:p>
            <a:pPr marL="0" indent="0">
              <a:buNone/>
            </a:pPr>
            <a:r>
              <a:rPr lang="en-US" dirty="0" smtClean="0"/>
              <a:t>int [] n1 = new int[] { 8, 4, 3, 5, 6, 7, 2, 6};</a:t>
            </a:r>
          </a:p>
          <a:p>
            <a:pPr marL="0" indent="0">
              <a:buNone/>
            </a:pPr>
            <a:r>
              <a:rPr lang="en-US" dirty="0"/>
              <a:t>int [] </a:t>
            </a:r>
            <a:r>
              <a:rPr lang="en-US" dirty="0" smtClean="0"/>
              <a:t>n2 </a:t>
            </a:r>
            <a:r>
              <a:rPr lang="en-US" dirty="0"/>
              <a:t>= new int[] { </a:t>
            </a:r>
            <a:r>
              <a:rPr lang="en-US" dirty="0" smtClean="0"/>
              <a:t>2, </a:t>
            </a:r>
            <a:r>
              <a:rPr lang="en-US" dirty="0"/>
              <a:t>4, </a:t>
            </a:r>
            <a:r>
              <a:rPr lang="en-US" dirty="0" smtClean="0"/>
              <a:t>6, </a:t>
            </a:r>
            <a:r>
              <a:rPr lang="en-US" dirty="0"/>
              <a:t>5, </a:t>
            </a:r>
            <a:r>
              <a:rPr lang="en-US" dirty="0" smtClean="0"/>
              <a:t>9, </a:t>
            </a:r>
            <a:r>
              <a:rPr lang="en-US" dirty="0"/>
              <a:t>7, 2, </a:t>
            </a:r>
            <a:r>
              <a:rPr lang="en-US" dirty="0" smtClean="0"/>
              <a:t>6, 11, 3, 15, 17, 18};</a:t>
            </a:r>
          </a:p>
          <a:p>
            <a:pPr marL="0" indent="0">
              <a:buNone/>
            </a:pPr>
            <a:r>
              <a:rPr lang="en-US" dirty="0" smtClean="0"/>
              <a:t>Sort each of the two arrays above and then merge them.   To do this, first create a method based on one of the “Sort” examples that takes in and returns an integer array.  Then create a method that takes in two arrays and merges them.  Finally, create a method that displays the new merged and sorted array.</a:t>
            </a:r>
          </a:p>
          <a:p>
            <a:pPr marL="0" indent="0">
              <a:buNone/>
            </a:pPr>
            <a:endParaRPr lang="en-US" dirty="0"/>
          </a:p>
          <a:p>
            <a:pPr marL="0" indent="0">
              <a:buNone/>
            </a:pPr>
            <a:endParaRPr lang="en-US" dirty="0" smtClean="0"/>
          </a:p>
          <a:p>
            <a:pPr marL="0" indent="0">
              <a:buNone/>
            </a:pPr>
            <a:endParaRPr lang="en-CA" dirty="0"/>
          </a:p>
        </p:txBody>
      </p:sp>
    </p:spTree>
    <p:extLst>
      <p:ext uri="{BB962C8B-B14F-4D97-AF65-F5344CB8AC3E}">
        <p14:creationId xmlns:p14="http://schemas.microsoft.com/office/powerpoint/2010/main" val="3541472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Algorithms to organize data</a:t>
            </a:r>
            <a:endParaRPr lang="en-CA" dirty="0"/>
          </a:p>
        </p:txBody>
      </p:sp>
      <p:sp>
        <p:nvSpPr>
          <p:cNvPr id="3" name="Content Placeholder 2"/>
          <p:cNvSpPr>
            <a:spLocks noGrp="1"/>
          </p:cNvSpPr>
          <p:nvPr>
            <p:ph idx="1"/>
          </p:nvPr>
        </p:nvSpPr>
        <p:spPr/>
        <p:txBody>
          <a:bodyPr/>
          <a:lstStyle/>
          <a:p>
            <a:pPr marL="0" indent="0">
              <a:buNone/>
            </a:pPr>
            <a:r>
              <a:rPr lang="en-US" dirty="0" smtClean="0"/>
              <a:t>In computer science we often need to organize data for use within applications.  There are three categories of algorithms that are commonly used in many programming languages to organize data.  The three categories of commonly used algorithms are Search, Sort and Merge algorithms.  There are several ways we can go about accomplishing these tasks.   In this module we will look at several different ways that we can Search, Sort and Merge data.  For the sake of this module we will be sorting data stored in arrays.</a:t>
            </a:r>
            <a:endParaRPr lang="en-CA" dirty="0"/>
          </a:p>
        </p:txBody>
      </p:sp>
    </p:spTree>
    <p:extLst>
      <p:ext uri="{BB962C8B-B14F-4D97-AF65-F5344CB8AC3E}">
        <p14:creationId xmlns:p14="http://schemas.microsoft.com/office/powerpoint/2010/main" val="402006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52055"/>
          </a:xfrm>
        </p:spPr>
        <p:txBody>
          <a:bodyPr/>
          <a:lstStyle/>
          <a:p>
            <a:r>
              <a:rPr lang="en-US" dirty="0" smtClean="0"/>
              <a:t>Sort:</a:t>
            </a:r>
            <a:endParaRPr lang="en-CA" dirty="0"/>
          </a:p>
        </p:txBody>
      </p:sp>
      <p:sp>
        <p:nvSpPr>
          <p:cNvPr id="3" name="Content Placeholder 2"/>
          <p:cNvSpPr>
            <a:spLocks noGrp="1"/>
          </p:cNvSpPr>
          <p:nvPr>
            <p:ph idx="1"/>
          </p:nvPr>
        </p:nvSpPr>
        <p:spPr>
          <a:xfrm>
            <a:off x="1371600" y="1438103"/>
            <a:ext cx="9601200" cy="4429298"/>
          </a:xfrm>
        </p:spPr>
        <p:txBody>
          <a:bodyPr/>
          <a:lstStyle/>
          <a:p>
            <a:pPr marL="0" indent="0">
              <a:buNone/>
            </a:pPr>
            <a:r>
              <a:rPr lang="en-US" dirty="0" smtClean="0"/>
              <a:t>We often need to sort number values for use within programs.   Efficiency of code is important so finding the right sorting method is important for application performance.   The following </a:t>
            </a:r>
            <a:r>
              <a:rPr lang="en-US" dirty="0" smtClean="0"/>
              <a:t>5 </a:t>
            </a:r>
            <a:r>
              <a:rPr lang="en-US" dirty="0" smtClean="0"/>
              <a:t>slides show </a:t>
            </a:r>
            <a:r>
              <a:rPr lang="en-US" dirty="0" smtClean="0"/>
              <a:t>5 </a:t>
            </a:r>
            <a:r>
              <a:rPr lang="en-US" dirty="0" smtClean="0"/>
              <a:t>different sorting methods. </a:t>
            </a:r>
          </a:p>
          <a:p>
            <a:pPr marL="0" indent="0">
              <a:buNone/>
            </a:pPr>
            <a:r>
              <a:rPr lang="en-US" b="1" u="sng" dirty="0" smtClean="0"/>
              <a:t>Assignment #1:   Part A</a:t>
            </a:r>
          </a:p>
          <a:p>
            <a:pPr marL="0" indent="0">
              <a:buNone/>
            </a:pPr>
            <a:r>
              <a:rPr lang="en-US" dirty="0" smtClean="0"/>
              <a:t>In Eclipse create </a:t>
            </a:r>
            <a:r>
              <a:rPr lang="en-US" dirty="0" smtClean="0"/>
              <a:t>5 </a:t>
            </a:r>
            <a:r>
              <a:rPr lang="en-US" dirty="0" smtClean="0"/>
              <a:t>Java Projects named “Exchange”, “Bubble</a:t>
            </a:r>
            <a:r>
              <a:rPr lang="en-US" dirty="0" smtClean="0"/>
              <a:t>”, </a:t>
            </a:r>
            <a:r>
              <a:rPr lang="en-US" dirty="0" smtClean="0"/>
              <a:t>“Gnome</a:t>
            </a:r>
            <a:r>
              <a:rPr lang="en-US" dirty="0" smtClean="0"/>
              <a:t>”, “Selection” and “Insertion”.  </a:t>
            </a:r>
            <a:r>
              <a:rPr lang="en-US" dirty="0" smtClean="0"/>
              <a:t>Copy the code from the </a:t>
            </a:r>
            <a:r>
              <a:rPr lang="en-US" dirty="0" smtClean="0"/>
              <a:t>5 </a:t>
            </a:r>
            <a:r>
              <a:rPr lang="en-US" dirty="0" smtClean="0"/>
              <a:t>following slides into each of these projects.   These projects contain code to log to the console.   All </a:t>
            </a:r>
            <a:r>
              <a:rPr lang="en-US" dirty="0" smtClean="0"/>
              <a:t>five</a:t>
            </a:r>
            <a:r>
              <a:rPr lang="en-US" dirty="0" smtClean="0"/>
              <a:t> </a:t>
            </a:r>
            <a:r>
              <a:rPr lang="en-US" dirty="0" smtClean="0"/>
              <a:t>projects sort the same integer array of data from smallest to largest.  Screenshot the </a:t>
            </a:r>
            <a:r>
              <a:rPr lang="en-US" dirty="0" smtClean="0"/>
              <a:t>5 </a:t>
            </a:r>
            <a:r>
              <a:rPr lang="en-US" dirty="0" smtClean="0"/>
              <a:t>console logs produced by your code.  Paste the logs into a word document.  Examine the console logs to see how the array is sorted by the three different methods. In a short paragraph below the screenshots, compare and contrast the </a:t>
            </a:r>
            <a:r>
              <a:rPr lang="en-US" dirty="0" smtClean="0"/>
              <a:t>5 </a:t>
            </a:r>
            <a:r>
              <a:rPr lang="en-US" dirty="0" smtClean="0"/>
              <a:t>sorting methods.   Identify which method you think is the most efficient.  You may wish to change the length of the arrays(keep them the same for all </a:t>
            </a:r>
            <a:r>
              <a:rPr lang="en-US" dirty="0" smtClean="0"/>
              <a:t>5 </a:t>
            </a:r>
            <a:r>
              <a:rPr lang="en-US" dirty="0" smtClean="0"/>
              <a:t>when testing), to see if efficiency of each of the sort methods changes with array length.</a:t>
            </a:r>
            <a:endParaRPr lang="en-CA" dirty="0"/>
          </a:p>
        </p:txBody>
      </p:sp>
    </p:spTree>
    <p:extLst>
      <p:ext uri="{BB962C8B-B14F-4D97-AF65-F5344CB8AC3E}">
        <p14:creationId xmlns:p14="http://schemas.microsoft.com/office/powerpoint/2010/main" val="2492550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349" y="128847"/>
            <a:ext cx="9601200" cy="818804"/>
          </a:xfrm>
        </p:spPr>
        <p:txBody>
          <a:bodyPr>
            <a:normAutofit/>
          </a:bodyPr>
          <a:lstStyle/>
          <a:p>
            <a:r>
              <a:rPr lang="en-US" sz="3600" dirty="0" smtClean="0"/>
              <a:t>Exchange Sort:</a:t>
            </a:r>
            <a:endParaRPr lang="en-CA" sz="3600" dirty="0"/>
          </a:p>
        </p:txBody>
      </p:sp>
      <p:pic>
        <p:nvPicPr>
          <p:cNvPr id="4" name="Content Placeholder 3"/>
          <p:cNvPicPr>
            <a:picLocks noGrp="1" noChangeAspect="1"/>
          </p:cNvPicPr>
          <p:nvPr>
            <p:ph idx="1"/>
          </p:nvPr>
        </p:nvPicPr>
        <p:blipFill>
          <a:blip r:embed="rId2"/>
          <a:stretch>
            <a:fillRect/>
          </a:stretch>
        </p:blipFill>
        <p:spPr>
          <a:xfrm>
            <a:off x="1064030" y="781397"/>
            <a:ext cx="10706792" cy="5719156"/>
          </a:xfrm>
          <a:prstGeom prst="rect">
            <a:avLst/>
          </a:prstGeom>
        </p:spPr>
      </p:pic>
    </p:spTree>
    <p:extLst>
      <p:ext uri="{BB962C8B-B14F-4D97-AF65-F5344CB8AC3E}">
        <p14:creationId xmlns:p14="http://schemas.microsoft.com/office/powerpoint/2010/main" val="228582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36913"/>
            <a:ext cx="9601200" cy="627611"/>
          </a:xfrm>
        </p:spPr>
        <p:txBody>
          <a:bodyPr>
            <a:normAutofit/>
          </a:bodyPr>
          <a:lstStyle/>
          <a:p>
            <a:r>
              <a:rPr lang="en-US" sz="3600" dirty="0" smtClean="0"/>
              <a:t>Bubble Sort:</a:t>
            </a:r>
            <a:endParaRPr lang="en-CA" sz="3600" dirty="0"/>
          </a:p>
        </p:txBody>
      </p:sp>
      <p:pic>
        <p:nvPicPr>
          <p:cNvPr id="4" name="Content Placeholder 3"/>
          <p:cNvPicPr>
            <a:picLocks noGrp="1" noChangeAspect="1"/>
          </p:cNvPicPr>
          <p:nvPr>
            <p:ph idx="1"/>
          </p:nvPr>
        </p:nvPicPr>
        <p:blipFill>
          <a:blip r:embed="rId2"/>
          <a:stretch>
            <a:fillRect/>
          </a:stretch>
        </p:blipFill>
        <p:spPr>
          <a:xfrm>
            <a:off x="1039092" y="865187"/>
            <a:ext cx="10731730" cy="5618739"/>
          </a:xfrm>
          <a:prstGeom prst="rect">
            <a:avLst/>
          </a:prstGeom>
        </p:spPr>
      </p:pic>
    </p:spTree>
    <p:extLst>
      <p:ext uri="{BB962C8B-B14F-4D97-AF65-F5344CB8AC3E}">
        <p14:creationId xmlns:p14="http://schemas.microsoft.com/office/powerpoint/2010/main" val="125337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022466" y="864523"/>
            <a:ext cx="10798232" cy="5644341"/>
          </a:xfrm>
          <a:prstGeom prst="rect">
            <a:avLst/>
          </a:prstGeom>
        </p:spPr>
      </p:pic>
      <p:sp>
        <p:nvSpPr>
          <p:cNvPr id="4" name="Title 1"/>
          <p:cNvSpPr>
            <a:spLocks noGrp="1"/>
          </p:cNvSpPr>
          <p:nvPr>
            <p:ph type="title"/>
          </p:nvPr>
        </p:nvSpPr>
        <p:spPr>
          <a:xfrm>
            <a:off x="1371600" y="236913"/>
            <a:ext cx="9601200" cy="627611"/>
          </a:xfrm>
        </p:spPr>
        <p:txBody>
          <a:bodyPr>
            <a:normAutofit/>
          </a:bodyPr>
          <a:lstStyle/>
          <a:p>
            <a:r>
              <a:rPr lang="en-US" sz="3600" dirty="0" smtClean="0"/>
              <a:t>Gnome Sort:</a:t>
            </a:r>
            <a:endParaRPr lang="en-CA" sz="3600" dirty="0"/>
          </a:p>
        </p:txBody>
      </p:sp>
    </p:spTree>
    <p:extLst>
      <p:ext uri="{BB962C8B-B14F-4D97-AF65-F5344CB8AC3E}">
        <p14:creationId xmlns:p14="http://schemas.microsoft.com/office/powerpoint/2010/main" val="2675719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025" y="228600"/>
            <a:ext cx="9601200" cy="628650"/>
          </a:xfrm>
        </p:spPr>
        <p:txBody>
          <a:bodyPr>
            <a:normAutofit/>
          </a:bodyPr>
          <a:lstStyle/>
          <a:p>
            <a:r>
              <a:rPr lang="en-US" sz="3600" dirty="0" smtClean="0"/>
              <a:t>Selection Sort:</a:t>
            </a:r>
            <a:endParaRPr lang="en-CA" sz="3600" dirty="0"/>
          </a:p>
        </p:txBody>
      </p:sp>
      <p:pic>
        <p:nvPicPr>
          <p:cNvPr id="7" name="Picture 6"/>
          <p:cNvPicPr>
            <a:picLocks noChangeAspect="1"/>
          </p:cNvPicPr>
          <p:nvPr/>
        </p:nvPicPr>
        <p:blipFill>
          <a:blip r:embed="rId2"/>
          <a:stretch>
            <a:fillRect/>
          </a:stretch>
        </p:blipFill>
        <p:spPr>
          <a:xfrm>
            <a:off x="971550" y="857250"/>
            <a:ext cx="10915650" cy="5762944"/>
          </a:xfrm>
          <a:prstGeom prst="rect">
            <a:avLst/>
          </a:prstGeom>
        </p:spPr>
      </p:pic>
    </p:spTree>
    <p:extLst>
      <p:ext uri="{BB962C8B-B14F-4D97-AF65-F5344CB8AC3E}">
        <p14:creationId xmlns:p14="http://schemas.microsoft.com/office/powerpoint/2010/main" val="2233285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9601200" cy="628650"/>
          </a:xfrm>
        </p:spPr>
        <p:txBody>
          <a:bodyPr>
            <a:normAutofit/>
          </a:bodyPr>
          <a:lstStyle/>
          <a:p>
            <a:r>
              <a:rPr lang="en-US" sz="3600" dirty="0" smtClean="0"/>
              <a:t>Insertion Sort:</a:t>
            </a:r>
            <a:endParaRPr lang="en-CA" sz="3600" dirty="0"/>
          </a:p>
        </p:txBody>
      </p:sp>
      <p:pic>
        <p:nvPicPr>
          <p:cNvPr id="4" name="Content Placeholder 3"/>
          <p:cNvPicPr>
            <a:picLocks noGrp="1" noChangeAspect="1"/>
          </p:cNvPicPr>
          <p:nvPr>
            <p:ph idx="1"/>
          </p:nvPr>
        </p:nvPicPr>
        <p:blipFill>
          <a:blip r:embed="rId2"/>
          <a:stretch>
            <a:fillRect/>
          </a:stretch>
        </p:blipFill>
        <p:spPr>
          <a:xfrm>
            <a:off x="957263" y="920308"/>
            <a:ext cx="10744200" cy="5609079"/>
          </a:xfrm>
          <a:prstGeom prst="rect">
            <a:avLst/>
          </a:prstGeom>
        </p:spPr>
      </p:pic>
    </p:spTree>
    <p:extLst>
      <p:ext uri="{BB962C8B-B14F-4D97-AF65-F5344CB8AC3E}">
        <p14:creationId xmlns:p14="http://schemas.microsoft.com/office/powerpoint/2010/main" val="81741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72589"/>
            <a:ext cx="9601200" cy="4894811"/>
          </a:xfrm>
        </p:spPr>
        <p:txBody>
          <a:bodyPr/>
          <a:lstStyle/>
          <a:p>
            <a:pPr marL="0" indent="0">
              <a:buNone/>
            </a:pPr>
            <a:r>
              <a:rPr lang="en-US" b="1" u="sng" dirty="0" smtClean="0"/>
              <a:t>Assignment #1:  Part B</a:t>
            </a:r>
          </a:p>
          <a:p>
            <a:pPr marL="0" indent="0">
              <a:buNone/>
            </a:pPr>
            <a:r>
              <a:rPr lang="en-US" dirty="0" smtClean="0"/>
              <a:t>Using one of the sort methods from the previous slides, create a java program that sorts an array of numbers from </a:t>
            </a:r>
            <a:r>
              <a:rPr lang="en-US" u="sng" dirty="0" smtClean="0"/>
              <a:t>largest to smallest</a:t>
            </a:r>
            <a:r>
              <a:rPr lang="en-US" dirty="0" smtClean="0"/>
              <a:t>.</a:t>
            </a:r>
          </a:p>
          <a:p>
            <a:pPr marL="0" indent="0">
              <a:buNone/>
            </a:pPr>
            <a:endParaRPr lang="en-US" dirty="0"/>
          </a:p>
          <a:p>
            <a:pPr marL="0" indent="0">
              <a:buNone/>
            </a:pPr>
            <a:r>
              <a:rPr lang="en-US" b="1" u="sng" dirty="0" smtClean="0"/>
              <a:t>Assignment #1:  Part C</a:t>
            </a:r>
          </a:p>
          <a:p>
            <a:pPr marL="0" indent="0">
              <a:buNone/>
            </a:pPr>
            <a:r>
              <a:rPr lang="en-US" dirty="0" smtClean="0"/>
              <a:t>Building on </a:t>
            </a:r>
            <a:r>
              <a:rPr lang="en-US" dirty="0"/>
              <a:t>one of the sort methods from the previous slides</a:t>
            </a:r>
            <a:r>
              <a:rPr lang="en-US" dirty="0" smtClean="0"/>
              <a:t>, create a java program that finds the </a:t>
            </a:r>
            <a:r>
              <a:rPr lang="en-US" u="sng" dirty="0" smtClean="0"/>
              <a:t>median</a:t>
            </a:r>
            <a:r>
              <a:rPr lang="en-US" dirty="0" smtClean="0"/>
              <a:t> number from a set of integer arrays.  If the array length is an even number average the two median numbers to produce your result. </a:t>
            </a:r>
            <a:endParaRPr lang="en-CA" dirty="0"/>
          </a:p>
        </p:txBody>
      </p:sp>
    </p:spTree>
    <p:extLst>
      <p:ext uri="{BB962C8B-B14F-4D97-AF65-F5344CB8AC3E}">
        <p14:creationId xmlns:p14="http://schemas.microsoft.com/office/powerpoint/2010/main" val="176209967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447</TotalTime>
  <Words>878</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Franklin Gothic Book</vt:lpstr>
      <vt:lpstr>Crop</vt:lpstr>
      <vt:lpstr>CSE3110:  ITERATIVE ALGORITHM 1</vt:lpstr>
      <vt:lpstr>Algorithms to organize data</vt:lpstr>
      <vt:lpstr>Sort:</vt:lpstr>
      <vt:lpstr>Exchange Sort:</vt:lpstr>
      <vt:lpstr>Bubble Sort:</vt:lpstr>
      <vt:lpstr>Gnome Sort:</vt:lpstr>
      <vt:lpstr>Selection Sort:</vt:lpstr>
      <vt:lpstr>Insertion Sort:</vt:lpstr>
      <vt:lpstr>PowerPoint Presentation</vt:lpstr>
      <vt:lpstr>Search:</vt:lpstr>
      <vt:lpstr>Separate:</vt:lpstr>
      <vt:lpstr>Merge:</vt:lpstr>
      <vt:lpstr>Sort &amp; Merge</vt:lpstr>
    </vt:vector>
  </TitlesOfParts>
  <Company>Lethbridge School District No. 51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CSE3110:  ITERATIVE ALGORITHM</dc:title>
  <dc:creator>Nevin Morrison</dc:creator>
  <cp:lastModifiedBy>Nevin Morrison</cp:lastModifiedBy>
  <cp:revision>22</cp:revision>
  <dcterms:created xsi:type="dcterms:W3CDTF">2017-10-31T19:42:04Z</dcterms:created>
  <dcterms:modified xsi:type="dcterms:W3CDTF">2017-11-01T23:18:05Z</dcterms:modified>
</cp:coreProperties>
</file>