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11/29/2018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11/29/2018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putty.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raspberrypi.org/documentation/installation/installing-images/README.m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COURSE CSE3240: ROBOTICS PROGRAMMING </a:t>
            </a:r>
            <a:r>
              <a:rPr lang="en-US" b="1" dirty="0" smtClean="0"/>
              <a:t>3</a:t>
            </a:r>
            <a:br>
              <a:rPr lang="en-US" b="1" dirty="0" smtClean="0"/>
            </a:br>
            <a:r>
              <a:rPr lang="en-US" sz="2000" b="1" dirty="0" smtClean="0"/>
              <a:t>Prerequisite:  </a:t>
            </a:r>
            <a:br>
              <a:rPr lang="en-US" sz="2000" b="1" dirty="0" smtClean="0"/>
            </a:br>
            <a:r>
              <a:rPr lang="en-CA" sz="2000" dirty="0" smtClean="0"/>
              <a:t>CSE2240</a:t>
            </a:r>
            <a:r>
              <a:rPr lang="en-CA" sz="2000" dirty="0"/>
              <a:t>: Robotics Programming 2</a:t>
            </a:r>
            <a:br>
              <a:rPr lang="en-CA" sz="2000" dirty="0"/>
            </a:br>
            <a:r>
              <a:rPr lang="en-CA" sz="2000" dirty="0"/>
              <a:t>CSE2110: Procedural Programming 1</a:t>
            </a:r>
          </a:p>
        </p:txBody>
      </p:sp>
      <p:sp>
        <p:nvSpPr>
          <p:cNvPr id="3" name="Subtitle 2"/>
          <p:cNvSpPr>
            <a:spLocks noGrp="1"/>
          </p:cNvSpPr>
          <p:nvPr>
            <p:ph type="subTitle" idx="1"/>
          </p:nvPr>
        </p:nvSpPr>
        <p:spPr/>
        <p:txBody>
          <a:bodyPr>
            <a:normAutofit/>
          </a:bodyPr>
          <a:lstStyle/>
          <a:p>
            <a:r>
              <a:rPr lang="en-US" sz="4000" dirty="0" smtClean="0"/>
              <a:t>Pi Bot</a:t>
            </a:r>
            <a:endParaRPr lang="en-CA" sz="4000" dirty="0"/>
          </a:p>
        </p:txBody>
      </p:sp>
    </p:spTree>
    <p:extLst>
      <p:ext uri="{BB962C8B-B14F-4D97-AF65-F5344CB8AC3E}">
        <p14:creationId xmlns:p14="http://schemas.microsoft.com/office/powerpoint/2010/main" val="416443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21354"/>
            <a:ext cx="9905998" cy="720915"/>
          </a:xfrm>
        </p:spPr>
        <p:txBody>
          <a:bodyPr/>
          <a:lstStyle/>
          <a:p>
            <a:r>
              <a:rPr lang="en-US" dirty="0" smtClean="0"/>
              <a:t>Assignment #3:  Wired Robot</a:t>
            </a:r>
            <a:endParaRPr lang="en-CA" dirty="0"/>
          </a:p>
        </p:txBody>
      </p:sp>
      <p:sp>
        <p:nvSpPr>
          <p:cNvPr id="3" name="Content Placeholder 2"/>
          <p:cNvSpPr>
            <a:spLocks noGrp="1"/>
          </p:cNvSpPr>
          <p:nvPr>
            <p:ph idx="1"/>
          </p:nvPr>
        </p:nvSpPr>
        <p:spPr>
          <a:xfrm>
            <a:off x="1141412" y="854797"/>
            <a:ext cx="9905998" cy="1232622"/>
          </a:xfrm>
        </p:spPr>
        <p:txBody>
          <a:bodyPr>
            <a:normAutofit/>
          </a:bodyPr>
          <a:lstStyle/>
          <a:p>
            <a:pPr marL="0" indent="0">
              <a:buNone/>
            </a:pPr>
            <a:r>
              <a:rPr lang="en-US" sz="1800" dirty="0" smtClean="0"/>
              <a:t>In the following assignment we will switch from a regular servo to two continuous servos with higher power requirements.  The higher power requirements require a more complex wiring scheme.  First lets get more familiar with the GPIO outputs of our Raspberry Pi 3.  See the following diagram:</a:t>
            </a:r>
            <a:endParaRPr lang="en-CA" sz="1800" dirty="0"/>
          </a:p>
        </p:txBody>
      </p:sp>
      <p:pic>
        <p:nvPicPr>
          <p:cNvPr id="4" name="Picture 3"/>
          <p:cNvPicPr>
            <a:picLocks noChangeAspect="1"/>
          </p:cNvPicPr>
          <p:nvPr/>
        </p:nvPicPr>
        <p:blipFill>
          <a:blip r:embed="rId2"/>
          <a:stretch>
            <a:fillRect/>
          </a:stretch>
        </p:blipFill>
        <p:spPr>
          <a:xfrm>
            <a:off x="1579418" y="2087419"/>
            <a:ext cx="8728364" cy="4160851"/>
          </a:xfrm>
          <a:prstGeom prst="rect">
            <a:avLst/>
          </a:prstGeom>
        </p:spPr>
      </p:pic>
    </p:spTree>
    <p:extLst>
      <p:ext uri="{BB962C8B-B14F-4D97-AF65-F5344CB8AC3E}">
        <p14:creationId xmlns:p14="http://schemas.microsoft.com/office/powerpoint/2010/main" val="110273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036" y="674255"/>
            <a:ext cx="9717375" cy="5116946"/>
          </a:xfrm>
        </p:spPr>
        <p:txBody>
          <a:bodyPr/>
          <a:lstStyle/>
          <a:p>
            <a:pPr marL="0" indent="0">
              <a:buNone/>
            </a:pPr>
            <a:r>
              <a:rPr lang="en-US" dirty="0" smtClean="0"/>
              <a:t>Our previously created program “servoloop.py” will run with a continuous servo as well.  The difference being rather than moving to different positions it will go forward and backwards(and almost stopped on the middle value).  Our continuous servos have higher power requirements than our regular servo which we were able to power directly from the 5V pin on the pi.  </a:t>
            </a:r>
            <a:r>
              <a:rPr lang="en-US" dirty="0"/>
              <a:t>I</a:t>
            </a:r>
            <a:r>
              <a:rPr lang="en-US" dirty="0" smtClean="0"/>
              <a:t>f we just tried to power our continuous servo or even a more powerful regular servo through the Pi we could damage the Pi so we will have to use an external power source to power our servos from this point on.  Wire up the continuous servo based on the instructions on the next page and then run your previous program “servoloop.py”.</a:t>
            </a:r>
            <a:endParaRPr lang="en-CA" dirty="0"/>
          </a:p>
        </p:txBody>
      </p:sp>
    </p:spTree>
    <p:extLst>
      <p:ext uri="{BB962C8B-B14F-4D97-AF65-F5344CB8AC3E}">
        <p14:creationId xmlns:p14="http://schemas.microsoft.com/office/powerpoint/2010/main" val="1989197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00364"/>
            <a:ext cx="9905999" cy="5800436"/>
          </a:xfrm>
        </p:spPr>
        <p:txBody>
          <a:bodyPr>
            <a:normAutofit fontScale="85000" lnSpcReduction="10000"/>
          </a:bodyPr>
          <a:lstStyle/>
          <a:p>
            <a:pPr marL="0" indent="0">
              <a:buNone/>
            </a:pPr>
            <a:r>
              <a:rPr lang="en-US" dirty="0" smtClean="0"/>
              <a:t>Instructions:</a:t>
            </a:r>
          </a:p>
          <a:p>
            <a:pPr marL="457200" indent="-457200">
              <a:buAutoNum type="alphaLcParenR"/>
            </a:pPr>
            <a:r>
              <a:rPr lang="en-US" dirty="0" smtClean="0"/>
              <a:t>Connect a 9V battery to a breadboard.  Connect the positive terminal to the red line of the breadboard.  Connect the negative terminal to the blue line of the breadboard.</a:t>
            </a:r>
          </a:p>
          <a:p>
            <a:pPr marL="457200" indent="-457200">
              <a:buAutoNum type="alphaLcParenR"/>
            </a:pPr>
            <a:r>
              <a:rPr lang="en-US" dirty="0" smtClean="0"/>
              <a:t>Connect the power/positive(red) wire of your servo to the positive(red) line on the breadboard.  Connect the ground(black/brown) wire of your servo to the blue line on the breadboard.</a:t>
            </a:r>
          </a:p>
          <a:p>
            <a:pPr marL="457200" indent="-457200">
              <a:buAutoNum type="alphaLcParenR"/>
            </a:pPr>
            <a:r>
              <a:rPr lang="en-US" dirty="0" smtClean="0"/>
              <a:t>Connect one of the ground GPIO pins(see diagram on slide 10) to the blue line of the breadboard(The servo power and switch need to share a common ground).</a:t>
            </a:r>
          </a:p>
          <a:p>
            <a:pPr marL="457200" indent="-457200">
              <a:buAutoNum type="alphaLcParenR"/>
            </a:pPr>
            <a:r>
              <a:rPr lang="en-US" dirty="0" smtClean="0"/>
              <a:t>Connect the switch wire(white/orange) of the servo to the pin 11(GPIO 17) on your Raspberry Pi.  See diagram on slide 10(Pin #’s are in grey).</a:t>
            </a:r>
          </a:p>
          <a:p>
            <a:pPr marL="0" indent="0">
              <a:buNone/>
            </a:pPr>
            <a:r>
              <a:rPr lang="en-US" dirty="0" smtClean="0"/>
              <a:t>* Have the teacher check your wiring.  Mistakes could wreck the Pi.  See the diagram on the next slide to double check your wiring.</a:t>
            </a:r>
          </a:p>
          <a:p>
            <a:pPr marL="457200" indent="-457200">
              <a:buAutoNum type="alphaLcParenR"/>
            </a:pPr>
            <a:r>
              <a:rPr lang="en-US" dirty="0" smtClean="0"/>
              <a:t>Run your program by once again typing the following in terminal:</a:t>
            </a:r>
          </a:p>
          <a:p>
            <a:pPr marL="0" indent="0">
              <a:buNone/>
            </a:pPr>
            <a:r>
              <a:rPr lang="en-US" dirty="0" smtClean="0">
                <a:solidFill>
                  <a:schemeClr val="accent5"/>
                </a:solidFill>
              </a:rPr>
              <a:t>python /home/pi/Documents/servoloop.py</a:t>
            </a:r>
          </a:p>
          <a:p>
            <a:pPr marL="0" indent="0">
              <a:buNone/>
            </a:pPr>
            <a:endParaRPr lang="en-CA" dirty="0"/>
          </a:p>
        </p:txBody>
      </p:sp>
    </p:spTree>
    <p:extLst>
      <p:ext uri="{BB962C8B-B14F-4D97-AF65-F5344CB8AC3E}">
        <p14:creationId xmlns:p14="http://schemas.microsoft.com/office/powerpoint/2010/main" val="3106359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545286" y="-1444977"/>
            <a:ext cx="5449453" cy="9687918"/>
          </a:xfrm>
        </p:spPr>
      </p:pic>
    </p:spTree>
    <p:extLst>
      <p:ext uri="{BB962C8B-B14F-4D97-AF65-F5344CB8AC3E}">
        <p14:creationId xmlns:p14="http://schemas.microsoft.com/office/powerpoint/2010/main" val="1114065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77773"/>
          </a:xfrm>
        </p:spPr>
        <p:txBody>
          <a:bodyPr/>
          <a:lstStyle/>
          <a:p>
            <a:r>
              <a:rPr lang="en-US" dirty="0" smtClean="0"/>
              <a:t>The Challenge- Complete </a:t>
            </a:r>
            <a:r>
              <a:rPr lang="en-US" dirty="0" err="1" smtClean="0"/>
              <a:t>thE</a:t>
            </a:r>
            <a:r>
              <a:rPr lang="en-US" dirty="0" smtClean="0"/>
              <a:t> Robot</a:t>
            </a:r>
            <a:endParaRPr lang="en-CA" dirty="0"/>
          </a:p>
        </p:txBody>
      </p:sp>
      <p:sp>
        <p:nvSpPr>
          <p:cNvPr id="3" name="Content Placeholder 2"/>
          <p:cNvSpPr>
            <a:spLocks noGrp="1"/>
          </p:cNvSpPr>
          <p:nvPr>
            <p:ph idx="1"/>
          </p:nvPr>
        </p:nvSpPr>
        <p:spPr>
          <a:xfrm>
            <a:off x="1141412" y="1708727"/>
            <a:ext cx="9905999" cy="4082474"/>
          </a:xfrm>
        </p:spPr>
        <p:txBody>
          <a:bodyPr>
            <a:normAutofit fontScale="77500" lnSpcReduction="20000"/>
          </a:bodyPr>
          <a:lstStyle/>
          <a:p>
            <a:pPr marL="0" indent="0">
              <a:buNone/>
            </a:pPr>
            <a:r>
              <a:rPr lang="en-US" dirty="0" smtClean="0"/>
              <a:t>You now have all of the knowledge needed to make a wired robot with 2 continuous servos.  Your challenge is to make a robot out of </a:t>
            </a:r>
            <a:r>
              <a:rPr lang="en-US" dirty="0" err="1" smtClean="0"/>
              <a:t>lego</a:t>
            </a:r>
            <a:r>
              <a:rPr lang="en-US" dirty="0" smtClean="0"/>
              <a:t> that goes forward for 1 second, stops for 1 second and drives back for 1 second.  Repeat this pattern 5 times.</a:t>
            </a:r>
          </a:p>
          <a:p>
            <a:pPr marL="0" indent="0">
              <a:buNone/>
            </a:pPr>
            <a:r>
              <a:rPr lang="en-US" dirty="0" smtClean="0"/>
              <a:t>Tips:</a:t>
            </a:r>
          </a:p>
          <a:p>
            <a:r>
              <a:rPr lang="en-US" dirty="0" smtClean="0"/>
              <a:t>Wire your second servo by connecting the switch wire(white or orange) to another available GPIO pin(maybe 13).  Connect the power(red) to the red line on the breadboard and the ground(black) to the blue line of the breadboard.</a:t>
            </a:r>
          </a:p>
          <a:p>
            <a:r>
              <a:rPr lang="en-US" dirty="0" smtClean="0"/>
              <a:t>Add the code needed to control the new servo.</a:t>
            </a:r>
          </a:p>
          <a:p>
            <a:r>
              <a:rPr lang="en-US" dirty="0" smtClean="0"/>
              <a:t>Change the loop from 10 to 5.</a:t>
            </a:r>
          </a:p>
          <a:p>
            <a:r>
              <a:rPr lang="en-US" dirty="0" smtClean="0"/>
              <a:t>For this robot you may want to just put the servos on the robot and keep the pi and the breadboard off of the robot.  Otherwise wires may come unplugged when you run the program.</a:t>
            </a:r>
            <a:endParaRPr lang="en-CA" dirty="0"/>
          </a:p>
        </p:txBody>
      </p:sp>
    </p:spTree>
    <p:extLst>
      <p:ext uri="{BB962C8B-B14F-4D97-AF65-F5344CB8AC3E}">
        <p14:creationId xmlns:p14="http://schemas.microsoft.com/office/powerpoint/2010/main" val="2978197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#4:  Wireless Robot</a:t>
            </a:r>
            <a:endParaRPr lang="en-CA"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It is now time to learn how to control the Raspberry Pi wirelessly.  Use the following instructions to get it working.</a:t>
            </a:r>
          </a:p>
          <a:p>
            <a:pPr marL="0" indent="0">
              <a:buNone/>
            </a:pPr>
            <a:r>
              <a:rPr lang="en-US" b="1" u="sng" dirty="0" smtClean="0"/>
              <a:t>Instructions for Pi:</a:t>
            </a:r>
          </a:p>
          <a:p>
            <a:pPr marL="457200" indent="-457200">
              <a:buAutoNum type="alphaLcParenR"/>
            </a:pPr>
            <a:r>
              <a:rPr lang="en-US" dirty="0" smtClean="0"/>
              <a:t>In the terminal on your raspberry pi run the following command:</a:t>
            </a:r>
          </a:p>
          <a:p>
            <a:pPr marL="0" indent="0">
              <a:buNone/>
            </a:pPr>
            <a:r>
              <a:rPr lang="en-US" dirty="0" err="1" smtClean="0">
                <a:solidFill>
                  <a:schemeClr val="accent5"/>
                </a:solidFill>
              </a:rPr>
              <a:t>sudo</a:t>
            </a:r>
            <a:r>
              <a:rPr lang="en-US" dirty="0" smtClean="0">
                <a:solidFill>
                  <a:schemeClr val="accent5"/>
                </a:solidFill>
              </a:rPr>
              <a:t> </a:t>
            </a:r>
            <a:r>
              <a:rPr lang="en-US" dirty="0" err="1" smtClean="0">
                <a:solidFill>
                  <a:schemeClr val="accent5"/>
                </a:solidFill>
              </a:rPr>
              <a:t>raspi-config</a:t>
            </a:r>
            <a:endParaRPr lang="en-US" dirty="0" smtClean="0">
              <a:solidFill>
                <a:schemeClr val="accent5"/>
              </a:solidFill>
            </a:endParaRPr>
          </a:p>
          <a:p>
            <a:pPr marL="0" indent="0">
              <a:buNone/>
            </a:pPr>
            <a:r>
              <a:rPr lang="en-US" dirty="0" smtClean="0"/>
              <a:t>b)  This will open up Raspberry Pi Software Configuration Tool.</a:t>
            </a:r>
          </a:p>
          <a:p>
            <a:r>
              <a:rPr lang="en-US" dirty="0" smtClean="0"/>
              <a:t>Open </a:t>
            </a:r>
            <a:r>
              <a:rPr lang="en-US" dirty="0" smtClean="0">
                <a:sym typeface="Wingdings" panose="05000000000000000000" pitchFamily="2" charset="2"/>
              </a:rPr>
              <a:t> Interfacing Options  SSH  Enable</a:t>
            </a:r>
          </a:p>
          <a:p>
            <a:pPr marL="0" indent="0">
              <a:buNone/>
            </a:pPr>
            <a:r>
              <a:rPr lang="en-US" dirty="0" smtClean="0">
                <a:sym typeface="Wingdings" panose="05000000000000000000" pitchFamily="2" charset="2"/>
              </a:rPr>
              <a:t>c) Restart your Pi</a:t>
            </a:r>
          </a:p>
          <a:p>
            <a:pPr marL="457200" indent="-457200">
              <a:buAutoNum type="alphaLcParenR" startAt="4"/>
            </a:pPr>
            <a:r>
              <a:rPr lang="en-US" dirty="0" smtClean="0">
                <a:sym typeface="Wingdings" panose="05000000000000000000" pitchFamily="2" charset="2"/>
              </a:rPr>
              <a:t>Open terminal and run</a:t>
            </a:r>
          </a:p>
          <a:p>
            <a:pPr marL="0" indent="0">
              <a:buNone/>
            </a:pPr>
            <a:r>
              <a:rPr lang="en-US" dirty="0" err="1" smtClean="0">
                <a:solidFill>
                  <a:schemeClr val="accent5"/>
                </a:solidFill>
                <a:sym typeface="Wingdings" panose="05000000000000000000" pitchFamily="2" charset="2"/>
              </a:rPr>
              <a:t>sudo</a:t>
            </a:r>
            <a:r>
              <a:rPr lang="en-US" dirty="0" smtClean="0">
                <a:solidFill>
                  <a:schemeClr val="accent5"/>
                </a:solidFill>
                <a:sym typeface="Wingdings" panose="05000000000000000000" pitchFamily="2" charset="2"/>
              </a:rPr>
              <a:t> </a:t>
            </a:r>
            <a:r>
              <a:rPr lang="en-US" dirty="0" err="1" smtClean="0">
                <a:solidFill>
                  <a:schemeClr val="accent5"/>
                </a:solidFill>
                <a:sym typeface="Wingdings" panose="05000000000000000000" pitchFamily="2" charset="2"/>
              </a:rPr>
              <a:t>ifconfig</a:t>
            </a:r>
            <a:endParaRPr lang="en-US" dirty="0" smtClean="0">
              <a:solidFill>
                <a:schemeClr val="accent5"/>
              </a:solidFill>
              <a:sym typeface="Wingdings" panose="05000000000000000000" pitchFamily="2" charset="2"/>
            </a:endParaRPr>
          </a:p>
          <a:p>
            <a:pPr marL="457200" indent="-457200">
              <a:buAutoNum type="alphaLcParenR" startAt="5"/>
            </a:pPr>
            <a:r>
              <a:rPr lang="en-US" dirty="0" smtClean="0">
                <a:sym typeface="Wingdings" panose="05000000000000000000" pitchFamily="2" charset="2"/>
              </a:rPr>
              <a:t>Under the wlan0: section write down the address next to </a:t>
            </a:r>
            <a:r>
              <a:rPr lang="en-US" dirty="0" err="1" smtClean="0">
                <a:sym typeface="Wingdings" panose="05000000000000000000" pitchFamily="2" charset="2"/>
              </a:rPr>
              <a:t>inet</a:t>
            </a:r>
            <a:r>
              <a:rPr lang="en-US" dirty="0" smtClean="0">
                <a:sym typeface="Wingdings" panose="05000000000000000000" pitchFamily="2" charset="2"/>
              </a:rPr>
              <a:t> or </a:t>
            </a:r>
            <a:r>
              <a:rPr lang="en-US" dirty="0" err="1" smtClean="0">
                <a:sym typeface="Wingdings" panose="05000000000000000000" pitchFamily="2" charset="2"/>
              </a:rPr>
              <a:t>inet</a:t>
            </a:r>
            <a:r>
              <a:rPr lang="en-US" dirty="0" smtClean="0">
                <a:sym typeface="Wingdings" panose="05000000000000000000" pitchFamily="2" charset="2"/>
              </a:rPr>
              <a:t> </a:t>
            </a:r>
            <a:r>
              <a:rPr lang="en-US" dirty="0" err="1" smtClean="0">
                <a:sym typeface="Wingdings" panose="05000000000000000000" pitchFamily="2" charset="2"/>
              </a:rPr>
              <a:t>addr</a:t>
            </a:r>
            <a:r>
              <a:rPr lang="en-US" dirty="0" smtClean="0">
                <a:sym typeface="Wingdings" panose="05000000000000000000" pitchFamily="2" charset="2"/>
              </a:rPr>
              <a:t>(it will look something like 192.__._.__.__</a:t>
            </a:r>
          </a:p>
          <a:p>
            <a:pPr marL="0" indent="0">
              <a:buNone/>
            </a:pPr>
            <a:endParaRPr lang="en-CA" dirty="0"/>
          </a:p>
        </p:txBody>
      </p:sp>
    </p:spTree>
    <p:extLst>
      <p:ext uri="{BB962C8B-B14F-4D97-AF65-F5344CB8AC3E}">
        <p14:creationId xmlns:p14="http://schemas.microsoft.com/office/powerpoint/2010/main" val="2448270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831273"/>
            <a:ext cx="9905999" cy="4959928"/>
          </a:xfrm>
        </p:spPr>
        <p:txBody>
          <a:bodyPr>
            <a:normAutofit fontScale="62500" lnSpcReduction="20000"/>
          </a:bodyPr>
          <a:lstStyle/>
          <a:p>
            <a:pPr marL="0" indent="0">
              <a:buNone/>
            </a:pPr>
            <a:r>
              <a:rPr lang="en-US" u="sng" dirty="0" smtClean="0"/>
              <a:t>Instructions for Windows:</a:t>
            </a:r>
          </a:p>
          <a:p>
            <a:pPr marL="457200" indent="-457200">
              <a:buAutoNum type="alphaLcParenR"/>
            </a:pPr>
            <a:r>
              <a:rPr lang="en-US" dirty="0" smtClean="0"/>
              <a:t>Download the putty exe or </a:t>
            </a:r>
            <a:r>
              <a:rPr lang="en-US" dirty="0" err="1" smtClean="0"/>
              <a:t>msi</a:t>
            </a:r>
            <a:r>
              <a:rPr lang="en-US" dirty="0" smtClean="0"/>
              <a:t> file for your brand of windows from here:</a:t>
            </a:r>
          </a:p>
          <a:p>
            <a:pPr marL="0" indent="0">
              <a:buNone/>
            </a:pPr>
            <a:r>
              <a:rPr lang="en-CA" dirty="0">
                <a:hlinkClick r:id="rId2"/>
              </a:rPr>
              <a:t>https://www.putty.org</a:t>
            </a:r>
            <a:r>
              <a:rPr lang="en-CA" dirty="0" smtClean="0">
                <a:hlinkClick r:id="rId2"/>
              </a:rPr>
              <a:t>/</a:t>
            </a:r>
            <a:endParaRPr lang="en-CA" dirty="0" smtClean="0"/>
          </a:p>
          <a:p>
            <a:pPr marL="457200" indent="-457200">
              <a:buAutoNum type="alphaLcParenR" startAt="2"/>
            </a:pPr>
            <a:r>
              <a:rPr lang="en-US" dirty="0" smtClean="0"/>
              <a:t>Install and run or just run putty(if you just got the .exe file)</a:t>
            </a:r>
          </a:p>
          <a:p>
            <a:pPr marL="457200" indent="-457200">
              <a:buAutoNum type="alphaLcParenR" startAt="2"/>
            </a:pPr>
            <a:r>
              <a:rPr lang="en-US" dirty="0" smtClean="0"/>
              <a:t>Enter the </a:t>
            </a:r>
            <a:r>
              <a:rPr lang="en-US" dirty="0" err="1" smtClean="0"/>
              <a:t>ip</a:t>
            </a:r>
            <a:r>
              <a:rPr lang="en-US" dirty="0" smtClean="0"/>
              <a:t> address you obtained from </a:t>
            </a:r>
            <a:r>
              <a:rPr lang="en-US" dirty="0" smtClean="0"/>
              <a:t>item </a:t>
            </a:r>
            <a:r>
              <a:rPr lang="en-US" dirty="0" smtClean="0"/>
              <a:t>“e” on the previously slide under Host Name(or enter </a:t>
            </a:r>
            <a:r>
              <a:rPr lang="en-US" dirty="0" err="1" smtClean="0"/>
              <a:t>raspberrypi</a:t>
            </a:r>
            <a:r>
              <a:rPr lang="en-US" dirty="0" smtClean="0"/>
              <a:t>)</a:t>
            </a:r>
          </a:p>
          <a:p>
            <a:pPr marL="457200" indent="-457200">
              <a:buAutoNum type="alphaLcParenR" startAt="2"/>
            </a:pPr>
            <a:r>
              <a:rPr lang="en-US" dirty="0" smtClean="0"/>
              <a:t>When prompted, login as:  pi</a:t>
            </a:r>
          </a:p>
          <a:p>
            <a:pPr marL="457200" indent="-457200">
              <a:buAutoNum type="alphaLcParenR" startAt="2"/>
            </a:pPr>
            <a:r>
              <a:rPr lang="en-US" dirty="0" smtClean="0"/>
              <a:t>Enter password:  raspberry (You may want to use the rasp-</a:t>
            </a:r>
            <a:r>
              <a:rPr lang="en-US" dirty="0" err="1" smtClean="0"/>
              <a:t>config</a:t>
            </a:r>
            <a:r>
              <a:rPr lang="en-US" dirty="0" smtClean="0"/>
              <a:t> to change your user name and password in the future).</a:t>
            </a:r>
          </a:p>
          <a:p>
            <a:pPr marL="457200" indent="-457200">
              <a:buAutoNum type="alphaLcParenR" startAt="2"/>
            </a:pPr>
            <a:r>
              <a:rPr lang="en-US" dirty="0" smtClean="0"/>
              <a:t>You now should be able to enter commands remotely just like you did when interfacing directly with the keyboard and mouse previously.</a:t>
            </a:r>
          </a:p>
          <a:p>
            <a:pPr marL="457200" indent="-457200">
              <a:buAutoNum type="alphaLcParenR" startAt="2"/>
            </a:pPr>
            <a:r>
              <a:rPr lang="en-US" dirty="0" smtClean="0"/>
              <a:t>Enter the command from the previous assignment.</a:t>
            </a:r>
          </a:p>
          <a:p>
            <a:pPr marL="0" indent="0">
              <a:buNone/>
            </a:pPr>
            <a:r>
              <a:rPr lang="en-US" dirty="0" smtClean="0"/>
              <a:t>Ex.</a:t>
            </a:r>
          </a:p>
          <a:p>
            <a:pPr marL="0" indent="0">
              <a:buNone/>
            </a:pPr>
            <a:r>
              <a:rPr lang="en-US" dirty="0" smtClean="0">
                <a:solidFill>
                  <a:schemeClr val="accent5"/>
                </a:solidFill>
              </a:rPr>
              <a:t>python /home/pi/Documents/yourfilename.py</a:t>
            </a:r>
          </a:p>
          <a:p>
            <a:pPr marL="0" indent="0">
              <a:buNone/>
            </a:pPr>
            <a:r>
              <a:rPr lang="en-US" dirty="0" smtClean="0"/>
              <a:t>h) Video your working remote control robot.</a:t>
            </a:r>
          </a:p>
          <a:p>
            <a:pPr marL="457200" indent="-457200">
              <a:buAutoNum type="alphaLcParenR" startAt="2"/>
            </a:pPr>
            <a:endParaRPr lang="en-US" dirty="0" smtClean="0"/>
          </a:p>
          <a:p>
            <a:pPr marL="457200" indent="-457200">
              <a:buAutoNum type="alphaLcParenR" startAt="2"/>
            </a:pPr>
            <a:endParaRPr lang="en-CA" dirty="0"/>
          </a:p>
        </p:txBody>
      </p:sp>
    </p:spTree>
    <p:extLst>
      <p:ext uri="{BB962C8B-B14F-4D97-AF65-F5344CB8AC3E}">
        <p14:creationId xmlns:p14="http://schemas.microsoft.com/office/powerpoint/2010/main" val="365025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22355"/>
          </a:xfrm>
        </p:spPr>
        <p:txBody>
          <a:bodyPr>
            <a:normAutofit fontScale="90000"/>
          </a:bodyPr>
          <a:lstStyle/>
          <a:p>
            <a:r>
              <a:rPr lang="en-US" dirty="0" smtClean="0"/>
              <a:t/>
            </a:r>
            <a:br>
              <a:rPr lang="en-US" dirty="0" smtClean="0"/>
            </a:br>
            <a:r>
              <a:rPr lang="en-US" dirty="0" smtClean="0"/>
              <a:t>Assignment #5:  Procedural/Functional Bot</a:t>
            </a:r>
            <a:endParaRPr lang="en-CA" dirty="0"/>
          </a:p>
        </p:txBody>
      </p:sp>
      <p:sp>
        <p:nvSpPr>
          <p:cNvPr id="3" name="Content Placeholder 2"/>
          <p:cNvSpPr>
            <a:spLocks noGrp="1"/>
          </p:cNvSpPr>
          <p:nvPr>
            <p:ph idx="1"/>
          </p:nvPr>
        </p:nvSpPr>
        <p:spPr>
          <a:xfrm>
            <a:off x="1141412" y="1708727"/>
            <a:ext cx="9905999" cy="4082474"/>
          </a:xfrm>
        </p:spPr>
        <p:txBody>
          <a:bodyPr>
            <a:normAutofit fontScale="70000" lnSpcReduction="20000"/>
          </a:bodyPr>
          <a:lstStyle/>
          <a:p>
            <a:pPr marL="0" indent="0">
              <a:buNone/>
            </a:pPr>
            <a:r>
              <a:rPr lang="en-US" dirty="0" smtClean="0"/>
              <a:t>Lets now move our bot from a linear programming style to functional/procedural style.  </a:t>
            </a:r>
          </a:p>
          <a:p>
            <a:pPr marL="0" indent="0">
              <a:buNone/>
            </a:pPr>
            <a:r>
              <a:rPr lang="en-US" dirty="0" smtClean="0"/>
              <a:t>In python we define functions like this:</a:t>
            </a:r>
          </a:p>
          <a:p>
            <a:pPr marL="0" indent="0">
              <a:buNone/>
            </a:pPr>
            <a:r>
              <a:rPr lang="en-US" dirty="0" err="1" smtClean="0">
                <a:solidFill>
                  <a:schemeClr val="accent5"/>
                </a:solidFill>
              </a:rPr>
              <a:t>def</a:t>
            </a:r>
            <a:r>
              <a:rPr lang="en-US" dirty="0" smtClean="0">
                <a:solidFill>
                  <a:schemeClr val="accent5"/>
                </a:solidFill>
              </a:rPr>
              <a:t> </a:t>
            </a:r>
            <a:r>
              <a:rPr lang="en-US" i="1" dirty="0" err="1" smtClean="0">
                <a:solidFill>
                  <a:schemeClr val="accent5"/>
                </a:solidFill>
              </a:rPr>
              <a:t>functionName</a:t>
            </a:r>
            <a:r>
              <a:rPr lang="en-US" dirty="0" smtClean="0">
                <a:solidFill>
                  <a:schemeClr val="accent5"/>
                </a:solidFill>
              </a:rPr>
              <a:t>():</a:t>
            </a:r>
          </a:p>
          <a:p>
            <a:pPr marL="0" indent="0">
              <a:buNone/>
            </a:pPr>
            <a:r>
              <a:rPr lang="en-US" dirty="0">
                <a:solidFill>
                  <a:schemeClr val="accent5"/>
                </a:solidFill>
              </a:rPr>
              <a:t> </a:t>
            </a:r>
            <a:r>
              <a:rPr lang="en-US" dirty="0" smtClean="0">
                <a:solidFill>
                  <a:schemeClr val="accent5"/>
                </a:solidFill>
              </a:rPr>
              <a:t>      # indent </a:t>
            </a:r>
          </a:p>
          <a:p>
            <a:pPr marL="0" indent="0">
              <a:buNone/>
            </a:pPr>
            <a:r>
              <a:rPr lang="en-US" dirty="0">
                <a:solidFill>
                  <a:schemeClr val="accent5"/>
                </a:solidFill>
              </a:rPr>
              <a:t> </a:t>
            </a:r>
            <a:r>
              <a:rPr lang="en-US" dirty="0" smtClean="0">
                <a:solidFill>
                  <a:schemeClr val="accent5"/>
                </a:solidFill>
              </a:rPr>
              <a:t>      # do something</a:t>
            </a:r>
          </a:p>
          <a:p>
            <a:pPr marL="0" indent="0">
              <a:buNone/>
            </a:pPr>
            <a:r>
              <a:rPr lang="en-US" dirty="0">
                <a:solidFill>
                  <a:schemeClr val="accent5"/>
                </a:solidFill>
              </a:rPr>
              <a:t> </a:t>
            </a:r>
            <a:r>
              <a:rPr lang="en-US" dirty="0" smtClean="0">
                <a:solidFill>
                  <a:schemeClr val="accent5"/>
                </a:solidFill>
              </a:rPr>
              <a:t>      #do something else</a:t>
            </a:r>
          </a:p>
          <a:p>
            <a:pPr marL="0" indent="0">
              <a:buNone/>
            </a:pPr>
            <a:r>
              <a:rPr lang="en-US" dirty="0" smtClean="0"/>
              <a:t>To call this do nothing function, I would type:</a:t>
            </a:r>
          </a:p>
          <a:p>
            <a:pPr marL="0" indent="0">
              <a:buNone/>
            </a:pPr>
            <a:r>
              <a:rPr lang="en-US" dirty="0" err="1">
                <a:solidFill>
                  <a:schemeClr val="accent5"/>
                </a:solidFill>
              </a:rPr>
              <a:t>f</a:t>
            </a:r>
            <a:r>
              <a:rPr lang="en-US" dirty="0" err="1" smtClean="0">
                <a:solidFill>
                  <a:schemeClr val="accent5"/>
                </a:solidFill>
              </a:rPr>
              <a:t>unctionName</a:t>
            </a:r>
            <a:r>
              <a:rPr lang="en-US" dirty="0" smtClean="0">
                <a:solidFill>
                  <a:schemeClr val="accent5"/>
                </a:solidFill>
              </a:rPr>
              <a:t>()</a:t>
            </a:r>
          </a:p>
          <a:p>
            <a:pPr marL="0" indent="0">
              <a:buNone/>
            </a:pPr>
            <a:r>
              <a:rPr lang="en-US" dirty="0" smtClean="0"/>
              <a:t>Using this knowledge create forward, back, and stop methods.  Change your Python script to a functional/procedural style of programming.  Run your program and video both your code and the working </a:t>
            </a:r>
            <a:r>
              <a:rPr lang="en-US" dirty="0" err="1" smtClean="0"/>
              <a:t>Pibot</a:t>
            </a:r>
            <a:r>
              <a:rPr lang="en-US" dirty="0" smtClean="0"/>
              <a:t>.</a:t>
            </a:r>
          </a:p>
          <a:p>
            <a:pPr marL="0" indent="0">
              <a:buNone/>
            </a:pPr>
            <a:endParaRPr lang="en-CA" dirty="0">
              <a:solidFill>
                <a:schemeClr val="accent5"/>
              </a:solidFill>
            </a:endParaRPr>
          </a:p>
        </p:txBody>
      </p:sp>
    </p:spTree>
    <p:extLst>
      <p:ext uri="{BB962C8B-B14F-4D97-AF65-F5344CB8AC3E}">
        <p14:creationId xmlns:p14="http://schemas.microsoft.com/office/powerpoint/2010/main" val="1410434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#7: OOP?</a:t>
            </a:r>
            <a:endParaRPr lang="en-CA" dirty="0"/>
          </a:p>
        </p:txBody>
      </p:sp>
      <p:sp>
        <p:nvSpPr>
          <p:cNvPr id="3" name="Content Placeholder 2"/>
          <p:cNvSpPr>
            <a:spLocks noGrp="1"/>
          </p:cNvSpPr>
          <p:nvPr>
            <p:ph idx="1"/>
          </p:nvPr>
        </p:nvSpPr>
        <p:spPr/>
        <p:txBody>
          <a:bodyPr/>
          <a:lstStyle/>
          <a:p>
            <a:pPr marL="0" indent="0">
              <a:buNone/>
            </a:pPr>
            <a:r>
              <a:rPr lang="en-US" dirty="0" smtClean="0"/>
              <a:t>You may not realize it but our program is already using many object oriented programming principles.  First we are using libraries with our import statements at the top.  Second we are creating instances of the GPIO.PWM classes and third we are calling there functions with </a:t>
            </a:r>
            <a:r>
              <a:rPr lang="en-US" dirty="0" err="1" smtClean="0"/>
              <a:t>ChangeDutyCycle</a:t>
            </a:r>
            <a:r>
              <a:rPr lang="en-US" dirty="0" smtClean="0"/>
              <a:t>.  In a paragraph explain why object oriented programming is benefit in terms of programming robots.</a:t>
            </a:r>
            <a:endParaRPr lang="en-CA" dirty="0"/>
          </a:p>
        </p:txBody>
      </p:sp>
    </p:spTree>
    <p:extLst>
      <p:ext uri="{BB962C8B-B14F-4D97-AF65-F5344CB8AC3E}">
        <p14:creationId xmlns:p14="http://schemas.microsoft.com/office/powerpoint/2010/main" val="707806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More Credits?</a:t>
            </a:r>
            <a:endParaRPr lang="en-CA" dirty="0"/>
          </a:p>
        </p:txBody>
      </p:sp>
      <p:sp>
        <p:nvSpPr>
          <p:cNvPr id="3" name="Content Placeholder 2"/>
          <p:cNvSpPr>
            <a:spLocks noGrp="1"/>
          </p:cNvSpPr>
          <p:nvPr>
            <p:ph idx="1"/>
          </p:nvPr>
        </p:nvSpPr>
        <p:spPr/>
        <p:txBody>
          <a:bodyPr/>
          <a:lstStyle/>
          <a:p>
            <a:pPr marL="0" indent="0">
              <a:buNone/>
            </a:pPr>
            <a:r>
              <a:rPr lang="en-US" dirty="0" smtClean="0"/>
              <a:t>You have completed this module but in the process you have been introduced to both Python and Raspberry Pi.  If you have a project you would like to do with these new tools, talk to your teacher and come up with a project plan</a:t>
            </a:r>
            <a:r>
              <a:rPr lang="en-US" smtClean="0"/>
              <a:t>. </a:t>
            </a:r>
            <a:endParaRPr lang="en-CA" dirty="0"/>
          </a:p>
        </p:txBody>
      </p:sp>
    </p:spTree>
    <p:extLst>
      <p:ext uri="{BB962C8B-B14F-4D97-AF65-F5344CB8AC3E}">
        <p14:creationId xmlns:p14="http://schemas.microsoft.com/office/powerpoint/2010/main" val="2031157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Installation/Setup</a:t>
            </a:r>
            <a:endParaRPr lang="en-CA" dirty="0"/>
          </a:p>
        </p:txBody>
      </p:sp>
      <p:sp>
        <p:nvSpPr>
          <p:cNvPr id="3" name="Content Placeholder 2"/>
          <p:cNvSpPr>
            <a:spLocks noGrp="1"/>
          </p:cNvSpPr>
          <p:nvPr>
            <p:ph idx="1"/>
          </p:nvPr>
        </p:nvSpPr>
        <p:spPr/>
        <p:txBody>
          <a:bodyPr/>
          <a:lstStyle/>
          <a:p>
            <a:pPr marL="457200" indent="-457200">
              <a:buAutoNum type="alphaLcParenR"/>
            </a:pPr>
            <a:r>
              <a:rPr lang="en-US" dirty="0" smtClean="0"/>
              <a:t>Acquire a raspberry pi, compatible SD card, HDMI monitor, HDMI cable, USB mouse and USB keyboard</a:t>
            </a:r>
          </a:p>
          <a:p>
            <a:pPr marL="457200" indent="-457200">
              <a:buAutoNum type="alphaLcParenR"/>
            </a:pPr>
            <a:r>
              <a:rPr lang="en-US" dirty="0" smtClean="0"/>
              <a:t>Follow the instructions on the following website to install a Linux based operating system on your raspberry pi(Recommended NOOBS, </a:t>
            </a:r>
            <a:r>
              <a:rPr lang="en-US" dirty="0" err="1" smtClean="0"/>
              <a:t>Raspbian</a:t>
            </a:r>
            <a:r>
              <a:rPr lang="en-US" dirty="0" smtClean="0"/>
              <a:t>):</a:t>
            </a:r>
          </a:p>
          <a:p>
            <a:pPr marL="0" indent="0">
              <a:buNone/>
            </a:pPr>
            <a:r>
              <a:rPr lang="en-US" dirty="0">
                <a:hlinkClick r:id="rId2"/>
              </a:rPr>
              <a:t>https://</a:t>
            </a:r>
            <a:r>
              <a:rPr lang="en-US" dirty="0" smtClean="0">
                <a:hlinkClick r:id="rId2"/>
              </a:rPr>
              <a:t>www.raspberrypi.org/documentation/installation/installing-images/README.md</a:t>
            </a:r>
            <a:endParaRPr lang="en-US" dirty="0" smtClean="0"/>
          </a:p>
          <a:p>
            <a:pPr marL="0" indent="0">
              <a:buNone/>
            </a:pPr>
            <a:endParaRPr lang="en-US" dirty="0" smtClean="0"/>
          </a:p>
          <a:p>
            <a:pPr marL="457200" indent="-457200">
              <a:buAutoNum type="alphaLcParenR"/>
            </a:pPr>
            <a:endParaRPr lang="en-CA" dirty="0"/>
          </a:p>
        </p:txBody>
      </p:sp>
    </p:spTree>
    <p:extLst>
      <p:ext uri="{BB962C8B-B14F-4D97-AF65-F5344CB8AC3E}">
        <p14:creationId xmlns:p14="http://schemas.microsoft.com/office/powerpoint/2010/main" val="257424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Updates/Setup</a:t>
            </a:r>
            <a:endParaRPr lang="en-CA" dirty="0"/>
          </a:p>
        </p:txBody>
      </p:sp>
      <p:sp>
        <p:nvSpPr>
          <p:cNvPr id="3" name="Content Placeholder 2"/>
          <p:cNvSpPr>
            <a:spLocks noGrp="1"/>
          </p:cNvSpPr>
          <p:nvPr>
            <p:ph idx="1"/>
          </p:nvPr>
        </p:nvSpPr>
        <p:spPr>
          <a:xfrm>
            <a:off x="1141412" y="1783830"/>
            <a:ext cx="9905999" cy="4007371"/>
          </a:xfrm>
        </p:spPr>
        <p:txBody>
          <a:bodyPr/>
          <a:lstStyle/>
          <a:p>
            <a:pPr marL="0" indent="0">
              <a:buNone/>
            </a:pPr>
            <a:r>
              <a:rPr lang="en-US" dirty="0" smtClean="0"/>
              <a:t>Open Terminal:</a:t>
            </a:r>
          </a:p>
          <a:p>
            <a:pPr marL="0" indent="0">
              <a:buNone/>
            </a:pPr>
            <a:r>
              <a:rPr lang="en-US" dirty="0" smtClean="0"/>
              <a:t>Run the following commands:</a:t>
            </a:r>
          </a:p>
          <a:p>
            <a:pPr marL="0" indent="0">
              <a:buNone/>
            </a:pPr>
            <a:r>
              <a:rPr lang="en-US" dirty="0" smtClean="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rPr>
              <a:t>sudo apt-get update</a:t>
            </a:r>
          </a:p>
          <a:p>
            <a:pPr marL="0" indent="0">
              <a:buNone/>
            </a:pPr>
            <a:r>
              <a:rPr lang="en-US" dirty="0" smtClean="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rPr>
              <a:t>sudo apt-get upgrade</a:t>
            </a:r>
          </a:p>
          <a:p>
            <a:pPr marL="0" indent="0">
              <a:buNone/>
            </a:pPr>
            <a:r>
              <a:rPr lang="en-US" dirty="0" err="1" smtClean="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rPr>
              <a:t>sudo</a:t>
            </a:r>
            <a:r>
              <a:rPr lang="en-US" dirty="0" smtClean="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rPr>
              <a:t> apt-get install </a:t>
            </a:r>
            <a:r>
              <a:rPr lang="en-US" dirty="0" err="1" smtClean="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rPr>
              <a:t>git</a:t>
            </a:r>
            <a:r>
              <a:rPr lang="en-US" dirty="0" smtClean="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rPr>
              <a:t>-core</a:t>
            </a:r>
          </a:p>
          <a:p>
            <a:pPr marL="0" indent="0">
              <a:buNone/>
            </a:pPr>
            <a:endParaRPr lang="en-US" dirty="0" smtClean="0"/>
          </a:p>
          <a:p>
            <a:pPr marL="0" indent="0">
              <a:buNone/>
            </a:pPr>
            <a:endParaRPr lang="en-CA" dirty="0"/>
          </a:p>
        </p:txBody>
      </p:sp>
    </p:spTree>
    <p:extLst>
      <p:ext uri="{BB962C8B-B14F-4D97-AF65-F5344CB8AC3E}">
        <p14:creationId xmlns:p14="http://schemas.microsoft.com/office/powerpoint/2010/main" val="1921887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250" y="130811"/>
            <a:ext cx="9905998" cy="829771"/>
          </a:xfrm>
        </p:spPr>
        <p:txBody>
          <a:bodyPr>
            <a:normAutofit/>
          </a:bodyPr>
          <a:lstStyle/>
          <a:p>
            <a:r>
              <a:rPr lang="en-US" sz="2800" dirty="0" smtClean="0"/>
              <a:t>Assignment #1: Simple Servo Control-Python</a:t>
            </a:r>
            <a:endParaRPr lang="en-CA" sz="2800" dirty="0"/>
          </a:p>
        </p:txBody>
      </p:sp>
      <p:sp>
        <p:nvSpPr>
          <p:cNvPr id="3" name="Content Placeholder 2"/>
          <p:cNvSpPr>
            <a:spLocks noGrp="1"/>
          </p:cNvSpPr>
          <p:nvPr>
            <p:ph idx="1"/>
          </p:nvPr>
        </p:nvSpPr>
        <p:spPr>
          <a:xfrm>
            <a:off x="1122939" y="960582"/>
            <a:ext cx="9905999" cy="2798618"/>
          </a:xfrm>
        </p:spPr>
        <p:txBody>
          <a:bodyPr/>
          <a:lstStyle/>
          <a:p>
            <a:pPr marL="0" indent="0">
              <a:buNone/>
            </a:pPr>
            <a:r>
              <a:rPr lang="en-US" dirty="0" smtClean="0"/>
              <a:t>Follow the instructions to wire and program a basic servo using your raspberry pi.  Record your pi in action and save the video to the hand in folder.</a:t>
            </a:r>
          </a:p>
          <a:p>
            <a:pPr marL="0" indent="0">
              <a:buNone/>
            </a:pPr>
            <a:r>
              <a:rPr lang="en-US" u="sng" dirty="0" smtClean="0"/>
              <a:t>Instructions:</a:t>
            </a:r>
          </a:p>
          <a:p>
            <a:pPr marL="457200" indent="-457200">
              <a:buAutoNum type="alphaLcParenR"/>
            </a:pPr>
            <a:r>
              <a:rPr lang="en-US" dirty="0" smtClean="0"/>
              <a:t>Wire your servo to the GPIO(General Purpose Input Output) pins using the following diagram:</a:t>
            </a:r>
          </a:p>
          <a:p>
            <a:pPr marL="0" indent="0">
              <a:buNone/>
            </a:pPr>
            <a:endParaRPr lang="en-CA" dirty="0"/>
          </a:p>
        </p:txBody>
      </p:sp>
      <p:pic>
        <p:nvPicPr>
          <p:cNvPr id="4" name="Picture 3"/>
          <p:cNvPicPr>
            <a:picLocks noChangeAspect="1"/>
          </p:cNvPicPr>
          <p:nvPr/>
        </p:nvPicPr>
        <p:blipFill>
          <a:blip r:embed="rId2"/>
          <a:stretch>
            <a:fillRect/>
          </a:stretch>
        </p:blipFill>
        <p:spPr>
          <a:xfrm>
            <a:off x="4802909" y="3194797"/>
            <a:ext cx="4784435" cy="3337565"/>
          </a:xfrm>
          <a:prstGeom prst="rect">
            <a:avLst/>
          </a:prstGeom>
        </p:spPr>
      </p:pic>
    </p:spTree>
    <p:extLst>
      <p:ext uri="{BB962C8B-B14F-4D97-AF65-F5344CB8AC3E}">
        <p14:creationId xmlns:p14="http://schemas.microsoft.com/office/powerpoint/2010/main" val="3530193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55782"/>
            <a:ext cx="9905999" cy="5135419"/>
          </a:xfrm>
        </p:spPr>
        <p:txBody>
          <a:bodyPr/>
          <a:lstStyle/>
          <a:p>
            <a:pPr marL="0" indent="0">
              <a:buNone/>
            </a:pPr>
            <a:r>
              <a:rPr lang="en-US" u="sng" dirty="0" smtClean="0"/>
              <a:t>Explanation:  </a:t>
            </a:r>
            <a:r>
              <a:rPr lang="en-US" dirty="0" smtClean="0"/>
              <a:t>Servo motors are controlled through PWM (Pulse Width Modulation).  Servos will move to different positions based on the width between pulses.  We will use Duty Cycle to change the Pulse Width.  See the diagram below to understand how to control servo position based on pulse width.  Note:  Standard servos can be rotated to set points between 0 – 180 degrees.  </a:t>
            </a:r>
            <a:endParaRPr lang="en-US" dirty="0"/>
          </a:p>
          <a:p>
            <a:pPr marL="0" indent="0">
              <a:buNone/>
            </a:pPr>
            <a:endParaRPr lang="en-US" dirty="0" smtClean="0"/>
          </a:p>
          <a:p>
            <a:pPr marL="0" indent="0">
              <a:buNone/>
            </a:pPr>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6254" y="2915252"/>
            <a:ext cx="6119901" cy="3851686"/>
          </a:xfrm>
          <a:prstGeom prst="rect">
            <a:avLst/>
          </a:prstGeom>
        </p:spPr>
      </p:pic>
    </p:spTree>
    <p:extLst>
      <p:ext uri="{BB962C8B-B14F-4D97-AF65-F5344CB8AC3E}">
        <p14:creationId xmlns:p14="http://schemas.microsoft.com/office/powerpoint/2010/main" val="198094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83491"/>
            <a:ext cx="9905999" cy="5107710"/>
          </a:xfrm>
        </p:spPr>
        <p:txBody>
          <a:bodyPr>
            <a:normAutofit fontScale="92500" lnSpcReduction="20000"/>
          </a:bodyPr>
          <a:lstStyle/>
          <a:p>
            <a:pPr marL="0" indent="0">
              <a:buNone/>
            </a:pPr>
            <a:r>
              <a:rPr lang="en-US" dirty="0" smtClean="0"/>
              <a:t>b) Open the terminal on your raspberry pi and enter the following commands to run your servo using python.</a:t>
            </a:r>
          </a:p>
          <a:p>
            <a:pPr marL="0" indent="0">
              <a:buNone/>
            </a:pPr>
            <a:r>
              <a:rPr lang="en-US" dirty="0" err="1" smtClean="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rPr>
              <a:t>sudo</a:t>
            </a:r>
            <a:r>
              <a:rPr lang="en-US" dirty="0" smtClean="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rPr>
              <a:t> python</a:t>
            </a:r>
          </a:p>
          <a:p>
            <a:pPr marL="0" indent="0">
              <a:buNone/>
            </a:pPr>
            <a:r>
              <a:rPr lang="en-US" dirty="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rPr>
              <a:t>i</a:t>
            </a:r>
            <a:r>
              <a:rPr lang="en-US" dirty="0" smtClean="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rPr>
              <a:t>mport RPi.GPIO as GPIO</a:t>
            </a:r>
          </a:p>
          <a:p>
            <a:pPr marL="0" indent="0">
              <a:buNone/>
            </a:pPr>
            <a:r>
              <a:rPr lang="en-US" dirty="0" err="1" smtClean="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rPr>
              <a:t>GPIO.setmode</a:t>
            </a:r>
            <a:r>
              <a:rPr lang="en-US" dirty="0" smtClean="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rPr>
              <a:t>(GPIO.BOARD)</a:t>
            </a:r>
          </a:p>
          <a:p>
            <a:pPr marL="0" indent="0">
              <a:buNone/>
            </a:pPr>
            <a:r>
              <a:rPr lang="en-US" dirty="0" err="1" smtClean="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rPr>
              <a:t>GPIO.setup</a:t>
            </a:r>
            <a:r>
              <a:rPr lang="en-US" dirty="0" smtClean="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rPr>
              <a:t>(11,GPIO.OUT)</a:t>
            </a:r>
            <a:endParaRPr lang="en-CA" dirty="0" smtClean="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buNone/>
            </a:pPr>
            <a:r>
              <a:rPr lang="en-US" dirty="0" err="1" smtClean="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rPr>
              <a:t>pwm</a:t>
            </a:r>
            <a:r>
              <a:rPr lang="en-US" dirty="0" smtClean="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rPr>
              <a:t>=GPIO.PWM(11,50)</a:t>
            </a:r>
          </a:p>
          <a:p>
            <a:pPr marL="0" indent="0">
              <a:buNone/>
            </a:pPr>
            <a:r>
              <a:rPr lang="en-US" dirty="0" err="1" smtClean="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rPr>
              <a:t>pwm.start</a:t>
            </a:r>
            <a:r>
              <a:rPr lang="en-US" dirty="0" smtClean="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rPr>
              <a:t>(5)</a:t>
            </a:r>
          </a:p>
          <a:p>
            <a:pPr marL="0" indent="0">
              <a:buNone/>
            </a:pPr>
            <a:r>
              <a:rPr lang="en-US" dirty="0" err="1" smtClean="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rPr>
              <a:t>pwm.ChangeDutyCycle</a:t>
            </a:r>
            <a:r>
              <a:rPr lang="en-US" dirty="0" smtClean="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rPr>
              <a:t>(7.5)</a:t>
            </a:r>
          </a:p>
          <a:p>
            <a:pPr marL="0" indent="0">
              <a:buNone/>
            </a:pPr>
            <a:r>
              <a:rPr lang="en-US" dirty="0" err="1" smtClean="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rPr>
              <a:t>pwm.ChangeDutyCycle</a:t>
            </a:r>
            <a:r>
              <a:rPr lang="en-US" dirty="0" smtClean="0">
                <a:solidFill>
                  <a:schemeClr val="accent5">
                    <a:lumMod val="60000"/>
                    <a:lumOff val="40000"/>
                  </a:schemeClr>
                </a:solidFill>
                <a:latin typeface="Microsoft Himalaya" panose="01010100010101010101" pitchFamily="2" charset="0"/>
                <a:ea typeface="Microsoft Himalaya" panose="01010100010101010101" pitchFamily="2" charset="0"/>
                <a:cs typeface="Microsoft Himalaya" panose="01010100010101010101" pitchFamily="2" charset="0"/>
              </a:rPr>
              <a:t>(10)</a:t>
            </a:r>
          </a:p>
          <a:p>
            <a:pPr marL="0" indent="0">
              <a:buNone/>
            </a:pPr>
            <a:r>
              <a:rPr lang="en-US" dirty="0" smtClean="0">
                <a:latin typeface="+mj-lt"/>
                <a:ea typeface="Microsoft Himalaya" panose="01010100010101010101" pitchFamily="2" charset="0"/>
                <a:cs typeface="Microsoft Himalaya" panose="01010100010101010101" pitchFamily="2" charset="0"/>
              </a:rPr>
              <a:t>Your servo should first move to the left, then middle and then right.</a:t>
            </a:r>
          </a:p>
        </p:txBody>
      </p:sp>
    </p:spTree>
    <p:extLst>
      <p:ext uri="{BB962C8B-B14F-4D97-AF65-F5344CB8AC3E}">
        <p14:creationId xmlns:p14="http://schemas.microsoft.com/office/powerpoint/2010/main" val="279001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87009"/>
          </a:xfrm>
        </p:spPr>
        <p:txBody>
          <a:bodyPr/>
          <a:lstStyle/>
          <a:p>
            <a:r>
              <a:rPr lang="en-US" dirty="0" smtClean="0"/>
              <a:t>Assignment #2:  </a:t>
            </a:r>
            <a:r>
              <a:rPr lang="en-US" dirty="0" err="1" smtClean="0"/>
              <a:t>ClockWork</a:t>
            </a:r>
            <a:r>
              <a:rPr lang="en-US" dirty="0" smtClean="0"/>
              <a:t> Raspberry</a:t>
            </a:r>
            <a:endParaRPr lang="en-CA" dirty="0"/>
          </a:p>
        </p:txBody>
      </p:sp>
      <p:sp>
        <p:nvSpPr>
          <p:cNvPr id="3" name="Content Placeholder 2"/>
          <p:cNvSpPr>
            <a:spLocks noGrp="1"/>
          </p:cNvSpPr>
          <p:nvPr>
            <p:ph idx="1"/>
          </p:nvPr>
        </p:nvSpPr>
        <p:spPr>
          <a:xfrm>
            <a:off x="1141412" y="1690255"/>
            <a:ext cx="9905999" cy="4100946"/>
          </a:xfrm>
        </p:spPr>
        <p:txBody>
          <a:bodyPr>
            <a:normAutofit lnSpcReduction="10000"/>
          </a:bodyPr>
          <a:lstStyle/>
          <a:p>
            <a:pPr marL="0" indent="0">
              <a:buNone/>
            </a:pPr>
            <a:r>
              <a:rPr lang="en-US" dirty="0" smtClean="0"/>
              <a:t>In the first lesson we learned how to make the servo move.  Now we will learn to expand our code and save it to a file.</a:t>
            </a:r>
          </a:p>
          <a:p>
            <a:pPr marL="0" indent="0">
              <a:buNone/>
            </a:pPr>
            <a:r>
              <a:rPr lang="en-US" dirty="0" smtClean="0"/>
              <a:t>Instructions:  </a:t>
            </a:r>
          </a:p>
          <a:p>
            <a:pPr marL="457200" indent="-457200">
              <a:buAutoNum type="alphaLcParenR"/>
            </a:pPr>
            <a:r>
              <a:rPr lang="en-US" dirty="0" smtClean="0"/>
              <a:t>Click on the </a:t>
            </a:r>
            <a:r>
              <a:rPr lang="en-US" dirty="0" err="1" smtClean="0"/>
              <a:t>Raspberrypi</a:t>
            </a:r>
            <a:r>
              <a:rPr lang="en-US" dirty="0" smtClean="0"/>
              <a:t> Icon in the top right corner of </a:t>
            </a:r>
            <a:r>
              <a:rPr lang="en-US" dirty="0" err="1" smtClean="0"/>
              <a:t>Raspbian</a:t>
            </a:r>
            <a:r>
              <a:rPr lang="en-US" dirty="0" smtClean="0"/>
              <a:t>.</a:t>
            </a:r>
          </a:p>
          <a:p>
            <a:pPr marL="457200" indent="-457200">
              <a:buAutoNum type="alphaLcParenR"/>
            </a:pPr>
            <a:r>
              <a:rPr lang="en-US" dirty="0" smtClean="0"/>
              <a:t>Select Programming </a:t>
            </a:r>
            <a:r>
              <a:rPr lang="en-US" dirty="0" smtClean="0">
                <a:sym typeface="Wingdings" panose="05000000000000000000" pitchFamily="2" charset="2"/>
              </a:rPr>
              <a:t> Python 3(IDLE)</a:t>
            </a:r>
          </a:p>
          <a:p>
            <a:pPr marL="457200" indent="-457200">
              <a:buAutoNum type="alphaLcParenR"/>
            </a:pPr>
            <a:r>
              <a:rPr lang="en-US" dirty="0" smtClean="0">
                <a:sym typeface="Wingdings" panose="05000000000000000000" pitchFamily="2" charset="2"/>
              </a:rPr>
              <a:t>Click File New</a:t>
            </a:r>
          </a:p>
          <a:p>
            <a:pPr marL="457200" indent="-457200">
              <a:buAutoNum type="alphaLcParenR"/>
            </a:pPr>
            <a:r>
              <a:rPr lang="en-US" dirty="0" smtClean="0">
                <a:sym typeface="Wingdings" panose="05000000000000000000" pitchFamily="2" charset="2"/>
              </a:rPr>
              <a:t>Click File Save As</a:t>
            </a:r>
          </a:p>
          <a:p>
            <a:pPr marL="457200" indent="-457200">
              <a:buAutoNum type="alphaLcParenR"/>
            </a:pPr>
            <a:r>
              <a:rPr lang="en-US" dirty="0" smtClean="0">
                <a:sym typeface="Wingdings" panose="05000000000000000000" pitchFamily="2" charset="2"/>
              </a:rPr>
              <a:t>Enter “</a:t>
            </a:r>
            <a:r>
              <a:rPr lang="en-US" dirty="0" err="1" smtClean="0">
                <a:sym typeface="Wingdings" panose="05000000000000000000" pitchFamily="2" charset="2"/>
              </a:rPr>
              <a:t>servoloop</a:t>
            </a:r>
            <a:r>
              <a:rPr lang="en-US" dirty="0" smtClean="0">
                <a:sym typeface="Wingdings" panose="05000000000000000000" pitchFamily="2" charset="2"/>
              </a:rPr>
              <a:t>” and save the file to the Documents folder.</a:t>
            </a:r>
          </a:p>
          <a:p>
            <a:pPr marL="0" indent="0">
              <a:buNone/>
            </a:pPr>
            <a:endParaRPr lang="en-CA" dirty="0"/>
          </a:p>
        </p:txBody>
      </p:sp>
    </p:spTree>
    <p:extLst>
      <p:ext uri="{BB962C8B-B14F-4D97-AF65-F5344CB8AC3E}">
        <p14:creationId xmlns:p14="http://schemas.microsoft.com/office/powerpoint/2010/main" val="2990409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2175" y="803564"/>
            <a:ext cx="9905999" cy="5587999"/>
          </a:xfrm>
        </p:spPr>
        <p:txBody>
          <a:bodyPr>
            <a:normAutofit fontScale="25000" lnSpcReduction="20000"/>
          </a:bodyPr>
          <a:lstStyle/>
          <a:p>
            <a:pPr marL="457200" indent="-457200">
              <a:buAutoNum type="alphaLcParenR" startAt="6"/>
            </a:pPr>
            <a:r>
              <a:rPr lang="en-US" sz="4800" dirty="0" smtClean="0"/>
              <a:t>Enter the following code into your python file and save and close it when you are done.</a:t>
            </a:r>
          </a:p>
          <a:p>
            <a:pPr marL="0" indent="0">
              <a:buNone/>
            </a:pPr>
            <a:r>
              <a:rPr lang="en-US" sz="4800" dirty="0">
                <a:solidFill>
                  <a:schemeClr val="accent5">
                    <a:lumMod val="60000"/>
                    <a:lumOff val="40000"/>
                  </a:schemeClr>
                </a:solidFill>
              </a:rPr>
              <a:t>i</a:t>
            </a:r>
            <a:r>
              <a:rPr lang="en-US" sz="4800" dirty="0" smtClean="0">
                <a:solidFill>
                  <a:schemeClr val="accent5">
                    <a:lumMod val="60000"/>
                    <a:lumOff val="40000"/>
                  </a:schemeClr>
                </a:solidFill>
              </a:rPr>
              <a:t>mport </a:t>
            </a:r>
            <a:r>
              <a:rPr lang="en-US" sz="4800" dirty="0" err="1" smtClean="0">
                <a:solidFill>
                  <a:schemeClr val="accent5">
                    <a:lumMod val="60000"/>
                    <a:lumOff val="40000"/>
                  </a:schemeClr>
                </a:solidFill>
              </a:rPr>
              <a:t>Rpi.GPIO</a:t>
            </a:r>
            <a:r>
              <a:rPr lang="en-US" sz="4800" dirty="0" smtClean="0">
                <a:solidFill>
                  <a:schemeClr val="accent5">
                    <a:lumMod val="60000"/>
                    <a:lumOff val="40000"/>
                  </a:schemeClr>
                </a:solidFill>
              </a:rPr>
              <a:t> as GPIO</a:t>
            </a:r>
          </a:p>
          <a:p>
            <a:pPr marL="0" indent="0">
              <a:buNone/>
            </a:pPr>
            <a:r>
              <a:rPr lang="en-US" sz="4800" dirty="0">
                <a:solidFill>
                  <a:schemeClr val="accent5">
                    <a:lumMod val="60000"/>
                    <a:lumOff val="40000"/>
                  </a:schemeClr>
                </a:solidFill>
              </a:rPr>
              <a:t>i</a:t>
            </a:r>
            <a:r>
              <a:rPr lang="en-US" sz="4800" dirty="0" smtClean="0">
                <a:solidFill>
                  <a:schemeClr val="accent5">
                    <a:lumMod val="60000"/>
                    <a:lumOff val="40000"/>
                  </a:schemeClr>
                </a:solidFill>
              </a:rPr>
              <a:t>mport time</a:t>
            </a:r>
          </a:p>
          <a:p>
            <a:pPr marL="0" indent="0">
              <a:buNone/>
            </a:pPr>
            <a:r>
              <a:rPr lang="en-US" sz="4800" dirty="0" smtClean="0">
                <a:solidFill>
                  <a:schemeClr val="accent5">
                    <a:lumMod val="60000"/>
                    <a:lumOff val="40000"/>
                  </a:schemeClr>
                </a:solidFill>
              </a:rPr>
              <a:t>GPIO.setmode(GPIO.BOARD)</a:t>
            </a:r>
          </a:p>
          <a:p>
            <a:pPr marL="0" indent="0">
              <a:buNone/>
            </a:pPr>
            <a:r>
              <a:rPr lang="en-US" sz="4800" dirty="0" smtClean="0">
                <a:solidFill>
                  <a:schemeClr val="accent5">
                    <a:lumMod val="60000"/>
                    <a:lumOff val="40000"/>
                  </a:schemeClr>
                </a:solidFill>
              </a:rPr>
              <a:t>GPIO.setup(11,GPIO.OUT)</a:t>
            </a:r>
          </a:p>
          <a:p>
            <a:pPr marL="0" indent="0">
              <a:buNone/>
            </a:pPr>
            <a:r>
              <a:rPr lang="en-US" sz="4800" dirty="0" smtClean="0">
                <a:solidFill>
                  <a:schemeClr val="accent5">
                    <a:lumMod val="60000"/>
                    <a:lumOff val="40000"/>
                  </a:schemeClr>
                </a:solidFill>
              </a:rPr>
              <a:t>pwm=GPIO.PWM(11,50)</a:t>
            </a:r>
          </a:p>
          <a:p>
            <a:pPr marL="0" indent="0">
              <a:buNone/>
            </a:pPr>
            <a:r>
              <a:rPr lang="en-US" sz="4800" dirty="0" err="1" smtClean="0">
                <a:solidFill>
                  <a:schemeClr val="accent5">
                    <a:lumMod val="60000"/>
                    <a:lumOff val="40000"/>
                  </a:schemeClr>
                </a:solidFill>
              </a:rPr>
              <a:t>pwm.start</a:t>
            </a:r>
            <a:r>
              <a:rPr lang="en-US" sz="4800" dirty="0" smtClean="0">
                <a:solidFill>
                  <a:schemeClr val="accent5">
                    <a:lumMod val="60000"/>
                    <a:lumOff val="40000"/>
                  </a:schemeClr>
                </a:solidFill>
              </a:rPr>
              <a:t>(5)</a:t>
            </a:r>
          </a:p>
          <a:p>
            <a:pPr marL="0" indent="0">
              <a:buNone/>
            </a:pPr>
            <a:r>
              <a:rPr lang="en-US" sz="4800" dirty="0" smtClean="0">
                <a:solidFill>
                  <a:schemeClr val="accent5">
                    <a:lumMod val="60000"/>
                    <a:lumOff val="40000"/>
                  </a:schemeClr>
                </a:solidFill>
              </a:rPr>
              <a:t>counter = 0</a:t>
            </a:r>
          </a:p>
          <a:p>
            <a:pPr marL="0" indent="0">
              <a:buNone/>
            </a:pPr>
            <a:r>
              <a:rPr lang="en-US" sz="4800" dirty="0" smtClean="0">
                <a:solidFill>
                  <a:schemeClr val="accent5">
                    <a:lumMod val="60000"/>
                    <a:lumOff val="40000"/>
                  </a:schemeClr>
                </a:solidFill>
              </a:rPr>
              <a:t>while counter &lt;= 10:</a:t>
            </a:r>
          </a:p>
          <a:p>
            <a:pPr marL="0" indent="0">
              <a:buNone/>
            </a:pPr>
            <a:r>
              <a:rPr lang="en-US" sz="4800" dirty="0">
                <a:solidFill>
                  <a:schemeClr val="accent5">
                    <a:lumMod val="60000"/>
                    <a:lumOff val="40000"/>
                  </a:schemeClr>
                </a:solidFill>
              </a:rPr>
              <a:t>	</a:t>
            </a:r>
            <a:r>
              <a:rPr lang="en-US" sz="4800" dirty="0" err="1" smtClean="0">
                <a:solidFill>
                  <a:schemeClr val="accent5">
                    <a:lumMod val="60000"/>
                    <a:lumOff val="40000"/>
                  </a:schemeClr>
                </a:solidFill>
              </a:rPr>
              <a:t>pwm.ChangeDutyCycle</a:t>
            </a:r>
            <a:r>
              <a:rPr lang="en-US" sz="4800" dirty="0" smtClean="0">
                <a:solidFill>
                  <a:schemeClr val="accent5">
                    <a:lumMod val="60000"/>
                    <a:lumOff val="40000"/>
                  </a:schemeClr>
                </a:solidFill>
              </a:rPr>
              <a:t>(7.5)</a:t>
            </a:r>
          </a:p>
          <a:p>
            <a:pPr marL="0" indent="0">
              <a:buNone/>
            </a:pPr>
            <a:r>
              <a:rPr lang="en-US" sz="4800" dirty="0">
                <a:solidFill>
                  <a:schemeClr val="accent5">
                    <a:lumMod val="60000"/>
                    <a:lumOff val="40000"/>
                  </a:schemeClr>
                </a:solidFill>
              </a:rPr>
              <a:t>	</a:t>
            </a:r>
            <a:r>
              <a:rPr lang="en-US" sz="4800" dirty="0" err="1" smtClean="0">
                <a:solidFill>
                  <a:schemeClr val="accent5">
                    <a:lumMod val="60000"/>
                    <a:lumOff val="40000"/>
                  </a:schemeClr>
                </a:solidFill>
              </a:rPr>
              <a:t>time.sleep</a:t>
            </a:r>
            <a:r>
              <a:rPr lang="en-US" sz="4800" dirty="0" smtClean="0">
                <a:solidFill>
                  <a:schemeClr val="accent5">
                    <a:lumMod val="60000"/>
                    <a:lumOff val="40000"/>
                  </a:schemeClr>
                </a:solidFill>
              </a:rPr>
              <a:t>(1)</a:t>
            </a:r>
          </a:p>
          <a:p>
            <a:pPr marL="0" indent="0">
              <a:buNone/>
            </a:pPr>
            <a:r>
              <a:rPr lang="en-US" sz="4800" dirty="0">
                <a:solidFill>
                  <a:schemeClr val="accent5">
                    <a:lumMod val="60000"/>
                    <a:lumOff val="40000"/>
                  </a:schemeClr>
                </a:solidFill>
              </a:rPr>
              <a:t>	</a:t>
            </a:r>
            <a:r>
              <a:rPr lang="en-US" sz="4800" dirty="0" err="1" smtClean="0">
                <a:solidFill>
                  <a:schemeClr val="accent5">
                    <a:lumMod val="60000"/>
                    <a:lumOff val="40000"/>
                  </a:schemeClr>
                </a:solidFill>
              </a:rPr>
              <a:t>pwm.ChangeDutyCycle</a:t>
            </a:r>
            <a:r>
              <a:rPr lang="en-US" sz="4800" dirty="0" smtClean="0">
                <a:solidFill>
                  <a:schemeClr val="accent5">
                    <a:lumMod val="60000"/>
                    <a:lumOff val="40000"/>
                  </a:schemeClr>
                </a:solidFill>
              </a:rPr>
              <a:t>(10)</a:t>
            </a:r>
            <a:endParaRPr lang="en-US" sz="4800" dirty="0">
              <a:solidFill>
                <a:schemeClr val="accent5">
                  <a:lumMod val="60000"/>
                  <a:lumOff val="40000"/>
                </a:schemeClr>
              </a:solidFill>
            </a:endParaRPr>
          </a:p>
          <a:p>
            <a:pPr marL="0" indent="0">
              <a:buNone/>
            </a:pPr>
            <a:r>
              <a:rPr lang="en-US" sz="4800" dirty="0">
                <a:solidFill>
                  <a:schemeClr val="accent5">
                    <a:lumMod val="60000"/>
                    <a:lumOff val="40000"/>
                  </a:schemeClr>
                </a:solidFill>
              </a:rPr>
              <a:t>	</a:t>
            </a:r>
            <a:r>
              <a:rPr lang="en-US" sz="4800" dirty="0" err="1">
                <a:solidFill>
                  <a:schemeClr val="accent5">
                    <a:lumMod val="60000"/>
                    <a:lumOff val="40000"/>
                  </a:schemeClr>
                </a:solidFill>
              </a:rPr>
              <a:t>time.sleep</a:t>
            </a:r>
            <a:r>
              <a:rPr lang="en-US" sz="4800" dirty="0">
                <a:solidFill>
                  <a:schemeClr val="accent5">
                    <a:lumMod val="60000"/>
                    <a:lumOff val="40000"/>
                  </a:schemeClr>
                </a:solidFill>
              </a:rPr>
              <a:t>(1</a:t>
            </a:r>
            <a:r>
              <a:rPr lang="en-US" sz="4800" dirty="0" smtClean="0">
                <a:solidFill>
                  <a:schemeClr val="accent5">
                    <a:lumMod val="60000"/>
                    <a:lumOff val="40000"/>
                  </a:schemeClr>
                </a:solidFill>
              </a:rPr>
              <a:t>)</a:t>
            </a:r>
          </a:p>
          <a:p>
            <a:pPr marL="0" indent="0">
              <a:buNone/>
            </a:pPr>
            <a:r>
              <a:rPr lang="en-US" sz="4800" dirty="0" smtClean="0">
                <a:solidFill>
                  <a:schemeClr val="accent5">
                    <a:lumMod val="60000"/>
                    <a:lumOff val="40000"/>
                  </a:schemeClr>
                </a:solidFill>
              </a:rPr>
              <a:t>	</a:t>
            </a:r>
            <a:r>
              <a:rPr lang="en-US" sz="4800" dirty="0" err="1" smtClean="0">
                <a:solidFill>
                  <a:schemeClr val="accent5">
                    <a:lumMod val="60000"/>
                    <a:lumOff val="40000"/>
                  </a:schemeClr>
                </a:solidFill>
              </a:rPr>
              <a:t>pwm.ChangeDutyCycle</a:t>
            </a:r>
            <a:r>
              <a:rPr lang="en-US" sz="4800" dirty="0" smtClean="0">
                <a:solidFill>
                  <a:schemeClr val="accent5">
                    <a:lumMod val="60000"/>
                    <a:lumOff val="40000"/>
                  </a:schemeClr>
                </a:solidFill>
              </a:rPr>
              <a:t>(7.5</a:t>
            </a:r>
            <a:r>
              <a:rPr lang="en-US" sz="4800" dirty="0">
                <a:solidFill>
                  <a:schemeClr val="accent5">
                    <a:lumMod val="60000"/>
                    <a:lumOff val="40000"/>
                  </a:schemeClr>
                </a:solidFill>
              </a:rPr>
              <a:t>)</a:t>
            </a:r>
          </a:p>
          <a:p>
            <a:pPr marL="0" indent="0">
              <a:buNone/>
            </a:pPr>
            <a:r>
              <a:rPr lang="en-US" sz="4800" dirty="0">
                <a:solidFill>
                  <a:schemeClr val="accent5">
                    <a:lumMod val="60000"/>
                    <a:lumOff val="40000"/>
                  </a:schemeClr>
                </a:solidFill>
              </a:rPr>
              <a:t>	</a:t>
            </a:r>
            <a:r>
              <a:rPr lang="en-US" sz="4800" dirty="0" err="1">
                <a:solidFill>
                  <a:schemeClr val="accent5">
                    <a:lumMod val="60000"/>
                    <a:lumOff val="40000"/>
                  </a:schemeClr>
                </a:solidFill>
              </a:rPr>
              <a:t>time.sleep</a:t>
            </a:r>
            <a:r>
              <a:rPr lang="en-US" sz="4800" dirty="0">
                <a:solidFill>
                  <a:schemeClr val="accent5">
                    <a:lumMod val="60000"/>
                    <a:lumOff val="40000"/>
                  </a:schemeClr>
                </a:solidFill>
              </a:rPr>
              <a:t>(1</a:t>
            </a:r>
            <a:r>
              <a:rPr lang="en-US" sz="4800" dirty="0" smtClean="0">
                <a:solidFill>
                  <a:schemeClr val="accent5">
                    <a:lumMod val="60000"/>
                    <a:lumOff val="40000"/>
                  </a:schemeClr>
                </a:solidFill>
              </a:rPr>
              <a:t>)</a:t>
            </a:r>
          </a:p>
          <a:p>
            <a:pPr marL="0" indent="0">
              <a:buNone/>
            </a:pPr>
            <a:r>
              <a:rPr lang="en-US" sz="4800" dirty="0">
                <a:solidFill>
                  <a:schemeClr val="accent5">
                    <a:lumMod val="60000"/>
                    <a:lumOff val="40000"/>
                  </a:schemeClr>
                </a:solidFill>
              </a:rPr>
              <a:t>	</a:t>
            </a:r>
            <a:r>
              <a:rPr lang="en-US" sz="4800" dirty="0" err="1" smtClean="0">
                <a:solidFill>
                  <a:schemeClr val="accent5">
                    <a:lumMod val="60000"/>
                    <a:lumOff val="40000"/>
                  </a:schemeClr>
                </a:solidFill>
              </a:rPr>
              <a:t>pwm.ChangeDutyCycle</a:t>
            </a:r>
            <a:r>
              <a:rPr lang="en-US" sz="4800" dirty="0" smtClean="0">
                <a:solidFill>
                  <a:schemeClr val="accent5">
                    <a:lumMod val="60000"/>
                    <a:lumOff val="40000"/>
                  </a:schemeClr>
                </a:solidFill>
              </a:rPr>
              <a:t>(5</a:t>
            </a:r>
            <a:r>
              <a:rPr lang="en-US" sz="4800" dirty="0">
                <a:solidFill>
                  <a:schemeClr val="accent5">
                    <a:lumMod val="60000"/>
                    <a:lumOff val="40000"/>
                  </a:schemeClr>
                </a:solidFill>
              </a:rPr>
              <a:t>)</a:t>
            </a:r>
          </a:p>
          <a:p>
            <a:pPr marL="0" indent="0">
              <a:buNone/>
            </a:pPr>
            <a:r>
              <a:rPr lang="en-US" sz="4800" dirty="0">
                <a:solidFill>
                  <a:schemeClr val="accent5">
                    <a:lumMod val="60000"/>
                    <a:lumOff val="40000"/>
                  </a:schemeClr>
                </a:solidFill>
              </a:rPr>
              <a:t>	</a:t>
            </a:r>
            <a:r>
              <a:rPr lang="en-US" sz="4800" dirty="0" err="1">
                <a:solidFill>
                  <a:schemeClr val="accent5">
                    <a:lumMod val="60000"/>
                    <a:lumOff val="40000"/>
                  </a:schemeClr>
                </a:solidFill>
              </a:rPr>
              <a:t>time.sleep</a:t>
            </a:r>
            <a:r>
              <a:rPr lang="en-US" sz="4800" dirty="0">
                <a:solidFill>
                  <a:schemeClr val="accent5">
                    <a:lumMod val="60000"/>
                    <a:lumOff val="40000"/>
                  </a:schemeClr>
                </a:solidFill>
              </a:rPr>
              <a:t>(1</a:t>
            </a:r>
            <a:r>
              <a:rPr lang="en-US" sz="4800" dirty="0" smtClean="0">
                <a:solidFill>
                  <a:schemeClr val="accent5">
                    <a:lumMod val="60000"/>
                    <a:lumOff val="40000"/>
                  </a:schemeClr>
                </a:solidFill>
              </a:rPr>
              <a:t>)</a:t>
            </a:r>
          </a:p>
          <a:p>
            <a:pPr marL="0" indent="0">
              <a:buNone/>
            </a:pPr>
            <a:r>
              <a:rPr lang="en-US" sz="4800" dirty="0">
                <a:solidFill>
                  <a:schemeClr val="accent5">
                    <a:lumMod val="60000"/>
                    <a:lumOff val="40000"/>
                  </a:schemeClr>
                </a:solidFill>
              </a:rPr>
              <a:t>	</a:t>
            </a:r>
            <a:r>
              <a:rPr lang="en-US" sz="4800" dirty="0" smtClean="0">
                <a:solidFill>
                  <a:schemeClr val="accent5">
                    <a:lumMod val="60000"/>
                    <a:lumOff val="40000"/>
                  </a:schemeClr>
                </a:solidFill>
              </a:rPr>
              <a:t>counter = counter + 1</a:t>
            </a:r>
          </a:p>
          <a:p>
            <a:pPr marL="0" indent="0">
              <a:buNone/>
            </a:pPr>
            <a:endParaRPr lang="en-US" sz="4800" dirty="0"/>
          </a:p>
          <a:p>
            <a:pPr marL="0" indent="0">
              <a:buNone/>
            </a:pPr>
            <a:endParaRPr lang="en-US" dirty="0"/>
          </a:p>
          <a:p>
            <a:pPr marL="0" indent="0">
              <a:buNone/>
            </a:pPr>
            <a:r>
              <a:rPr lang="en-US" dirty="0" smtClean="0"/>
              <a:t>	</a:t>
            </a:r>
            <a:endParaRPr lang="en-US" dirty="0"/>
          </a:p>
          <a:p>
            <a:pPr marL="0" indent="0">
              <a:buNone/>
            </a:pPr>
            <a:endParaRPr lang="en-US" dirty="0" smtClean="0"/>
          </a:p>
          <a:p>
            <a:pPr marL="0" indent="0">
              <a:buNone/>
            </a:pPr>
            <a:endParaRPr lang="en-CA" dirty="0"/>
          </a:p>
        </p:txBody>
      </p:sp>
    </p:spTree>
    <p:extLst>
      <p:ext uri="{BB962C8B-B14F-4D97-AF65-F5344CB8AC3E}">
        <p14:creationId xmlns:p14="http://schemas.microsoft.com/office/powerpoint/2010/main" val="454035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g) Run your program by typing the following command in the terminal:</a:t>
            </a:r>
          </a:p>
          <a:p>
            <a:pPr marL="0" indent="0">
              <a:buNone/>
            </a:pPr>
            <a:r>
              <a:rPr lang="en-US" dirty="0" smtClean="0">
                <a:solidFill>
                  <a:schemeClr val="accent5"/>
                </a:solidFill>
              </a:rPr>
              <a:t>python /home/pi/Documents/servoloop.py</a:t>
            </a:r>
          </a:p>
          <a:p>
            <a:pPr marL="0" indent="0">
              <a:buNone/>
            </a:pPr>
            <a:endParaRPr lang="en-US" dirty="0"/>
          </a:p>
          <a:p>
            <a:pPr marL="0" indent="0">
              <a:buNone/>
            </a:pPr>
            <a:r>
              <a:rPr lang="en-US" dirty="0" smtClean="0"/>
              <a:t>h) Record your results in a video and hand the video into the hand in folder.</a:t>
            </a:r>
            <a:endParaRPr lang="en-CA" dirty="0"/>
          </a:p>
        </p:txBody>
      </p:sp>
    </p:spTree>
    <p:extLst>
      <p:ext uri="{BB962C8B-B14F-4D97-AF65-F5344CB8AC3E}">
        <p14:creationId xmlns:p14="http://schemas.microsoft.com/office/powerpoint/2010/main" val="8881579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TM04033919[[fn=Circuit]]</Template>
  <TotalTime>3846</TotalTime>
  <Words>1355</Words>
  <Application>Microsoft Office PowerPoint</Application>
  <PresentationFormat>Widescreen</PresentationFormat>
  <Paragraphs>115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Microsoft Himalaya</vt:lpstr>
      <vt:lpstr>Trebuchet MS</vt:lpstr>
      <vt:lpstr>Tw Cen MT</vt:lpstr>
      <vt:lpstr>Wingdings</vt:lpstr>
      <vt:lpstr>Circuit</vt:lpstr>
      <vt:lpstr>COURSE CSE3240: ROBOTICS PROGRAMMING 3 Prerequisite:   CSE2240: Robotics Programming 2 CSE2110: Procedural Programming 1</vt:lpstr>
      <vt:lpstr>Installation/Setup</vt:lpstr>
      <vt:lpstr>Check For Updates/Setup</vt:lpstr>
      <vt:lpstr>Assignment #1: Simple Servo Control-Python</vt:lpstr>
      <vt:lpstr>PowerPoint Presentation</vt:lpstr>
      <vt:lpstr>PowerPoint Presentation</vt:lpstr>
      <vt:lpstr>Assignment #2:  ClockWork Raspberry</vt:lpstr>
      <vt:lpstr>PowerPoint Presentation</vt:lpstr>
      <vt:lpstr>PowerPoint Presentation</vt:lpstr>
      <vt:lpstr>Assignment #3:  Wired Robot</vt:lpstr>
      <vt:lpstr>PowerPoint Presentation</vt:lpstr>
      <vt:lpstr>PowerPoint Presentation</vt:lpstr>
      <vt:lpstr>PowerPoint Presentation</vt:lpstr>
      <vt:lpstr>The Challenge- Complete thE Robot</vt:lpstr>
      <vt:lpstr>Assignment #4:  Wireless Robot</vt:lpstr>
      <vt:lpstr>PowerPoint Presentation</vt:lpstr>
      <vt:lpstr> Assignment #5:  Procedural/Functional Bot</vt:lpstr>
      <vt:lpstr>Assignment #7: OOP?</vt:lpstr>
      <vt:lpstr>Want More Credits?</vt:lpstr>
    </vt:vector>
  </TitlesOfParts>
  <Company>Lethbridge School District No. 51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CSE3240: ROBOTICS PROGRAMMING 3</dc:title>
  <dc:creator>Nevin Morrison</dc:creator>
  <cp:lastModifiedBy>Nevin Morrison</cp:lastModifiedBy>
  <cp:revision>41</cp:revision>
  <dcterms:created xsi:type="dcterms:W3CDTF">2018-06-20T14:31:47Z</dcterms:created>
  <dcterms:modified xsi:type="dcterms:W3CDTF">2018-11-29T16:33:50Z</dcterms:modified>
</cp:coreProperties>
</file>