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8" r:id="rId16"/>
    <p:sldId id="269" r:id="rId17"/>
    <p:sldId id="267" r:id="rId18"/>
    <p:sldId id="270" r:id="rId19"/>
    <p:sldId id="271"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72"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6/20/2014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975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7849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305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29785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4902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1590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1563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8135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21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873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907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017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7824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4988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985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04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6894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6/20/2014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550227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7_Graphic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8_Inline%20Graphic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cli.dist.maricopa.edu/tut/likethis.html" TargetMode="External"/><Relationship Id="rId2" Type="http://schemas.openxmlformats.org/officeDocument/2006/relationships/hyperlink" Target="http://www.ncsa.uiuc.edu/demoweb/url-primer.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9_Hyperlink.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10_URL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11_Linking%20the%20Web.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ash.generalassemb.ly/" TargetMode="External"/><Relationship Id="rId2" Type="http://schemas.openxmlformats.org/officeDocument/2006/relationships/hyperlink" Target="12_Course%20Projec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7.xml"/><Relationship Id="rId3" Type="http://schemas.openxmlformats.org/officeDocument/2006/relationships/slide" Target="slide5.xml"/><Relationship Id="rId7" Type="http://schemas.openxmlformats.org/officeDocument/2006/relationships/slide" Target="slide9.xml"/><Relationship Id="rId12" Type="http://schemas.openxmlformats.org/officeDocument/2006/relationships/slide" Target="slide16.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5.xml"/><Relationship Id="rId5" Type="http://schemas.openxmlformats.org/officeDocument/2006/relationships/slide" Target="slide7.xml"/><Relationship Id="rId10" Type="http://schemas.openxmlformats.org/officeDocument/2006/relationships/slide" Target="slide14.xml"/><Relationship Id="rId4" Type="http://schemas.openxmlformats.org/officeDocument/2006/relationships/slide" Target="slide6.xml"/><Relationship Id="rId9" Type="http://schemas.openxmlformats.org/officeDocument/2006/relationships/slide" Target="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1_Introduction%20to%20HTML.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2_Editting%20HTML.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3_Heading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4_Paragraph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5_HTML%20Style%20Tag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6_List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9910" y="448594"/>
            <a:ext cx="8791575" cy="1067384"/>
          </a:xfrm>
        </p:spPr>
        <p:txBody>
          <a:bodyPr>
            <a:normAutofit/>
          </a:bodyPr>
          <a:lstStyle/>
          <a:p>
            <a:r>
              <a:rPr lang="en-CA" dirty="0" smtClean="0"/>
              <a:t>CSE 1210- Client Side Scripting</a:t>
            </a:r>
            <a:endParaRPr lang="en-CA" dirty="0"/>
          </a:p>
        </p:txBody>
      </p:sp>
      <p:sp>
        <p:nvSpPr>
          <p:cNvPr id="3" name="Subtitle 2"/>
          <p:cNvSpPr>
            <a:spLocks noGrp="1"/>
          </p:cNvSpPr>
          <p:nvPr>
            <p:ph type="subTitle" idx="1"/>
          </p:nvPr>
        </p:nvSpPr>
        <p:spPr>
          <a:xfrm>
            <a:off x="2369909" y="1515978"/>
            <a:ext cx="8791575" cy="3741821"/>
          </a:xfrm>
        </p:spPr>
        <p:txBody>
          <a:bodyPr>
            <a:noAutofit/>
          </a:bodyPr>
          <a:lstStyle/>
          <a:p>
            <a:r>
              <a:rPr lang="en-US" sz="1800" b="1" dirty="0" smtClean="0">
                <a:solidFill>
                  <a:schemeClr val="tx1"/>
                </a:solidFill>
                <a:effectLst/>
              </a:rPr>
              <a:t>Prerequisite:  None</a:t>
            </a:r>
          </a:p>
          <a:p>
            <a:r>
              <a:rPr lang="en-US" sz="1800" b="1" dirty="0" smtClean="0">
                <a:solidFill>
                  <a:schemeClr val="tx1"/>
                </a:solidFill>
                <a:effectLst/>
              </a:rPr>
              <a:t>Description</a:t>
            </a:r>
            <a:r>
              <a:rPr lang="en-US" sz="1800" b="1" dirty="0">
                <a:solidFill>
                  <a:schemeClr val="tx1"/>
                </a:solidFill>
                <a:effectLst/>
              </a:rPr>
              <a:t>: </a:t>
            </a:r>
            <a:r>
              <a:rPr lang="en-US" sz="1800" dirty="0">
                <a:solidFill>
                  <a:schemeClr val="tx1"/>
                </a:solidFill>
                <a:effectLst/>
              </a:rPr>
              <a:t>Students are introduced to Internet computing through the use of one or more Web-specific markup languages.  As part of this process, students learn how the Web uses markup languages to provide a client-side approach to display static information.  Students also learn how to analyze, modify, write and debug algorithms and documents that use a markup language.</a:t>
            </a:r>
            <a:endParaRPr lang="en-CA" sz="1800" dirty="0">
              <a:solidFill>
                <a:schemeClr val="tx1"/>
              </a:solidFill>
              <a:effectLst/>
            </a:endParaRPr>
          </a:p>
          <a:p>
            <a:r>
              <a:rPr lang="en-US" sz="1800" b="1" dirty="0">
                <a:solidFill>
                  <a:schemeClr val="tx1"/>
                </a:solidFill>
                <a:effectLst/>
              </a:rPr>
              <a:t> </a:t>
            </a:r>
            <a:endParaRPr lang="en-CA" sz="1800" dirty="0">
              <a:solidFill>
                <a:schemeClr val="tx1"/>
              </a:solidFill>
              <a:effectLst/>
            </a:endParaRPr>
          </a:p>
          <a:p>
            <a:r>
              <a:rPr lang="en-US" sz="1800" b="1" dirty="0">
                <a:solidFill>
                  <a:schemeClr val="tx1"/>
                </a:solidFill>
                <a:effectLst/>
              </a:rPr>
              <a:t>Parameters: </a:t>
            </a:r>
            <a:r>
              <a:rPr lang="en-US" sz="1800" dirty="0">
                <a:solidFill>
                  <a:schemeClr val="tx1"/>
                </a:solidFill>
                <a:effectLst/>
              </a:rPr>
              <a:t>Access to appropriate computer equipment, software, support materials and the Internet.  More specifically, students must have the tools they will require to design, write and debug markup language-based hypermedia documents</a:t>
            </a:r>
            <a:endParaRPr lang="en-CA" sz="1800" dirty="0">
              <a:solidFill>
                <a:schemeClr val="tx1"/>
              </a:solidFill>
            </a:endParaRPr>
          </a:p>
        </p:txBody>
      </p:sp>
    </p:spTree>
    <p:extLst>
      <p:ext uri="{BB962C8B-B14F-4D97-AF65-F5344CB8AC3E}">
        <p14:creationId xmlns:p14="http://schemas.microsoft.com/office/powerpoint/2010/main" val="360274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hlinkClick r:id="rId2" action="ppaction://hlinkfile"/>
              </a:rPr>
              <a:t>Assignment #7: </a:t>
            </a:r>
            <a:endParaRPr lang="en-CA" dirty="0"/>
          </a:p>
        </p:txBody>
      </p:sp>
      <p:sp>
        <p:nvSpPr>
          <p:cNvPr id="3" name="Content Placeholder 2"/>
          <p:cNvSpPr>
            <a:spLocks noGrp="1"/>
          </p:cNvSpPr>
          <p:nvPr>
            <p:ph idx="1"/>
          </p:nvPr>
        </p:nvSpPr>
        <p:spPr/>
        <p:txBody>
          <a:bodyPr>
            <a:normAutofit/>
          </a:bodyPr>
          <a:lstStyle/>
          <a:p>
            <a:r>
              <a:rPr lang="en-US" b="1" dirty="0">
                <a:effectLst/>
              </a:rPr>
              <a:t>Objectives</a:t>
            </a:r>
            <a:endParaRPr lang="en-CA" b="1" dirty="0">
              <a:effectLst/>
            </a:endParaRPr>
          </a:p>
          <a:p>
            <a:r>
              <a:rPr lang="en-US" dirty="0">
                <a:effectLst/>
              </a:rPr>
              <a:t>After this lesson, you will be able to:</a:t>
            </a:r>
            <a:endParaRPr lang="en-CA" dirty="0">
              <a:effectLst/>
            </a:endParaRPr>
          </a:p>
          <a:p>
            <a:pPr lvl="0"/>
            <a:r>
              <a:rPr lang="en-US" dirty="0">
                <a:effectLst/>
              </a:rPr>
              <a:t>Identify the graphic formats for the World Wide Web.</a:t>
            </a:r>
            <a:endParaRPr lang="en-CA" dirty="0">
              <a:effectLst/>
            </a:endParaRPr>
          </a:p>
          <a:p>
            <a:pPr lvl="0"/>
            <a:r>
              <a:rPr lang="en-US" dirty="0">
                <a:effectLst/>
              </a:rPr>
              <a:t>Discuss key points to consider when including graphics in WWW documents.</a:t>
            </a:r>
            <a:endParaRPr lang="en-CA" dirty="0">
              <a:effectLst/>
            </a:endParaRPr>
          </a:p>
          <a:p>
            <a:pPr lvl="0"/>
            <a:r>
              <a:rPr lang="en-US" dirty="0">
                <a:effectLst/>
              </a:rPr>
              <a:t>Download a graphic file to your computer.</a:t>
            </a:r>
            <a:endParaRPr lang="en-CA" dirty="0">
              <a:effectLst/>
            </a:endParaRPr>
          </a:p>
          <a:p>
            <a:pPr lvl="0"/>
            <a:r>
              <a:rPr lang="en-US" dirty="0">
                <a:effectLst/>
              </a:rPr>
              <a:t>Use the correct HTML format for including pictures in your web page.</a:t>
            </a:r>
            <a:endParaRPr lang="en-CA" dirty="0">
              <a:effectLst/>
            </a:endParaRPr>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763184732"/>
              </p:ext>
            </p:extLst>
          </p:nvPr>
        </p:nvGraphicFramePr>
        <p:xfrm>
          <a:off x="1249295" y="1716088"/>
          <a:ext cx="9639283" cy="381000"/>
        </p:xfrm>
        <a:graphic>
          <a:graphicData uri="http://schemas.openxmlformats.org/drawingml/2006/table">
            <a:tbl>
              <a:tblPr firstRow="1" firstCol="1" bandRow="1" bandCol="1">
                <a:tableStyleId>{5C22544A-7EE6-4342-B048-85BDC9FD1C3A}</a:tableStyleId>
              </a:tblPr>
              <a:tblGrid>
                <a:gridCol w="9639283"/>
              </a:tblGrid>
              <a:tr h="0">
                <a:tc>
                  <a:txBody>
                    <a:bodyPr/>
                    <a:lstStyle/>
                    <a:p>
                      <a:pPr>
                        <a:spcAft>
                          <a:spcPts val="0"/>
                        </a:spcAft>
                      </a:pPr>
                      <a:r>
                        <a:rPr lang="en-US" sz="1100" dirty="0">
                          <a:effectLst/>
                        </a:rPr>
                        <a:t/>
                      </a:r>
                      <a:br>
                        <a:rPr lang="en-US" sz="1100" dirty="0">
                          <a:effectLst/>
                        </a:rPr>
                      </a:br>
                      <a:r>
                        <a:rPr lang="en-US" sz="1400" dirty="0">
                          <a:effectLst/>
                        </a:rPr>
                        <a:t>Outcome 7. Work with Visual Content </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835984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hlinkClick r:id="rId2" action="ppaction://hlinkfile"/>
              </a:rPr>
              <a:t>Assignment #8</a:t>
            </a:r>
            <a:endParaRPr lang="en-CA" dirty="0"/>
          </a:p>
        </p:txBody>
      </p:sp>
      <p:sp>
        <p:nvSpPr>
          <p:cNvPr id="3" name="Content Placeholder 2"/>
          <p:cNvSpPr>
            <a:spLocks noGrp="1"/>
          </p:cNvSpPr>
          <p:nvPr>
            <p:ph idx="1"/>
          </p:nvPr>
        </p:nvSpPr>
        <p:spPr>
          <a:xfrm>
            <a:off x="1141412" y="2502150"/>
            <a:ext cx="9905999" cy="3541714"/>
          </a:xfrm>
        </p:spPr>
        <p:txBody>
          <a:bodyPr>
            <a:normAutofit fontScale="92500"/>
          </a:bodyPr>
          <a:lstStyle/>
          <a:p>
            <a:r>
              <a:rPr lang="en-US" b="1" dirty="0">
                <a:effectLst/>
              </a:rPr>
              <a:t>Objectives</a:t>
            </a:r>
            <a:endParaRPr lang="en-CA" b="1" dirty="0">
              <a:effectLst/>
            </a:endParaRPr>
          </a:p>
          <a:p>
            <a:r>
              <a:rPr lang="en-US" dirty="0">
                <a:effectLst/>
              </a:rPr>
              <a:t>After this lesson, you will be able to:</a:t>
            </a:r>
            <a:endParaRPr lang="en-CA" dirty="0">
              <a:effectLst/>
            </a:endParaRPr>
          </a:p>
          <a:p>
            <a:pPr lvl="0"/>
            <a:r>
              <a:rPr lang="en-US" dirty="0">
                <a:effectLst/>
              </a:rPr>
              <a:t>Place an inline image within your HTML document.</a:t>
            </a:r>
            <a:endParaRPr lang="en-CA" dirty="0">
              <a:effectLst/>
            </a:endParaRPr>
          </a:p>
          <a:p>
            <a:pPr lvl="0"/>
            <a:r>
              <a:rPr lang="en-US" dirty="0">
                <a:effectLst/>
              </a:rPr>
              <a:t>Select how the pictures align with surrounding text.</a:t>
            </a:r>
            <a:endParaRPr lang="en-CA" dirty="0">
              <a:effectLst/>
            </a:endParaRPr>
          </a:p>
          <a:p>
            <a:pPr lvl="0"/>
            <a:r>
              <a:rPr lang="en-US" dirty="0">
                <a:effectLst/>
              </a:rPr>
              <a:t>Modify the inline image tag to account for viewers using a non-graphic browser.</a:t>
            </a:r>
            <a:endParaRPr lang="en-CA" dirty="0">
              <a:effectLst/>
            </a:endParaRPr>
          </a:p>
          <a:p>
            <a:pPr lvl="0"/>
            <a:r>
              <a:rPr lang="en-US" dirty="0">
                <a:effectLst/>
              </a:rPr>
              <a:t>Specify the dimensions of inline image.</a:t>
            </a:r>
            <a:endParaRPr lang="en-CA" dirty="0">
              <a:effectLst/>
            </a:endParaRPr>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537436166"/>
              </p:ext>
            </p:extLst>
          </p:nvPr>
        </p:nvGraphicFramePr>
        <p:xfrm>
          <a:off x="1261328" y="1716088"/>
          <a:ext cx="9603188" cy="381000"/>
        </p:xfrm>
        <a:graphic>
          <a:graphicData uri="http://schemas.openxmlformats.org/drawingml/2006/table">
            <a:tbl>
              <a:tblPr firstRow="1" firstCol="1" bandRow="1" bandCol="1">
                <a:tableStyleId>{5C22544A-7EE6-4342-B048-85BDC9FD1C3A}</a:tableStyleId>
              </a:tblPr>
              <a:tblGrid>
                <a:gridCol w="9603188"/>
              </a:tblGrid>
              <a:tr h="0">
                <a:tc>
                  <a:txBody>
                    <a:bodyPr/>
                    <a:lstStyle/>
                    <a:p>
                      <a:pPr>
                        <a:spcAft>
                          <a:spcPts val="0"/>
                        </a:spcAft>
                      </a:pPr>
                      <a:r>
                        <a:rPr lang="en-US" sz="1100" dirty="0">
                          <a:effectLst/>
                        </a:rPr>
                        <a:t/>
                      </a:r>
                      <a:br>
                        <a:rPr lang="en-US" sz="1100" dirty="0">
                          <a:effectLst/>
                        </a:rPr>
                      </a:br>
                      <a:r>
                        <a:rPr lang="en-US" sz="1400" dirty="0">
                          <a:effectLst/>
                        </a:rPr>
                        <a:t>Outcome 8. display text and visual data in a variety of formats</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4807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967434"/>
            <a:ext cx="9905998" cy="716987"/>
          </a:xfrm>
        </p:spPr>
        <p:txBody>
          <a:bodyPr>
            <a:normAutofit fontScale="90000"/>
          </a:bodyPr>
          <a:lstStyle/>
          <a:p>
            <a:r>
              <a:rPr lang="en-US" b="1" dirty="0">
                <a:effectLst/>
              </a:rPr>
              <a:t>Linking it with Anchors</a:t>
            </a:r>
            <a:r>
              <a:rPr lang="en-CA" b="1" dirty="0">
                <a:effectLst/>
              </a:rPr>
              <a:t/>
            </a:r>
            <a:br>
              <a:rPr lang="en-CA" b="1" dirty="0">
                <a:effectLst/>
              </a:rPr>
            </a:br>
            <a:endParaRPr lang="en-CA" dirty="0"/>
          </a:p>
        </p:txBody>
      </p:sp>
      <p:sp>
        <p:nvSpPr>
          <p:cNvPr id="3" name="Content Placeholder 2"/>
          <p:cNvSpPr>
            <a:spLocks noGrp="1"/>
          </p:cNvSpPr>
          <p:nvPr>
            <p:ph idx="1"/>
          </p:nvPr>
        </p:nvSpPr>
        <p:spPr>
          <a:xfrm>
            <a:off x="1141412" y="1347537"/>
            <a:ext cx="9905999" cy="4443664"/>
          </a:xfrm>
        </p:spPr>
        <p:txBody>
          <a:bodyPr>
            <a:noAutofit/>
          </a:bodyPr>
          <a:lstStyle/>
          <a:p>
            <a:r>
              <a:rPr lang="en-US" sz="1600" dirty="0" smtClean="0">
                <a:effectLst/>
              </a:rPr>
              <a:t>Relax</a:t>
            </a:r>
            <a:r>
              <a:rPr lang="en-US" sz="1600" dirty="0">
                <a:effectLst/>
              </a:rPr>
              <a:t>... this lesson is quick and easy! In fact, it is just information for you to read...</a:t>
            </a:r>
            <a:endParaRPr lang="en-CA" sz="1600" dirty="0">
              <a:effectLst/>
            </a:endParaRPr>
          </a:p>
          <a:p>
            <a:r>
              <a:rPr lang="en-US" sz="1600" b="1" dirty="0">
                <a:effectLst/>
              </a:rPr>
              <a:t>What is a URL?</a:t>
            </a:r>
            <a:endParaRPr lang="en-CA" sz="1600" b="1" dirty="0">
              <a:effectLst/>
            </a:endParaRPr>
          </a:p>
          <a:p>
            <a:r>
              <a:rPr lang="en-US" sz="1600" dirty="0">
                <a:effectLst/>
              </a:rPr>
              <a:t>The real power of the web is the ability to create hypertext links to related information. That other information may be other web pages, graphics, sounds, digital movies, animations, software programs, contents of a file server, a log-in session to a remote computer, a software archive, or an "ftp" site.</a:t>
            </a:r>
            <a:endParaRPr lang="en-CA" sz="1600" dirty="0">
              <a:effectLst/>
            </a:endParaRPr>
          </a:p>
          <a:p>
            <a:r>
              <a:rPr lang="en-US" sz="1600" dirty="0">
                <a:effectLst/>
              </a:rPr>
              <a:t>The World Wide Web uses an addressing scheme known as </a:t>
            </a:r>
            <a:r>
              <a:rPr lang="en-US" sz="1600" b="1" dirty="0">
                <a:effectLst/>
              </a:rPr>
              <a:t>URL</a:t>
            </a:r>
            <a:r>
              <a:rPr lang="en-US" sz="1600" dirty="0">
                <a:effectLst/>
              </a:rPr>
              <a:t>s, or </a:t>
            </a:r>
            <a:r>
              <a:rPr lang="en-US" sz="1600" b="1" u="sng" dirty="0">
                <a:effectLst/>
                <a:hlinkClick r:id="rId2"/>
              </a:rPr>
              <a:t>U</a:t>
            </a:r>
            <a:r>
              <a:rPr lang="en-US" sz="1600" u="sng" dirty="0">
                <a:effectLst/>
                <a:hlinkClick r:id="rId2"/>
              </a:rPr>
              <a:t>niform </a:t>
            </a:r>
            <a:r>
              <a:rPr lang="en-US" sz="1600" b="1" u="sng" dirty="0">
                <a:effectLst/>
                <a:hlinkClick r:id="rId2"/>
              </a:rPr>
              <a:t>R</a:t>
            </a:r>
            <a:r>
              <a:rPr lang="en-US" sz="1600" u="sng" dirty="0">
                <a:effectLst/>
                <a:hlinkClick r:id="rId2"/>
              </a:rPr>
              <a:t>esource </a:t>
            </a:r>
            <a:r>
              <a:rPr lang="en-US" sz="1600" b="1" u="sng" dirty="0">
                <a:effectLst/>
                <a:hlinkClick r:id="rId2"/>
              </a:rPr>
              <a:t>L</a:t>
            </a:r>
            <a:r>
              <a:rPr lang="en-US" sz="1600" u="sng" dirty="0">
                <a:effectLst/>
                <a:hlinkClick r:id="rId2"/>
              </a:rPr>
              <a:t>ocators</a:t>
            </a:r>
            <a:r>
              <a:rPr lang="en-US" sz="1600" dirty="0">
                <a:effectLst/>
              </a:rPr>
              <a:t> (sometimes also called "Universal Resource Locator"), to indicate the location of such items. These hypertext links, the ones </a:t>
            </a:r>
            <a:r>
              <a:rPr lang="en-US" sz="1600" u="sng" dirty="0">
                <a:effectLst/>
                <a:hlinkClick r:id="rId3"/>
              </a:rPr>
              <a:t>usually underlined in blue</a:t>
            </a:r>
            <a:r>
              <a:rPr lang="en-US" sz="1600" dirty="0">
                <a:effectLst/>
              </a:rPr>
              <a:t>, are known as </a:t>
            </a:r>
            <a:r>
              <a:rPr lang="en-US" sz="1600" b="1" dirty="0">
                <a:effectLst/>
              </a:rPr>
              <a:t>anchors</a:t>
            </a:r>
            <a:r>
              <a:rPr lang="en-US" sz="1600" dirty="0">
                <a:effectLst/>
              </a:rPr>
              <a:t> (This should not be news to you as you followed several to get this far!).</a:t>
            </a:r>
            <a:endParaRPr lang="en-CA" sz="1600" dirty="0">
              <a:effectLst/>
            </a:endParaRPr>
          </a:p>
          <a:p>
            <a:r>
              <a:rPr lang="en-US" sz="1600" dirty="0">
                <a:effectLst/>
              </a:rPr>
              <a:t>In the next lessons we will:</a:t>
            </a:r>
            <a:endParaRPr lang="en-CA" sz="1600" dirty="0">
              <a:effectLst/>
            </a:endParaRPr>
          </a:p>
          <a:p>
            <a:pPr lvl="0"/>
            <a:r>
              <a:rPr lang="en-US" sz="1600" dirty="0">
                <a:effectLst/>
              </a:rPr>
              <a:t>Review the concept of URLs.</a:t>
            </a:r>
            <a:endParaRPr lang="en-CA" sz="1600" dirty="0">
              <a:effectLst/>
            </a:endParaRPr>
          </a:p>
          <a:p>
            <a:pPr lvl="0"/>
            <a:r>
              <a:rPr lang="en-US" sz="1600" dirty="0">
                <a:effectLst/>
              </a:rPr>
              <a:t>Find and copy URLs from your web browser to your HTML text document</a:t>
            </a:r>
            <a:r>
              <a:rPr lang="en-US" sz="1600" dirty="0" smtClean="0">
                <a:effectLst/>
              </a:rPr>
              <a:t>.</a:t>
            </a:r>
            <a:endParaRPr lang="en-CA" sz="1600" dirty="0">
              <a:effectLst/>
            </a:endParaRPr>
          </a:p>
        </p:txBody>
      </p:sp>
    </p:spTree>
    <p:extLst>
      <p:ext uri="{BB962C8B-B14F-4D97-AF65-F5344CB8AC3E}">
        <p14:creationId xmlns:p14="http://schemas.microsoft.com/office/powerpoint/2010/main" val="3680479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5475" y="1540042"/>
            <a:ext cx="9905999" cy="4114800"/>
          </a:xfrm>
        </p:spPr>
        <p:txBody>
          <a:bodyPr>
            <a:normAutofit/>
          </a:bodyPr>
          <a:lstStyle/>
          <a:p>
            <a:pPr lvl="0"/>
            <a:r>
              <a:rPr lang="en-US" sz="1600" dirty="0">
                <a:effectLst/>
              </a:rPr>
              <a:t>Write an HTML anchor to link to another document in the same directory as our first document.</a:t>
            </a:r>
            <a:endParaRPr lang="en-CA" sz="1600" dirty="0">
              <a:effectLst/>
            </a:endParaRPr>
          </a:p>
          <a:p>
            <a:pPr lvl="0"/>
            <a:r>
              <a:rPr lang="en-US" sz="1600" dirty="0">
                <a:effectLst/>
              </a:rPr>
              <a:t>Write an HTML anchor to link to another document in a different directory as our first document.</a:t>
            </a:r>
            <a:endParaRPr lang="en-CA" sz="1600" dirty="0">
              <a:effectLst/>
            </a:endParaRPr>
          </a:p>
          <a:p>
            <a:pPr lvl="0"/>
            <a:r>
              <a:rPr lang="en-US" sz="1600" dirty="0">
                <a:effectLst/>
              </a:rPr>
              <a:t>Write an HTML anchor to link to another web document on the Internet.</a:t>
            </a:r>
            <a:endParaRPr lang="en-CA" sz="1600" dirty="0">
              <a:effectLst/>
            </a:endParaRPr>
          </a:p>
          <a:p>
            <a:pPr lvl="0"/>
            <a:r>
              <a:rPr lang="en-US" sz="1600" dirty="0">
                <a:effectLst/>
              </a:rPr>
              <a:t>Write an HTML anchor that links to another section of the same document.</a:t>
            </a:r>
            <a:endParaRPr lang="en-CA" sz="1600" dirty="0">
              <a:effectLst/>
            </a:endParaRPr>
          </a:p>
          <a:p>
            <a:pPr lvl="0"/>
            <a:r>
              <a:rPr lang="en-US" sz="1600" dirty="0">
                <a:effectLst/>
              </a:rPr>
              <a:t>Incorporate a graphic that acts as a "hyperlink" to another document.</a:t>
            </a:r>
            <a:endParaRPr lang="en-CA" sz="1600" dirty="0">
              <a:effectLst/>
            </a:endParaRPr>
          </a:p>
          <a:p>
            <a:r>
              <a:rPr lang="en-US" sz="1600" dirty="0">
                <a:effectLst/>
              </a:rPr>
              <a:t>Wow! That sounds like a lot to do! Don't worry -- it is no more complex than what you have done up to this point.</a:t>
            </a:r>
            <a:endParaRPr lang="en-CA" sz="1600" dirty="0">
              <a:effectLst/>
            </a:endParaRPr>
          </a:p>
          <a:p>
            <a:r>
              <a:rPr lang="en-US" sz="1600" dirty="0">
                <a:effectLst/>
              </a:rPr>
              <a:t>After all, without the hypertext, we would be only calling this </a:t>
            </a:r>
            <a:r>
              <a:rPr lang="en-US" sz="1600" b="1" dirty="0">
                <a:effectLst/>
              </a:rPr>
              <a:t>"Writing TML"</a:t>
            </a:r>
            <a:r>
              <a:rPr lang="en-US" sz="1600" dirty="0">
                <a:effectLst/>
              </a:rPr>
              <a:t> and not </a:t>
            </a:r>
            <a:r>
              <a:rPr lang="en-US" sz="1600" b="1" dirty="0">
                <a:effectLst/>
              </a:rPr>
              <a:t>Writing HTML</a:t>
            </a:r>
            <a:endParaRPr lang="en-CA" sz="1600" dirty="0">
              <a:effectLst/>
            </a:endParaRPr>
          </a:p>
          <a:p>
            <a:pPr marL="0" indent="0">
              <a:buNone/>
            </a:pPr>
            <a:endParaRPr lang="en-CA" dirty="0"/>
          </a:p>
        </p:txBody>
      </p:sp>
    </p:spTree>
    <p:extLst>
      <p:ext uri="{BB962C8B-B14F-4D97-AF65-F5344CB8AC3E}">
        <p14:creationId xmlns:p14="http://schemas.microsoft.com/office/powerpoint/2010/main" val="702877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hlinkClick r:id="rId2" action="ppaction://hlinkfile"/>
              </a:rPr>
              <a:t>Assignment #9</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3320451"/>
              </p:ext>
            </p:extLst>
          </p:nvPr>
        </p:nvGraphicFramePr>
        <p:xfrm>
          <a:off x="1141413" y="1799908"/>
          <a:ext cx="9747166" cy="381000"/>
        </p:xfrm>
        <a:graphic>
          <a:graphicData uri="http://schemas.openxmlformats.org/drawingml/2006/table">
            <a:tbl>
              <a:tblPr firstRow="1" firstCol="1" bandRow="1" bandCol="1">
                <a:tableStyleId>{5C22544A-7EE6-4342-B048-85BDC9FD1C3A}</a:tableStyleId>
              </a:tblPr>
              <a:tblGrid>
                <a:gridCol w="9747166"/>
              </a:tblGrid>
              <a:tr h="0">
                <a:tc>
                  <a:txBody>
                    <a:bodyPr/>
                    <a:lstStyle/>
                    <a:p>
                      <a:pPr>
                        <a:spcAft>
                          <a:spcPts val="0"/>
                        </a:spcAft>
                      </a:pPr>
                      <a:r>
                        <a:rPr lang="en-US" sz="1100" dirty="0">
                          <a:effectLst/>
                        </a:rPr>
                        <a:t/>
                      </a:r>
                      <a:br>
                        <a:rPr lang="en-US" sz="1100" dirty="0">
                          <a:effectLst/>
                        </a:rPr>
                      </a:br>
                      <a:r>
                        <a:rPr lang="en-US" sz="1400" dirty="0">
                          <a:effectLst/>
                        </a:rPr>
                        <a:t>Outcome 9. identify the locations of the required anchors and links</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72569860"/>
              </p:ext>
            </p:extLst>
          </p:nvPr>
        </p:nvGraphicFramePr>
        <p:xfrm>
          <a:off x="1141413" y="2389263"/>
          <a:ext cx="9759198" cy="594360"/>
        </p:xfrm>
        <a:graphic>
          <a:graphicData uri="http://schemas.openxmlformats.org/drawingml/2006/table">
            <a:tbl>
              <a:tblPr firstRow="1" firstCol="1" bandRow="1" bandCol="1">
                <a:tableStyleId>{5C22544A-7EE6-4342-B048-85BDC9FD1C3A}</a:tableStyleId>
              </a:tblPr>
              <a:tblGrid>
                <a:gridCol w="9759198"/>
              </a:tblGrid>
              <a:tr h="0">
                <a:tc>
                  <a:txBody>
                    <a:bodyPr/>
                    <a:lstStyle/>
                    <a:p>
                      <a:pPr>
                        <a:spcAft>
                          <a:spcPts val="0"/>
                        </a:spcAft>
                      </a:pPr>
                      <a:r>
                        <a:rPr lang="en-US" sz="1100" dirty="0">
                          <a:effectLst/>
                        </a:rPr>
                        <a:t/>
                      </a:r>
                      <a:br>
                        <a:rPr lang="en-US" sz="1100" dirty="0">
                          <a:effectLst/>
                        </a:rPr>
                      </a:br>
                      <a:r>
                        <a:rPr lang="en-US" sz="1400" dirty="0">
                          <a:effectLst/>
                        </a:rPr>
                        <a:t>Outcome 10. translate design documents into hypertext documents using code elements such as tags, attributes </a:t>
                      </a:r>
                      <a:r>
                        <a:rPr lang="en-US" sz="1400" dirty="0" smtClean="0">
                          <a:effectLst/>
                        </a:rPr>
                        <a:t>and </a:t>
                      </a:r>
                      <a:r>
                        <a:rPr lang="en-US" sz="1400" dirty="0">
                          <a:effectLst/>
                        </a:rPr>
                        <a:t>hyperlinks</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Rectangle 5"/>
          <p:cNvSpPr/>
          <p:nvPr/>
        </p:nvSpPr>
        <p:spPr>
          <a:xfrm>
            <a:off x="1141413" y="3333617"/>
            <a:ext cx="9674976" cy="2246769"/>
          </a:xfrm>
          <a:prstGeom prst="rect">
            <a:avLst/>
          </a:prstGeom>
        </p:spPr>
        <p:txBody>
          <a:bodyPr wrap="square">
            <a:spAutoFit/>
          </a:bodyPr>
          <a:lstStyle/>
          <a:p>
            <a:pPr>
              <a:spcBef>
                <a:spcPts val="1000"/>
              </a:spcBef>
              <a:spcAft>
                <a:spcPts val="0"/>
              </a:spcAft>
            </a:pPr>
            <a:r>
              <a:rPr lang="en-US" sz="2000" b="1" dirty="0">
                <a:latin typeface="Calibri" panose="020F0502020204030204" pitchFamily="34" charset="0"/>
                <a:ea typeface="Times New Roman" panose="02020603050405020304" pitchFamily="18" charset="0"/>
                <a:cs typeface="Times New Roman" panose="02020603050405020304" pitchFamily="18" charset="0"/>
              </a:rPr>
              <a:t>Objectives</a:t>
            </a:r>
            <a:endParaRPr lang="en-CA" sz="2000" b="1" dirty="0">
              <a:latin typeface="Calibri" panose="020F0502020204030204" pitchFamily="34" charset="0"/>
              <a:ea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ea typeface="Times New Roman" panose="02020603050405020304" pitchFamily="18" charset="0"/>
              </a:rPr>
              <a:t>After this lesson, you will be able to:</a:t>
            </a:r>
            <a:endParaRPr lang="en-CA" sz="2000" dirty="0">
              <a:latin typeface="Times New Roman" panose="02020603050405020304" pitchFamily="18" charset="0"/>
              <a:ea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2000" dirty="0">
                <a:latin typeface="Cambria" panose="02040503050406030204" pitchFamily="18" charset="0"/>
                <a:ea typeface="Times New Roman" panose="02020603050405020304" pitchFamily="18" charset="0"/>
                <a:cs typeface="Times New Roman" panose="02020603050405020304" pitchFamily="18" charset="0"/>
              </a:rPr>
              <a:t>Create a link to an HTML document in the same directory/folder as your main document.</a:t>
            </a:r>
            <a:endParaRPr lang="en-CA" sz="20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2000" dirty="0">
                <a:latin typeface="Cambria" panose="02040503050406030204" pitchFamily="18" charset="0"/>
                <a:ea typeface="Times New Roman" panose="02020603050405020304" pitchFamily="18" charset="0"/>
                <a:cs typeface="Times New Roman" panose="02020603050405020304" pitchFamily="18" charset="0"/>
              </a:rPr>
              <a:t>Create a link to display a graphic image.</a:t>
            </a:r>
            <a:endParaRPr lang="en-CA" sz="20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2000" dirty="0">
                <a:latin typeface="Cambria" panose="02040503050406030204" pitchFamily="18" charset="0"/>
                <a:ea typeface="Times New Roman" panose="02020603050405020304" pitchFamily="18" charset="0"/>
                <a:cs typeface="Times New Roman" panose="02020603050405020304" pitchFamily="18" charset="0"/>
              </a:rPr>
              <a:t>Create a link to a file in a different directory/folder than your main document.</a:t>
            </a:r>
            <a:endParaRPr lang="en-CA" sz="20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2000" dirty="0">
                <a:latin typeface="Cambria" panose="02040503050406030204" pitchFamily="18" charset="0"/>
                <a:ea typeface="Times New Roman" panose="02020603050405020304" pitchFamily="18" charset="0"/>
                <a:cs typeface="Times New Roman" panose="02020603050405020304" pitchFamily="18" charset="0"/>
              </a:rPr>
              <a:t>Reorganize the structure of your web.</a:t>
            </a:r>
            <a:endParaRPr lang="en-CA" sz="20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7037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hlinkClick r:id="rId2" action="ppaction://hlinkfile"/>
              </a:rPr>
              <a:t>Assignment #10</a:t>
            </a:r>
            <a:endParaRPr lang="en-CA" dirty="0"/>
          </a:p>
        </p:txBody>
      </p:sp>
      <p:sp>
        <p:nvSpPr>
          <p:cNvPr id="3" name="Content Placeholder 2"/>
          <p:cNvSpPr>
            <a:spLocks noGrp="1"/>
          </p:cNvSpPr>
          <p:nvPr>
            <p:ph idx="1"/>
          </p:nvPr>
        </p:nvSpPr>
        <p:spPr>
          <a:xfrm>
            <a:off x="1141412" y="2393866"/>
            <a:ext cx="9905999" cy="3541714"/>
          </a:xfrm>
        </p:spPr>
        <p:txBody>
          <a:bodyPr/>
          <a:lstStyle/>
          <a:p>
            <a:r>
              <a:rPr lang="en-US" b="1" dirty="0">
                <a:effectLst/>
              </a:rPr>
              <a:t>Objectives</a:t>
            </a:r>
            <a:endParaRPr lang="en-CA" b="1" dirty="0">
              <a:effectLst/>
            </a:endParaRPr>
          </a:p>
          <a:p>
            <a:r>
              <a:rPr lang="en-US" dirty="0">
                <a:effectLst/>
              </a:rPr>
              <a:t>After this lesson you will be able to:</a:t>
            </a:r>
            <a:endParaRPr lang="en-CA" dirty="0">
              <a:effectLst/>
            </a:endParaRPr>
          </a:p>
          <a:p>
            <a:pPr lvl="0"/>
            <a:r>
              <a:rPr lang="en-US" dirty="0">
                <a:effectLst/>
              </a:rPr>
              <a:t>Identify the function of Uniform Resource Locators (URLs).</a:t>
            </a:r>
            <a:endParaRPr lang="en-CA" dirty="0">
              <a:effectLst/>
            </a:endParaRPr>
          </a:p>
          <a:p>
            <a:pPr lvl="0"/>
            <a:r>
              <a:rPr lang="en-US" dirty="0">
                <a:effectLst/>
              </a:rPr>
              <a:t>Recognize the structure of a URL.</a:t>
            </a:r>
            <a:endParaRPr lang="en-CA" dirty="0">
              <a:effectLst/>
            </a:endParaRPr>
          </a:p>
          <a:p>
            <a:r>
              <a:rPr lang="en-US" dirty="0">
                <a:effectLst/>
              </a:rPr>
              <a:t>Examine the URLs in the hypertext links of any web page.</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361843648"/>
              </p:ext>
            </p:extLst>
          </p:nvPr>
        </p:nvGraphicFramePr>
        <p:xfrm>
          <a:off x="1141411" y="1571116"/>
          <a:ext cx="10035925" cy="594360"/>
        </p:xfrm>
        <a:graphic>
          <a:graphicData uri="http://schemas.openxmlformats.org/drawingml/2006/table">
            <a:tbl>
              <a:tblPr firstRow="1" firstCol="1" bandRow="1" bandCol="1">
                <a:tableStyleId>{5C22544A-7EE6-4342-B048-85BDC9FD1C3A}</a:tableStyleId>
              </a:tblPr>
              <a:tblGrid>
                <a:gridCol w="10035925"/>
              </a:tblGrid>
              <a:tr h="0">
                <a:tc>
                  <a:txBody>
                    <a:bodyPr/>
                    <a:lstStyle/>
                    <a:p>
                      <a:pPr>
                        <a:spcAft>
                          <a:spcPts val="0"/>
                        </a:spcAft>
                      </a:pPr>
                      <a:r>
                        <a:rPr lang="en-US" sz="1100" dirty="0">
                          <a:effectLst/>
                        </a:rPr>
                        <a:t/>
                      </a:r>
                      <a:br>
                        <a:rPr lang="en-US" sz="1100" dirty="0">
                          <a:effectLst/>
                        </a:rPr>
                      </a:br>
                      <a:r>
                        <a:rPr lang="en-US" sz="1400" dirty="0">
                          <a:effectLst/>
                        </a:rPr>
                        <a:t>Outcome 11. translate design documents into hypertext documents using code elements such as tags, attributes </a:t>
                      </a:r>
                      <a:endParaRPr lang="en-CA" sz="1200" dirty="0">
                        <a:effectLst/>
                      </a:endParaRPr>
                    </a:p>
                    <a:p>
                      <a:pPr>
                        <a:spcAft>
                          <a:spcPts val="0"/>
                        </a:spcAft>
                      </a:pPr>
                      <a:r>
                        <a:rPr lang="en-US" sz="1400" dirty="0">
                          <a:effectLst/>
                        </a:rPr>
                        <a:t>and hyperlinks</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824328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05697"/>
            <a:ext cx="9905998" cy="1478570"/>
          </a:xfrm>
        </p:spPr>
        <p:txBody>
          <a:bodyPr/>
          <a:lstStyle/>
          <a:p>
            <a:r>
              <a:rPr lang="en-CA" dirty="0" smtClean="0">
                <a:hlinkClick r:id="rId2" action="ppaction://hlinkfile"/>
              </a:rPr>
              <a:t>Assignment #11</a:t>
            </a:r>
            <a:endParaRPr lang="en-CA" dirty="0"/>
          </a:p>
        </p:txBody>
      </p:sp>
      <p:sp>
        <p:nvSpPr>
          <p:cNvPr id="3" name="Content Placeholder 2"/>
          <p:cNvSpPr>
            <a:spLocks noGrp="1"/>
          </p:cNvSpPr>
          <p:nvPr>
            <p:ph idx="1"/>
          </p:nvPr>
        </p:nvSpPr>
        <p:spPr/>
        <p:txBody>
          <a:bodyPr/>
          <a:lstStyle/>
          <a:p>
            <a:r>
              <a:rPr lang="en-US" b="1" dirty="0">
                <a:effectLst/>
              </a:rPr>
              <a:t>Objectives</a:t>
            </a:r>
            <a:endParaRPr lang="en-CA" b="1" dirty="0">
              <a:effectLst/>
            </a:endParaRPr>
          </a:p>
          <a:p>
            <a:r>
              <a:rPr lang="en-US" dirty="0">
                <a:effectLst/>
              </a:rPr>
              <a:t>After this lesson you will be able to:</a:t>
            </a:r>
            <a:endParaRPr lang="en-CA" dirty="0">
              <a:effectLst/>
            </a:endParaRPr>
          </a:p>
          <a:p>
            <a:pPr lvl="0"/>
            <a:r>
              <a:rPr lang="en-US" dirty="0">
                <a:effectLst/>
              </a:rPr>
              <a:t>Create an anchor to link to an Internet site.</a:t>
            </a:r>
            <a:endParaRPr lang="en-CA" dirty="0">
              <a:effectLst/>
            </a:endParaRPr>
          </a:p>
          <a:p>
            <a:pPr lvl="0"/>
            <a:r>
              <a:rPr lang="en-US" dirty="0">
                <a:effectLst/>
              </a:rPr>
              <a:t>Quickly copy the URL for a site and use it in your HTML document.</a:t>
            </a:r>
            <a:endParaRPr lang="en-CA" dirty="0">
              <a:effectLst/>
            </a:endParaRPr>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021792551"/>
              </p:ext>
            </p:extLst>
          </p:nvPr>
        </p:nvGraphicFramePr>
        <p:xfrm>
          <a:off x="1141411" y="1547052"/>
          <a:ext cx="10228431" cy="594360"/>
        </p:xfrm>
        <a:graphic>
          <a:graphicData uri="http://schemas.openxmlformats.org/drawingml/2006/table">
            <a:tbl>
              <a:tblPr firstRow="1" firstCol="1" bandRow="1" bandCol="1">
                <a:tableStyleId>{5C22544A-7EE6-4342-B048-85BDC9FD1C3A}</a:tableStyleId>
              </a:tblPr>
              <a:tblGrid>
                <a:gridCol w="10228431"/>
              </a:tblGrid>
              <a:tr h="0">
                <a:tc>
                  <a:txBody>
                    <a:bodyPr/>
                    <a:lstStyle/>
                    <a:p>
                      <a:pPr>
                        <a:spcAft>
                          <a:spcPts val="0"/>
                        </a:spcAft>
                      </a:pPr>
                      <a:r>
                        <a:rPr lang="en-US" sz="1100" dirty="0">
                          <a:effectLst/>
                        </a:rPr>
                        <a:t/>
                      </a:r>
                      <a:br>
                        <a:rPr lang="en-US" sz="1100" dirty="0">
                          <a:effectLst/>
                        </a:rPr>
                      </a:br>
                      <a:r>
                        <a:rPr lang="en-US" sz="1400" dirty="0">
                          <a:effectLst/>
                        </a:rPr>
                        <a:t>Outcome 12. translate design documents into hypertext documents using code elements such as tags, attributes </a:t>
                      </a:r>
                      <a:endParaRPr lang="en-CA" sz="1200" dirty="0">
                        <a:effectLst/>
                      </a:endParaRPr>
                    </a:p>
                    <a:p>
                      <a:pPr>
                        <a:spcAft>
                          <a:spcPts val="0"/>
                        </a:spcAft>
                      </a:pPr>
                      <a:r>
                        <a:rPr lang="en-US" sz="1400" dirty="0">
                          <a:effectLst/>
                        </a:rPr>
                        <a:t>and </a:t>
                      </a:r>
                      <a:r>
                        <a:rPr lang="en-US" sz="1400" dirty="0" smtClean="0">
                          <a:effectLst/>
                        </a:rPr>
                        <a:t>hyperlinks.</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50422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hlinkClick r:id="rId2" action="ppaction://hlinkfile"/>
              </a:rPr>
              <a:t>Course Project</a:t>
            </a:r>
            <a:endParaRPr lang="en-CA" dirty="0"/>
          </a:p>
        </p:txBody>
      </p:sp>
      <p:sp>
        <p:nvSpPr>
          <p:cNvPr id="3" name="Content Placeholder 2"/>
          <p:cNvSpPr>
            <a:spLocks noGrp="1"/>
          </p:cNvSpPr>
          <p:nvPr>
            <p:ph idx="1"/>
          </p:nvPr>
        </p:nvSpPr>
        <p:spPr>
          <a:xfrm>
            <a:off x="1141412" y="2097088"/>
            <a:ext cx="9905999" cy="3541714"/>
          </a:xfrm>
        </p:spPr>
        <p:txBody>
          <a:bodyPr>
            <a:normAutofit fontScale="85000" lnSpcReduction="20000"/>
          </a:bodyPr>
          <a:lstStyle/>
          <a:p>
            <a:pPr marL="0" indent="0">
              <a:buNone/>
            </a:pPr>
            <a:r>
              <a:rPr lang="en-CA" dirty="0" smtClean="0"/>
              <a:t>Complete your Course Project.  </a:t>
            </a:r>
            <a:endParaRPr lang="en-CA" dirty="0"/>
          </a:p>
          <a:p>
            <a:pPr marL="0" indent="0">
              <a:buNone/>
            </a:pPr>
            <a:r>
              <a:rPr lang="en-CA" dirty="0" smtClean="0"/>
              <a:t>Be sure that:</a:t>
            </a:r>
          </a:p>
          <a:p>
            <a:pPr>
              <a:buFontTx/>
              <a:buChar char="-"/>
            </a:pPr>
            <a:r>
              <a:rPr lang="en-CA" dirty="0" smtClean="0"/>
              <a:t>Your design suites the intended audience/message.</a:t>
            </a:r>
          </a:p>
          <a:p>
            <a:pPr>
              <a:buFontTx/>
              <a:buChar char="-"/>
            </a:pPr>
            <a:r>
              <a:rPr lang="en-CA" dirty="0" smtClean="0"/>
              <a:t>Your site has visual appeal.</a:t>
            </a:r>
          </a:p>
          <a:p>
            <a:pPr>
              <a:buFontTx/>
              <a:buChar char="-"/>
            </a:pPr>
            <a:r>
              <a:rPr lang="en-CA" dirty="0" smtClean="0"/>
              <a:t>Your design does not infringe on any copyrights.</a:t>
            </a:r>
          </a:p>
          <a:p>
            <a:pPr>
              <a:buFontTx/>
              <a:buChar char="-"/>
            </a:pPr>
            <a:r>
              <a:rPr lang="en-CA" dirty="0" smtClean="0"/>
              <a:t>Your site has all of the required components within the previous assignments</a:t>
            </a:r>
            <a:r>
              <a:rPr lang="en-CA" dirty="0" smtClean="0"/>
              <a:t>.</a:t>
            </a:r>
          </a:p>
          <a:p>
            <a:pPr marL="0" indent="0">
              <a:buNone/>
            </a:pPr>
            <a:endParaRPr lang="en-CA" dirty="0"/>
          </a:p>
          <a:p>
            <a:pPr marL="0" indent="0" algn="ctr">
              <a:buNone/>
            </a:pPr>
            <a:r>
              <a:rPr lang="en-CA" dirty="0" smtClean="0"/>
              <a:t>Want to know even more?  </a:t>
            </a:r>
            <a:r>
              <a:rPr lang="en-CA" dirty="0" smtClean="0">
                <a:hlinkClick r:id="rId3"/>
              </a:rPr>
              <a:t>Check out Dash!</a:t>
            </a:r>
            <a:endParaRPr lang="en-CA" dirty="0" smtClean="0"/>
          </a:p>
          <a:p>
            <a:pPr>
              <a:buFontTx/>
              <a:buChar char="-"/>
            </a:pPr>
            <a:endParaRPr lang="en-CA" dirty="0"/>
          </a:p>
        </p:txBody>
      </p:sp>
    </p:spTree>
    <p:extLst>
      <p:ext uri="{BB962C8B-B14F-4D97-AF65-F5344CB8AC3E}">
        <p14:creationId xmlns:p14="http://schemas.microsoft.com/office/powerpoint/2010/main" val="1856163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9538" y="938044"/>
            <a:ext cx="9905999" cy="5462756"/>
          </a:xfrm>
        </p:spPr>
        <p:txBody>
          <a:bodyPr/>
          <a:lstStyle/>
          <a:p>
            <a:r>
              <a:rPr lang="en-US" dirty="0">
                <a:effectLst/>
              </a:rPr>
              <a:t>The CSE1210 course is made up of 11 activities and a conference/presentation with your teacher. You must complete all the questions and tasks in all of the activities. </a:t>
            </a:r>
            <a:endParaRPr lang="en-CA" dirty="0">
              <a:effectLst/>
            </a:endParaRPr>
          </a:p>
          <a:p>
            <a:r>
              <a:rPr lang="en-US" dirty="0">
                <a:effectLst/>
              </a:rPr>
              <a:t>If you are having difficulties completing any of the work in this course be sure to ask you teacher for help</a:t>
            </a:r>
            <a:r>
              <a:rPr lang="en-US" dirty="0" smtClean="0">
                <a:effectLst/>
              </a:rPr>
              <a:t>.</a:t>
            </a:r>
          </a:p>
          <a:p>
            <a:pPr marL="0" indent="0" algn="ctr">
              <a:buNone/>
            </a:pPr>
            <a:r>
              <a:rPr lang="en-US" u="sng" dirty="0" smtClean="0">
                <a:effectLst/>
              </a:rPr>
              <a:t>Index:</a:t>
            </a:r>
          </a:p>
          <a:p>
            <a:pPr marL="0" indent="0" algn="ctr">
              <a:buNone/>
            </a:pPr>
            <a:r>
              <a:rPr lang="en-US" dirty="0" smtClean="0">
                <a:effectLst/>
                <a:hlinkClick r:id="rId2" action="ppaction://hlinksldjump"/>
              </a:rPr>
              <a:t>Assign #1</a:t>
            </a:r>
            <a:r>
              <a:rPr lang="en-US" dirty="0" smtClean="0">
                <a:effectLst/>
              </a:rPr>
              <a:t>	</a:t>
            </a:r>
            <a:r>
              <a:rPr lang="en-US" dirty="0" smtClean="0">
                <a:effectLst/>
                <a:hlinkClick r:id="rId3" action="ppaction://hlinksldjump"/>
              </a:rPr>
              <a:t>Assign #2</a:t>
            </a:r>
            <a:r>
              <a:rPr lang="en-US" dirty="0" smtClean="0">
                <a:effectLst/>
              </a:rPr>
              <a:t>	</a:t>
            </a:r>
            <a:r>
              <a:rPr lang="en-US" dirty="0" smtClean="0">
                <a:effectLst/>
                <a:hlinkClick r:id="rId4" action="ppaction://hlinksldjump"/>
              </a:rPr>
              <a:t>Assign #3</a:t>
            </a:r>
            <a:r>
              <a:rPr lang="en-US" dirty="0" smtClean="0">
                <a:effectLst/>
              </a:rPr>
              <a:t>	</a:t>
            </a:r>
            <a:r>
              <a:rPr lang="en-US" dirty="0" smtClean="0">
                <a:effectLst/>
                <a:hlinkClick r:id="rId5" action="ppaction://hlinksldjump"/>
              </a:rPr>
              <a:t>Assign #4</a:t>
            </a:r>
            <a:r>
              <a:rPr lang="en-US" dirty="0" smtClean="0">
                <a:effectLst/>
              </a:rPr>
              <a:t>	</a:t>
            </a:r>
            <a:r>
              <a:rPr lang="en-US" dirty="0" smtClean="0">
                <a:effectLst/>
                <a:hlinkClick r:id="rId6" action="ppaction://hlinksldjump"/>
              </a:rPr>
              <a:t>Assign #5</a:t>
            </a:r>
            <a:endParaRPr lang="en-US" dirty="0" smtClean="0">
              <a:effectLst/>
            </a:endParaRPr>
          </a:p>
          <a:p>
            <a:pPr marL="0" indent="0" algn="ctr">
              <a:buNone/>
            </a:pPr>
            <a:r>
              <a:rPr lang="en-US" dirty="0" smtClean="0">
                <a:effectLst/>
                <a:hlinkClick r:id="rId7" action="ppaction://hlinksldjump"/>
              </a:rPr>
              <a:t>Assign #6</a:t>
            </a:r>
            <a:r>
              <a:rPr lang="en-US" dirty="0" smtClean="0">
                <a:effectLst/>
              </a:rPr>
              <a:t>	</a:t>
            </a:r>
            <a:r>
              <a:rPr lang="en-US" dirty="0" smtClean="0">
                <a:effectLst/>
                <a:hlinkClick r:id="rId8" action="ppaction://hlinksldjump"/>
              </a:rPr>
              <a:t>Assign #7</a:t>
            </a:r>
            <a:r>
              <a:rPr lang="en-US" dirty="0" smtClean="0">
                <a:effectLst/>
              </a:rPr>
              <a:t>	</a:t>
            </a:r>
            <a:r>
              <a:rPr lang="en-US" dirty="0" smtClean="0">
                <a:effectLst/>
                <a:hlinkClick r:id="rId9" action="ppaction://hlinksldjump"/>
              </a:rPr>
              <a:t>Assign #8</a:t>
            </a:r>
            <a:r>
              <a:rPr lang="en-US" dirty="0" smtClean="0">
                <a:effectLst/>
              </a:rPr>
              <a:t>	</a:t>
            </a:r>
            <a:r>
              <a:rPr lang="en-US" dirty="0" smtClean="0">
                <a:effectLst/>
                <a:hlinkClick r:id="rId10" action="ppaction://hlinksldjump"/>
              </a:rPr>
              <a:t>Assign #9</a:t>
            </a:r>
            <a:r>
              <a:rPr lang="en-US" dirty="0" smtClean="0">
                <a:effectLst/>
              </a:rPr>
              <a:t>	</a:t>
            </a:r>
            <a:r>
              <a:rPr lang="en-US" dirty="0" smtClean="0">
                <a:effectLst/>
                <a:hlinkClick r:id="rId11" action="ppaction://hlinksldjump"/>
              </a:rPr>
              <a:t>Assign #10</a:t>
            </a:r>
            <a:endParaRPr lang="en-US" dirty="0" smtClean="0">
              <a:effectLst/>
            </a:endParaRPr>
          </a:p>
          <a:p>
            <a:pPr marL="0" indent="0" algn="ctr">
              <a:buNone/>
            </a:pPr>
            <a:r>
              <a:rPr lang="en-US" dirty="0" smtClean="0">
                <a:effectLst/>
                <a:hlinkClick r:id="rId12" action="ppaction://hlinksldjump"/>
              </a:rPr>
              <a:t>Assign #11</a:t>
            </a:r>
            <a:r>
              <a:rPr lang="en-US" dirty="0" smtClean="0">
                <a:effectLst/>
              </a:rPr>
              <a:t>	</a:t>
            </a:r>
            <a:r>
              <a:rPr lang="en-US" dirty="0" smtClean="0">
                <a:effectLst/>
                <a:hlinkClick r:id="rId13" action="ppaction://hlinksldjump"/>
              </a:rPr>
              <a:t>Course Project</a:t>
            </a:r>
            <a:endParaRPr lang="en-CA" dirty="0">
              <a:effectLst/>
            </a:endParaRPr>
          </a:p>
          <a:p>
            <a:pPr marL="0" indent="0">
              <a:buNone/>
            </a:pPr>
            <a:endParaRPr lang="en-CA" dirty="0"/>
          </a:p>
        </p:txBody>
      </p:sp>
    </p:spTree>
    <p:extLst>
      <p:ext uri="{BB962C8B-B14F-4D97-AF65-F5344CB8AC3E}">
        <p14:creationId xmlns:p14="http://schemas.microsoft.com/office/powerpoint/2010/main" val="42225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Assessment</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2174851"/>
              </p:ext>
            </p:extLst>
          </p:nvPr>
        </p:nvGraphicFramePr>
        <p:xfrm>
          <a:off x="1610436" y="1816769"/>
          <a:ext cx="7295757" cy="1710518"/>
        </p:xfrm>
        <a:graphic>
          <a:graphicData uri="http://schemas.openxmlformats.org/drawingml/2006/table">
            <a:tbl>
              <a:tblPr firstRow="1" firstCol="1" bandRow="1" bandCol="1">
                <a:tableStyleId>{5C22544A-7EE6-4342-B048-85BDC9FD1C3A}</a:tableStyleId>
              </a:tblPr>
              <a:tblGrid>
                <a:gridCol w="6278338"/>
                <a:gridCol w="1017419"/>
              </a:tblGrid>
              <a:tr h="855259">
                <a:tc>
                  <a:txBody>
                    <a:bodyPr/>
                    <a:lstStyle/>
                    <a:p>
                      <a:pPr>
                        <a:spcAft>
                          <a:spcPts val="0"/>
                        </a:spcAft>
                      </a:pPr>
                      <a:r>
                        <a:rPr lang="en-US" sz="1400" dirty="0" smtClean="0">
                          <a:effectLst/>
                        </a:rPr>
                        <a:t>Assignments </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smtClean="0">
                          <a:effectLst/>
                        </a:rPr>
                        <a:t>/88</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855259">
                <a:tc>
                  <a:txBody>
                    <a:bodyPr/>
                    <a:lstStyle/>
                    <a:p>
                      <a:pPr>
                        <a:spcAft>
                          <a:spcPts val="0"/>
                        </a:spcAft>
                        <a:tabLst>
                          <a:tab pos="579120" algn="l"/>
                        </a:tabLst>
                      </a:pPr>
                      <a:r>
                        <a:rPr lang="en-US" sz="1400" baseline="0" dirty="0" smtClean="0">
                          <a:effectLst/>
                          <a:latin typeface="+mn-lt"/>
                          <a:ea typeface="+mn-ea"/>
                          <a:cs typeface="+mn-cs"/>
                        </a:rPr>
                        <a:t>Course Project</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US" sz="1400" dirty="0">
                          <a:effectLst/>
                        </a:rPr>
                        <a:t>/</a:t>
                      </a:r>
                      <a:r>
                        <a:rPr lang="en-US" sz="1400" dirty="0" smtClean="0">
                          <a:effectLst/>
                        </a:rPr>
                        <a:t>12</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3625359" y="-478723"/>
            <a:ext cx="158173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9438" algn="l"/>
              </a:tabLst>
              <a:defRPr>
                <a:solidFill>
                  <a:schemeClr val="tx1"/>
                </a:solidFill>
                <a:latin typeface="Arial" panose="020B0604020202020204" pitchFamily="34" charset="0"/>
              </a:defRPr>
            </a:lvl1pPr>
            <a:lvl2pPr eaLnBrk="0" fontAlgn="base" hangingPunct="0">
              <a:spcBef>
                <a:spcPct val="0"/>
              </a:spcBef>
              <a:spcAft>
                <a:spcPct val="0"/>
              </a:spcAft>
              <a:tabLst>
                <a:tab pos="579438" algn="l"/>
              </a:tabLst>
              <a:defRPr>
                <a:solidFill>
                  <a:schemeClr val="tx1"/>
                </a:solidFill>
                <a:latin typeface="Arial" panose="020B0604020202020204" pitchFamily="34" charset="0"/>
              </a:defRPr>
            </a:lvl2pPr>
            <a:lvl3pPr eaLnBrk="0" fontAlgn="base" hangingPunct="0">
              <a:spcBef>
                <a:spcPct val="0"/>
              </a:spcBef>
              <a:spcAft>
                <a:spcPct val="0"/>
              </a:spcAft>
              <a:tabLst>
                <a:tab pos="579438" algn="l"/>
              </a:tabLst>
              <a:defRPr>
                <a:solidFill>
                  <a:schemeClr val="tx1"/>
                </a:solidFill>
                <a:latin typeface="Arial" panose="020B0604020202020204" pitchFamily="34" charset="0"/>
              </a:defRPr>
            </a:lvl3pPr>
            <a:lvl4pPr eaLnBrk="0" fontAlgn="base" hangingPunct="0">
              <a:spcBef>
                <a:spcPct val="0"/>
              </a:spcBef>
              <a:spcAft>
                <a:spcPct val="0"/>
              </a:spcAft>
              <a:tabLst>
                <a:tab pos="579438" algn="l"/>
              </a:tabLst>
              <a:defRPr>
                <a:solidFill>
                  <a:schemeClr val="tx1"/>
                </a:solidFill>
                <a:latin typeface="Arial" panose="020B0604020202020204" pitchFamily="34" charset="0"/>
              </a:defRPr>
            </a:lvl4pPr>
            <a:lvl5pPr eaLnBrk="0" fontAlgn="base" hangingPunct="0">
              <a:spcBef>
                <a:spcPct val="0"/>
              </a:spcBef>
              <a:spcAft>
                <a:spcPct val="0"/>
              </a:spcAft>
              <a:tabLst>
                <a:tab pos="579438" algn="l"/>
              </a:tabLst>
              <a:defRPr>
                <a:solidFill>
                  <a:schemeClr val="tx1"/>
                </a:solidFill>
                <a:latin typeface="Arial" panose="020B0604020202020204" pitchFamily="34" charset="0"/>
              </a:defRPr>
            </a:lvl5pPr>
            <a:lvl6pPr eaLnBrk="0" fontAlgn="base" hangingPunct="0">
              <a:spcBef>
                <a:spcPct val="0"/>
              </a:spcBef>
              <a:spcAft>
                <a:spcPct val="0"/>
              </a:spcAft>
              <a:tabLst>
                <a:tab pos="579438" algn="l"/>
              </a:tabLst>
              <a:defRPr>
                <a:solidFill>
                  <a:schemeClr val="tx1"/>
                </a:solidFill>
                <a:latin typeface="Arial" panose="020B0604020202020204" pitchFamily="34" charset="0"/>
              </a:defRPr>
            </a:lvl6pPr>
            <a:lvl7pPr eaLnBrk="0" fontAlgn="base" hangingPunct="0">
              <a:spcBef>
                <a:spcPct val="0"/>
              </a:spcBef>
              <a:spcAft>
                <a:spcPct val="0"/>
              </a:spcAft>
              <a:tabLst>
                <a:tab pos="579438" algn="l"/>
              </a:tabLst>
              <a:defRPr>
                <a:solidFill>
                  <a:schemeClr val="tx1"/>
                </a:solidFill>
                <a:latin typeface="Arial" panose="020B0604020202020204" pitchFamily="34" charset="0"/>
              </a:defRPr>
            </a:lvl7pPr>
            <a:lvl8pPr eaLnBrk="0" fontAlgn="base" hangingPunct="0">
              <a:spcBef>
                <a:spcPct val="0"/>
              </a:spcBef>
              <a:spcAft>
                <a:spcPct val="0"/>
              </a:spcAft>
              <a:tabLst>
                <a:tab pos="579438" algn="l"/>
              </a:tabLst>
              <a:defRPr>
                <a:solidFill>
                  <a:schemeClr val="tx1"/>
                </a:solidFill>
                <a:latin typeface="Arial" panose="020B0604020202020204" pitchFamily="34" charset="0"/>
              </a:defRPr>
            </a:lvl8pPr>
            <a:lvl9pPr eaLnBrk="0" fontAlgn="base" hangingPunct="0">
              <a:spcBef>
                <a:spcPct val="0"/>
              </a:spcBef>
              <a:spcAft>
                <a:spcPct val="0"/>
              </a:spcAft>
              <a:tabLst>
                <a:tab pos="5794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9438" algn="l"/>
              </a:tabLst>
            </a:pPr>
            <a:r>
              <a:rPr kumimoji="0" lang="en-US" altLang="ja-JP" sz="1400" b="0" i="0" u="none" strike="noStrike" cap="none" normalizeH="0" baseline="0" smtClean="0">
                <a:ln>
                  <a:noFill/>
                </a:ln>
                <a:solidFill>
                  <a:schemeClr val="tx1"/>
                </a:solidFill>
                <a:effectLst/>
                <a:latin typeface="Copperplate Gothic Bold" panose="020E0705020206020404" pitchFamily="34" charset="0"/>
                <a:ea typeface="Times New Roman" panose="02020603050405020304" pitchFamily="18" charset="0"/>
                <a:cs typeface="Times New Roman" panose="02020603050405020304" pitchFamily="18" charset="0"/>
              </a:rPr>
              <a:t>Assessment</a:t>
            </a:r>
            <a:endParaRPr kumimoji="0" lang="en-CA" altLang="ja-JP" sz="12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9438" algn="l"/>
              </a:tabLst>
            </a:pPr>
            <a:endParaRPr kumimoji="0" lang="en-CA" altLang="ja-JP" sz="1800" b="0" i="0" u="none" strike="noStrike" cap="none" normalizeH="0" baseline="0" smtClean="0">
              <a:ln>
                <a:noFill/>
              </a:ln>
              <a:solidFill>
                <a:schemeClr val="tx1"/>
              </a:solidFill>
              <a:effectLst/>
              <a:latin typeface="Arial" panose="020B0604020202020204" pitchFamily="34" charset="0"/>
            </a:endParaRPr>
          </a:p>
        </p:txBody>
      </p:sp>
      <p:sp>
        <p:nvSpPr>
          <p:cNvPr id="3" name="TextBox 2"/>
          <p:cNvSpPr txBox="1"/>
          <p:nvPr/>
        </p:nvSpPr>
        <p:spPr>
          <a:xfrm>
            <a:off x="1600200" y="3970421"/>
            <a:ext cx="7303168" cy="1477328"/>
          </a:xfrm>
          <a:prstGeom prst="rect">
            <a:avLst/>
          </a:prstGeom>
          <a:noFill/>
        </p:spPr>
        <p:txBody>
          <a:bodyPr wrap="square" rtlCol="0">
            <a:spAutoFit/>
          </a:bodyPr>
          <a:lstStyle/>
          <a:p>
            <a:r>
              <a:rPr lang="en-CA" dirty="0" smtClean="0"/>
              <a:t>You will complete 11 assignments and a course project(your own website) in this module.  At the end of each assignment you will add to your course project using the skills you have acquired through the lesson.  As you hand in your assignments, be sure to update your course project.</a:t>
            </a:r>
            <a:endParaRPr lang="en-CA" dirty="0"/>
          </a:p>
        </p:txBody>
      </p:sp>
    </p:spTree>
    <p:extLst>
      <p:ext uri="{BB962C8B-B14F-4D97-AF65-F5344CB8AC3E}">
        <p14:creationId xmlns:p14="http://schemas.microsoft.com/office/powerpoint/2010/main" val="195434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hlinkClick r:id="rId2" action="ppaction://hlinkfile"/>
              </a:rPr>
              <a:t>Assignment #1</a:t>
            </a:r>
            <a:endParaRPr lang="en-CA" dirty="0"/>
          </a:p>
        </p:txBody>
      </p:sp>
      <p:sp>
        <p:nvSpPr>
          <p:cNvPr id="3" name="Content Placeholder 2"/>
          <p:cNvSpPr>
            <a:spLocks noGrp="1"/>
          </p:cNvSpPr>
          <p:nvPr>
            <p:ph idx="1"/>
          </p:nvPr>
        </p:nvSpPr>
        <p:spPr/>
        <p:txBody>
          <a:bodyPr>
            <a:normAutofit fontScale="92500" lnSpcReduction="20000"/>
          </a:bodyPr>
          <a:lstStyle/>
          <a:p>
            <a:r>
              <a:rPr lang="en-US" sz="2600" b="1" dirty="0">
                <a:effectLst/>
              </a:rPr>
              <a:t>Objectives</a:t>
            </a:r>
            <a:endParaRPr lang="en-CA" sz="2600" b="1" dirty="0">
              <a:effectLst/>
            </a:endParaRPr>
          </a:p>
          <a:p>
            <a:r>
              <a:rPr lang="en-US" sz="2600" dirty="0">
                <a:effectLst/>
              </a:rPr>
              <a:t>After this lesson you will be able to:</a:t>
            </a:r>
            <a:endParaRPr lang="en-CA" sz="2600" dirty="0">
              <a:effectLst/>
            </a:endParaRPr>
          </a:p>
          <a:p>
            <a:pPr lvl="0"/>
            <a:r>
              <a:rPr lang="en-US" sz="2600" dirty="0">
                <a:effectLst/>
              </a:rPr>
              <a:t>Identify the meaning and purpose of HTML tags.</a:t>
            </a:r>
            <a:endParaRPr lang="en-CA" sz="2600" dirty="0">
              <a:effectLst/>
            </a:endParaRPr>
          </a:p>
          <a:p>
            <a:pPr lvl="0"/>
            <a:r>
              <a:rPr lang="en-US" sz="2600" dirty="0">
                <a:effectLst/>
              </a:rPr>
              <a:t>Open up a workspace for creating new HTML documents.</a:t>
            </a:r>
            <a:endParaRPr lang="en-CA" sz="2600" dirty="0">
              <a:effectLst/>
            </a:endParaRPr>
          </a:p>
          <a:p>
            <a:pPr lvl="0"/>
            <a:r>
              <a:rPr lang="en-US" sz="2600" dirty="0">
                <a:effectLst/>
              </a:rPr>
              <a:t>Use a text editor to create the basic HTML structure for any web page.</a:t>
            </a:r>
            <a:endParaRPr lang="en-CA" sz="2600" dirty="0">
              <a:effectLst/>
            </a:endParaRPr>
          </a:p>
          <a:p>
            <a:pPr lvl="0"/>
            <a:r>
              <a:rPr lang="en-US" sz="2600" dirty="0">
                <a:effectLst/>
              </a:rPr>
              <a:t>Insert non-displayed comments into your HTML files.</a:t>
            </a:r>
            <a:endParaRPr lang="en-CA" sz="2600" dirty="0">
              <a:effectLst/>
            </a:endParaRPr>
          </a:p>
          <a:p>
            <a:pPr lvl="0"/>
            <a:r>
              <a:rPr lang="en-US" sz="2600" dirty="0">
                <a:effectLst/>
              </a:rPr>
              <a:t>Open your document within your web browser to see how it is displayed.</a:t>
            </a:r>
            <a:endParaRPr lang="en-CA" sz="2600" dirty="0">
              <a:effectLst/>
            </a:endParaRPr>
          </a:p>
          <a:p>
            <a:pPr marL="0" indent="0">
              <a:buNone/>
            </a:pP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4185817180"/>
              </p:ext>
            </p:extLst>
          </p:nvPr>
        </p:nvGraphicFramePr>
        <p:xfrm>
          <a:off x="1141412" y="1655127"/>
          <a:ext cx="8929020" cy="381000"/>
        </p:xfrm>
        <a:graphic>
          <a:graphicData uri="http://schemas.openxmlformats.org/drawingml/2006/table">
            <a:tbl>
              <a:tblPr firstRow="1" firstCol="1" bandRow="1" bandCol="1">
                <a:tableStyleId>{5C22544A-7EE6-4342-B048-85BDC9FD1C3A}</a:tableStyleId>
              </a:tblPr>
              <a:tblGrid>
                <a:gridCol w="8929020"/>
              </a:tblGrid>
              <a:tr h="264477">
                <a:tc>
                  <a:txBody>
                    <a:bodyPr/>
                    <a:lstStyle/>
                    <a:p>
                      <a:pPr>
                        <a:spcAft>
                          <a:spcPts val="0"/>
                        </a:spcAft>
                      </a:pPr>
                      <a:r>
                        <a:rPr lang="en-US" sz="1100" dirty="0">
                          <a:effectLst/>
                        </a:rPr>
                        <a:t/>
                      </a:r>
                      <a:br>
                        <a:rPr lang="en-US" sz="1100" dirty="0">
                          <a:effectLst/>
                        </a:rPr>
                      </a:br>
                      <a:r>
                        <a:rPr lang="en-US" sz="1400" dirty="0">
                          <a:effectLst/>
                        </a:rPr>
                        <a:t>Outcome 1. design, write and debug code using an appropriate Internet markup language</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769742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hlinkClick r:id="rId2" action="ppaction://hlinkfile"/>
              </a:rPr>
              <a:t>Assignment #2</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6746295"/>
              </p:ext>
            </p:extLst>
          </p:nvPr>
        </p:nvGraphicFramePr>
        <p:xfrm>
          <a:off x="1141413" y="1799908"/>
          <a:ext cx="8736513" cy="381000"/>
        </p:xfrm>
        <a:graphic>
          <a:graphicData uri="http://schemas.openxmlformats.org/drawingml/2006/table">
            <a:tbl>
              <a:tblPr firstRow="1" firstCol="1" bandRow="1" bandCol="1">
                <a:tableStyleId>{5C22544A-7EE6-4342-B048-85BDC9FD1C3A}</a:tableStyleId>
              </a:tblPr>
              <a:tblGrid>
                <a:gridCol w="8736513"/>
              </a:tblGrid>
              <a:tr h="0">
                <a:tc>
                  <a:txBody>
                    <a:bodyPr/>
                    <a:lstStyle/>
                    <a:p>
                      <a:pPr>
                        <a:spcAft>
                          <a:spcPts val="0"/>
                        </a:spcAft>
                      </a:pPr>
                      <a:r>
                        <a:rPr lang="en-US" sz="1100" dirty="0">
                          <a:effectLst/>
                        </a:rPr>
                        <a:t/>
                      </a:r>
                      <a:br>
                        <a:rPr lang="en-US" sz="1100" dirty="0">
                          <a:effectLst/>
                        </a:rPr>
                      </a:br>
                      <a:r>
                        <a:rPr lang="en-US" sz="1400" dirty="0">
                          <a:effectLst/>
                        </a:rPr>
                        <a:t>Outcome 2. compare the results of the script with the intent of the design document and modify</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2141221" y="-1923256"/>
            <a:ext cx="21888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sp>
        <p:nvSpPr>
          <p:cNvPr id="6" name="Rectangle 5"/>
          <p:cNvSpPr/>
          <p:nvPr/>
        </p:nvSpPr>
        <p:spPr>
          <a:xfrm>
            <a:off x="1141413" y="2413338"/>
            <a:ext cx="8760576" cy="3108543"/>
          </a:xfrm>
          <a:prstGeom prst="rect">
            <a:avLst/>
          </a:prstGeom>
        </p:spPr>
        <p:txBody>
          <a:bodyPr wrap="square">
            <a:spAutoFit/>
          </a:bodyPr>
          <a:lstStyle/>
          <a:p>
            <a:pPr>
              <a:spcBef>
                <a:spcPts val="1000"/>
              </a:spcBef>
              <a:spcAft>
                <a:spcPts val="0"/>
              </a:spcAft>
            </a:pPr>
            <a:r>
              <a:rPr lang="en-US" sz="2800" b="1" dirty="0">
                <a:latin typeface="Calibri" panose="020F0502020204030204" pitchFamily="34" charset="0"/>
                <a:ea typeface="Times New Roman" panose="02020603050405020304" pitchFamily="18" charset="0"/>
                <a:cs typeface="Times New Roman" panose="02020603050405020304" pitchFamily="18" charset="0"/>
              </a:rPr>
              <a:t>Objectives</a:t>
            </a:r>
            <a:endParaRPr lang="en-CA" sz="2800" b="1" dirty="0">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2800" dirty="0">
                <a:latin typeface="Cambria" panose="02040503050406030204" pitchFamily="18" charset="0"/>
                <a:ea typeface="Times New Roman" panose="02020603050405020304" pitchFamily="18" charset="0"/>
                <a:cs typeface="Times New Roman" panose="02020603050405020304" pitchFamily="18" charset="0"/>
              </a:rPr>
              <a:t>After this lesson, you will be able to:</a:t>
            </a:r>
            <a:endParaRPr lang="en-CA" sz="28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2800" dirty="0">
                <a:latin typeface="Cambria" panose="02040503050406030204" pitchFamily="18" charset="0"/>
                <a:ea typeface="Times New Roman" panose="02020603050405020304" pitchFamily="18" charset="0"/>
                <a:cs typeface="Times New Roman" panose="02020603050405020304" pitchFamily="18" charset="0"/>
              </a:rPr>
              <a:t>Re-open the workspace for your web page.</a:t>
            </a:r>
            <a:endParaRPr lang="en-CA" sz="28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2800" dirty="0">
                <a:latin typeface="Cambria" panose="02040503050406030204" pitchFamily="18" charset="0"/>
                <a:ea typeface="Times New Roman" panose="02020603050405020304" pitchFamily="18" charset="0"/>
                <a:cs typeface="Times New Roman" panose="02020603050405020304" pitchFamily="18" charset="0"/>
              </a:rPr>
              <a:t>Make changes in your HTML document using the text editor.</a:t>
            </a:r>
            <a:endParaRPr lang="en-CA" sz="28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2800" dirty="0">
                <a:latin typeface="Cambria" panose="02040503050406030204" pitchFamily="18" charset="0"/>
                <a:ea typeface="Times New Roman" panose="02020603050405020304" pitchFamily="18" charset="0"/>
                <a:cs typeface="Times New Roman" panose="02020603050405020304" pitchFamily="18" charset="0"/>
              </a:rPr>
              <a:t>Reload the document in your web browser to see your changes.</a:t>
            </a:r>
            <a:endParaRPr lang="en-CA" sz="28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25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hlinkClick r:id="rId2" action="ppaction://hlinkfile"/>
              </a:rPr>
              <a:t>Assignment #3</a:t>
            </a:r>
            <a:endParaRPr lang="en-CA" dirty="0"/>
          </a:p>
        </p:txBody>
      </p:sp>
      <p:sp>
        <p:nvSpPr>
          <p:cNvPr id="3" name="Content Placeholder 2"/>
          <p:cNvSpPr>
            <a:spLocks noGrp="1"/>
          </p:cNvSpPr>
          <p:nvPr>
            <p:ph idx="1"/>
          </p:nvPr>
        </p:nvSpPr>
        <p:spPr>
          <a:xfrm>
            <a:off x="1045160" y="2382253"/>
            <a:ext cx="9905999" cy="3384885"/>
          </a:xfrm>
        </p:spPr>
        <p:txBody>
          <a:bodyPr>
            <a:normAutofit/>
          </a:bodyPr>
          <a:lstStyle/>
          <a:p>
            <a:r>
              <a:rPr lang="en-US" b="1" dirty="0" smtClean="0">
                <a:effectLst/>
              </a:rPr>
              <a:t>Objectives</a:t>
            </a:r>
            <a:endParaRPr lang="en-CA" b="1" dirty="0">
              <a:effectLst/>
            </a:endParaRPr>
          </a:p>
          <a:p>
            <a:r>
              <a:rPr lang="en-US" dirty="0">
                <a:effectLst/>
              </a:rPr>
              <a:t>After this lesson, you will be able to:</a:t>
            </a:r>
            <a:endParaRPr lang="en-CA" dirty="0">
              <a:effectLst/>
            </a:endParaRPr>
          </a:p>
          <a:p>
            <a:pPr lvl="0"/>
            <a:r>
              <a:rPr lang="en-US" dirty="0">
                <a:effectLst/>
              </a:rPr>
              <a:t>Identify the different levels of headings in HTML and the tags associated with them.</a:t>
            </a:r>
            <a:endParaRPr lang="en-CA" dirty="0">
              <a:effectLst/>
            </a:endParaRPr>
          </a:p>
          <a:p>
            <a:pPr lvl="0"/>
            <a:r>
              <a:rPr lang="en-US" dirty="0">
                <a:effectLst/>
              </a:rPr>
              <a:t>Place different level headings within your HTML document and view the changes within your web browser.</a:t>
            </a:r>
            <a:endParaRPr lang="en-CA" dirty="0">
              <a:effectLst/>
            </a:endParaRPr>
          </a:p>
          <a:p>
            <a:pPr marL="0" indent="0">
              <a:buNone/>
            </a:pP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2258290102"/>
              </p:ext>
            </p:extLst>
          </p:nvPr>
        </p:nvGraphicFramePr>
        <p:xfrm>
          <a:off x="1273359" y="1716088"/>
          <a:ext cx="8929419" cy="381000"/>
        </p:xfrm>
        <a:graphic>
          <a:graphicData uri="http://schemas.openxmlformats.org/drawingml/2006/table">
            <a:tbl>
              <a:tblPr firstRow="1" firstCol="1" bandRow="1" bandCol="1">
                <a:tableStyleId>{5C22544A-7EE6-4342-B048-85BDC9FD1C3A}</a:tableStyleId>
              </a:tblPr>
              <a:tblGrid>
                <a:gridCol w="8929419"/>
              </a:tblGrid>
              <a:tr h="0">
                <a:tc>
                  <a:txBody>
                    <a:bodyPr/>
                    <a:lstStyle/>
                    <a:p>
                      <a:pPr>
                        <a:spcAft>
                          <a:spcPts val="0"/>
                        </a:spcAft>
                      </a:pPr>
                      <a:r>
                        <a:rPr lang="en-US" sz="1100" dirty="0">
                          <a:effectLst/>
                        </a:rPr>
                        <a:t/>
                      </a:r>
                      <a:br>
                        <a:rPr lang="en-US" sz="1100" dirty="0">
                          <a:effectLst/>
                        </a:rPr>
                      </a:br>
                      <a:r>
                        <a:rPr lang="en-US" sz="1400" dirty="0">
                          <a:effectLst/>
                        </a:rPr>
                        <a:t>Outcome 3. display text and visual data in a variety of formats</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0110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hlinkClick r:id="rId2" action="ppaction://hlinkfile"/>
              </a:rPr>
              <a:t>Assignment #4</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6673505"/>
              </p:ext>
            </p:extLst>
          </p:nvPr>
        </p:nvGraphicFramePr>
        <p:xfrm>
          <a:off x="1141413" y="2097088"/>
          <a:ext cx="9578724" cy="381000"/>
        </p:xfrm>
        <a:graphic>
          <a:graphicData uri="http://schemas.openxmlformats.org/drawingml/2006/table">
            <a:tbl>
              <a:tblPr firstRow="1" firstCol="1" bandRow="1" bandCol="1">
                <a:tableStyleId>{5C22544A-7EE6-4342-B048-85BDC9FD1C3A}</a:tableStyleId>
              </a:tblPr>
              <a:tblGrid>
                <a:gridCol w="9578724"/>
              </a:tblGrid>
              <a:tr h="0">
                <a:tc>
                  <a:txBody>
                    <a:bodyPr/>
                    <a:lstStyle/>
                    <a:p>
                      <a:pPr>
                        <a:spcAft>
                          <a:spcPts val="0"/>
                        </a:spcAft>
                      </a:pPr>
                      <a:r>
                        <a:rPr lang="en-US" sz="1100" dirty="0">
                          <a:effectLst/>
                        </a:rPr>
                        <a:t/>
                      </a:r>
                      <a:br>
                        <a:rPr lang="en-US" sz="1100" dirty="0">
                          <a:effectLst/>
                        </a:rPr>
                      </a:br>
                      <a:r>
                        <a:rPr lang="en-US" sz="1400" dirty="0">
                          <a:effectLst/>
                        </a:rPr>
                        <a:t>Outcome 4. display text and visual data in a variety of formats</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Rectangle 4"/>
          <p:cNvSpPr/>
          <p:nvPr/>
        </p:nvSpPr>
        <p:spPr>
          <a:xfrm>
            <a:off x="1141413" y="2599691"/>
            <a:ext cx="9530598" cy="3108543"/>
          </a:xfrm>
          <a:prstGeom prst="rect">
            <a:avLst/>
          </a:prstGeom>
        </p:spPr>
        <p:txBody>
          <a:bodyPr wrap="square">
            <a:spAutoFit/>
          </a:bodyPr>
          <a:lstStyle/>
          <a:p>
            <a:pPr>
              <a:spcBef>
                <a:spcPts val="1000"/>
              </a:spcBef>
              <a:spcAft>
                <a:spcPts val="0"/>
              </a:spcAft>
            </a:pPr>
            <a:r>
              <a:rPr lang="en-US" sz="2800" b="1" dirty="0">
                <a:latin typeface="Calibri" panose="020F0502020204030204" pitchFamily="34" charset="0"/>
                <a:ea typeface="Times New Roman" panose="02020603050405020304" pitchFamily="18" charset="0"/>
                <a:cs typeface="Times New Roman" panose="02020603050405020304" pitchFamily="18" charset="0"/>
              </a:rPr>
              <a:t>Objectives</a:t>
            </a:r>
            <a:endParaRPr lang="en-CA" sz="2800" b="1" dirty="0">
              <a:latin typeface="Calibri" panose="020F0502020204030204" pitchFamily="34" charset="0"/>
              <a:ea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ea typeface="Times New Roman" panose="02020603050405020304" pitchFamily="18" charset="0"/>
              </a:rPr>
              <a:t>After this lesson, you will be able to:</a:t>
            </a:r>
            <a:endParaRPr lang="en-CA" sz="2800" dirty="0">
              <a:latin typeface="Times New Roman" panose="02020603050405020304" pitchFamily="18" charset="0"/>
              <a:ea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2800" dirty="0">
                <a:latin typeface="Cambria" panose="02040503050406030204" pitchFamily="18" charset="0"/>
                <a:ea typeface="Times New Roman" panose="02020603050405020304" pitchFamily="18" charset="0"/>
                <a:cs typeface="Times New Roman" panose="02020603050405020304" pitchFamily="18" charset="0"/>
              </a:rPr>
              <a:t>Identify the paragraph break tag in HTML.</a:t>
            </a:r>
            <a:endParaRPr lang="en-CA" sz="28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2800" dirty="0">
                <a:latin typeface="Cambria" panose="02040503050406030204" pitchFamily="18" charset="0"/>
                <a:ea typeface="Times New Roman" panose="02020603050405020304" pitchFamily="18" charset="0"/>
                <a:cs typeface="Times New Roman" panose="02020603050405020304" pitchFamily="18" charset="0"/>
              </a:rPr>
              <a:t>Copy text from the web page and paste it in another document.</a:t>
            </a:r>
            <a:endParaRPr lang="en-CA" sz="28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2800" dirty="0">
                <a:latin typeface="Cambria" panose="02040503050406030204" pitchFamily="18" charset="0"/>
                <a:ea typeface="Times New Roman" panose="02020603050405020304" pitchFamily="18" charset="0"/>
                <a:cs typeface="Times New Roman" panose="02020603050405020304" pitchFamily="18" charset="0"/>
              </a:rPr>
              <a:t>Insert paragraph breaks into the text of your HTML document and view the changes within your web browser.</a:t>
            </a:r>
            <a:endParaRPr lang="en-CA" sz="28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0826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5318" y="113192"/>
            <a:ext cx="9905998" cy="1478570"/>
          </a:xfrm>
        </p:spPr>
        <p:txBody>
          <a:bodyPr/>
          <a:lstStyle/>
          <a:p>
            <a:r>
              <a:rPr lang="en-CA" dirty="0" smtClean="0">
                <a:hlinkClick r:id="rId2" action="ppaction://hlinkfile"/>
              </a:rPr>
              <a:t>Assignment #5</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6319462"/>
              </p:ext>
            </p:extLst>
          </p:nvPr>
        </p:nvGraphicFramePr>
        <p:xfrm>
          <a:off x="1105318" y="1210762"/>
          <a:ext cx="9458408" cy="381000"/>
        </p:xfrm>
        <a:graphic>
          <a:graphicData uri="http://schemas.openxmlformats.org/drawingml/2006/table">
            <a:tbl>
              <a:tblPr firstRow="1" firstCol="1" bandRow="1" bandCol="1">
                <a:tableStyleId>{5C22544A-7EE6-4342-B048-85BDC9FD1C3A}</a:tableStyleId>
              </a:tblPr>
              <a:tblGrid>
                <a:gridCol w="9458408"/>
              </a:tblGrid>
              <a:tr h="0">
                <a:tc>
                  <a:txBody>
                    <a:bodyPr/>
                    <a:lstStyle/>
                    <a:p>
                      <a:pPr>
                        <a:spcAft>
                          <a:spcPts val="0"/>
                        </a:spcAft>
                      </a:pPr>
                      <a:r>
                        <a:rPr lang="en-US" sz="1100" dirty="0">
                          <a:effectLst/>
                        </a:rPr>
                        <a:t/>
                      </a:r>
                      <a:br>
                        <a:rPr lang="en-US" sz="1100" dirty="0">
                          <a:effectLst/>
                        </a:rPr>
                      </a:br>
                      <a:r>
                        <a:rPr lang="en-US" sz="1400" dirty="0">
                          <a:effectLst/>
                        </a:rPr>
                        <a:t>Outcome 5. display text and visual data in a variety of formats</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8" name="Rectangle 3"/>
          <p:cNvSpPr>
            <a:spLocks noChangeArrowheads="1"/>
          </p:cNvSpPr>
          <p:nvPr/>
        </p:nvSpPr>
        <p:spPr bwMode="auto">
          <a:xfrm>
            <a:off x="962525" y="1937932"/>
            <a:ext cx="9577137" cy="2621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400" b="1" i="0" u="none" strike="noStrike" cap="none" normalizeH="0" baseline="0" dirty="0" smtClean="0">
                <a:ln>
                  <a:noFill/>
                </a:ln>
                <a:effectLst/>
                <a:latin typeface="Calibri" panose="020F0502020204030204" pitchFamily="34" charset="0"/>
                <a:ea typeface="Times New Roman" panose="02020603050405020304" pitchFamily="18" charset="0"/>
                <a:cs typeface="Times New Roman" panose="02020603050405020304" pitchFamily="18" charset="0"/>
              </a:rPr>
              <a:t>Objectives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ea typeface="Times New Roman" panose="02020603050405020304" pitchFamily="18" charset="0"/>
              </a:rPr>
              <a:t>After this lesson, you will be able to:</a:t>
            </a:r>
            <a:endParaRPr kumimoji="0" lang="en-CA" altLang="ja-JP" sz="2400" b="0" i="0" u="none" strike="noStrike" cap="none" normalizeH="0" baseline="0" dirty="0" smtClean="0">
              <a:ln>
                <a:noFill/>
              </a:ln>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ja-JP" sz="2400" b="0" i="0" u="none" strike="noStrike" cap="none" normalizeH="0" baseline="0" dirty="0" smtClean="0">
                <a:ln>
                  <a:noFill/>
                </a:ln>
                <a:effectLst/>
                <a:latin typeface="Cambria" panose="02040503050406030204" pitchFamily="18" charset="0"/>
                <a:ea typeface="Times New Roman" panose="02020603050405020304" pitchFamily="18" charset="0"/>
                <a:cs typeface="Times New Roman" panose="02020603050405020304" pitchFamily="18" charset="0"/>
              </a:rPr>
              <a:t>Identify the HTML tags for the text styles: </a:t>
            </a:r>
            <a:r>
              <a:rPr kumimoji="0" lang="en-US" altLang="ja-JP" sz="2400" b="1" i="0" u="none" strike="noStrike" cap="none" normalizeH="0" baseline="0" dirty="0" smtClean="0">
                <a:ln>
                  <a:noFill/>
                </a:ln>
                <a:effectLst/>
                <a:latin typeface="Cambria" panose="02040503050406030204" pitchFamily="18" charset="0"/>
                <a:ea typeface="Times New Roman" panose="02020603050405020304" pitchFamily="18" charset="0"/>
                <a:cs typeface="Times New Roman" panose="02020603050405020304" pitchFamily="18" charset="0"/>
              </a:rPr>
              <a:t>bold</a:t>
            </a:r>
            <a:r>
              <a:rPr kumimoji="0" lang="en-US" altLang="ja-JP" sz="2400" b="0" i="0" u="none" strike="noStrike" cap="none" normalizeH="0" baseline="0" dirty="0" smtClean="0">
                <a:ln>
                  <a:noFill/>
                </a:ln>
                <a:effectLst/>
                <a:latin typeface="Cambria" panose="02040503050406030204" pitchFamily="18" charset="0"/>
                <a:ea typeface="Times New Roman" panose="02020603050405020304" pitchFamily="18" charset="0"/>
                <a:cs typeface="Times New Roman" panose="02020603050405020304" pitchFamily="18" charset="0"/>
              </a:rPr>
              <a:t>, </a:t>
            </a:r>
            <a:r>
              <a:rPr kumimoji="0" lang="en-US" altLang="ja-JP" sz="2400" b="0" i="1" u="none" strike="noStrike" cap="none" normalizeH="0" baseline="0" dirty="0" smtClean="0">
                <a:ln>
                  <a:noFill/>
                </a:ln>
                <a:effectLst/>
                <a:latin typeface="Cambria" panose="02040503050406030204" pitchFamily="18" charset="0"/>
                <a:ea typeface="Times New Roman" panose="02020603050405020304" pitchFamily="18" charset="0"/>
                <a:cs typeface="Times New Roman" panose="02020603050405020304" pitchFamily="18" charset="0"/>
              </a:rPr>
              <a:t>italic</a:t>
            </a:r>
            <a:r>
              <a:rPr kumimoji="0" lang="en-US" altLang="ja-JP" sz="2400" b="0" i="0" u="none" strike="noStrike" cap="none" normalizeH="0" baseline="0" dirty="0" smtClean="0">
                <a:ln>
                  <a:noFill/>
                </a:ln>
                <a:effectLst/>
                <a:latin typeface="Cambria" panose="02040503050406030204" pitchFamily="18" charset="0"/>
                <a:ea typeface="Times New Roman" panose="02020603050405020304" pitchFamily="18" charset="0"/>
                <a:cs typeface="Times New Roman" panose="02020603050405020304" pitchFamily="18" charset="0"/>
              </a:rPr>
              <a:t>, and typewriter </a:t>
            </a:r>
            <a:r>
              <a:rPr kumimoji="0" lang="en-US" altLang="ja-JP" sz="2400" b="0" i="0" u="none" strike="noStrike" cap="none" normalizeH="0" baseline="0" dirty="0" smtClean="0">
                <a:ln>
                  <a:noFill/>
                </a:ln>
                <a:effectLst/>
                <a:latin typeface="Arial Unicode MS" panose="020B0604020202020204" pitchFamily="34" charset="-128"/>
                <a:ea typeface="Times New Roman" panose="02020603050405020304" pitchFamily="18" charset="0"/>
                <a:cs typeface="Courier New" panose="02070309020205020404" pitchFamily="49" charset="0"/>
              </a:rPr>
              <a:t>(mono-spaced)</a:t>
            </a:r>
            <a:r>
              <a:rPr kumimoji="0" lang="en-US" altLang="ja-JP" sz="2400" b="0" i="0" u="none" strike="noStrike" cap="none" normalizeH="0" baseline="0" dirty="0" smtClean="0">
                <a:ln>
                  <a:noFill/>
                </a:ln>
                <a:effectLst/>
                <a:latin typeface="Cambria" panose="02040503050406030204" pitchFamily="18" charset="0"/>
                <a:ea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ja-JP" sz="2400" b="0" i="0" u="none" strike="noStrike" cap="none" normalizeH="0" baseline="0" dirty="0" smtClean="0">
                <a:ln>
                  <a:noFill/>
                </a:ln>
                <a:effectLst/>
                <a:latin typeface="Cambria" panose="02040503050406030204" pitchFamily="18" charset="0"/>
                <a:ea typeface="Times New Roman" panose="02020603050405020304" pitchFamily="18" charset="0"/>
                <a:cs typeface="Times New Roman" panose="02020603050405020304" pitchFamily="18" charset="0"/>
              </a:rPr>
              <a:t>Enter text in your HTML document in these different text styles and view the changes within your web browser.</a:t>
            </a:r>
            <a:endParaRPr kumimoji="0" lang="en-CA" altLang="ja-JP" sz="24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9393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hlinkClick r:id="rId2" action="ppaction://hlinkfile"/>
              </a:rPr>
              <a:t>Assignment #6:</a:t>
            </a:r>
            <a:endParaRPr lang="en-CA" dirty="0"/>
          </a:p>
        </p:txBody>
      </p:sp>
      <p:sp>
        <p:nvSpPr>
          <p:cNvPr id="3" name="Content Placeholder 2"/>
          <p:cNvSpPr>
            <a:spLocks noGrp="1"/>
          </p:cNvSpPr>
          <p:nvPr>
            <p:ph idx="1"/>
          </p:nvPr>
        </p:nvSpPr>
        <p:spPr/>
        <p:txBody>
          <a:bodyPr/>
          <a:lstStyle/>
          <a:p>
            <a:r>
              <a:rPr lang="en-US" b="1" dirty="0">
                <a:effectLst/>
              </a:rPr>
              <a:t>Objectives</a:t>
            </a:r>
            <a:endParaRPr lang="en-CA" b="1" dirty="0">
              <a:effectLst/>
            </a:endParaRPr>
          </a:p>
          <a:p>
            <a:r>
              <a:rPr lang="en-US" dirty="0">
                <a:effectLst/>
              </a:rPr>
              <a:t>After this lesson, you will be able to:</a:t>
            </a:r>
            <a:endParaRPr lang="en-CA" dirty="0">
              <a:effectLst/>
            </a:endParaRPr>
          </a:p>
          <a:p>
            <a:pPr lvl="0"/>
            <a:r>
              <a:rPr lang="en-US" dirty="0">
                <a:effectLst/>
              </a:rPr>
              <a:t>Identify HTML codes for creating unordered, ordered, and nested lists for a web page.</a:t>
            </a:r>
            <a:endParaRPr lang="en-CA" dirty="0">
              <a:effectLst/>
            </a:endParaRPr>
          </a:p>
          <a:p>
            <a:pPr lvl="0"/>
            <a:r>
              <a:rPr lang="en-US" dirty="0">
                <a:effectLst/>
              </a:rPr>
              <a:t>Place different list types within your HTML document and view the changes within your web page.</a:t>
            </a:r>
            <a:endParaRPr lang="en-CA" dirty="0">
              <a:effectLst/>
            </a:endParaRPr>
          </a:p>
          <a:p>
            <a:pPr marL="0" indent="0">
              <a:buNone/>
            </a:pP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671752383"/>
              </p:ext>
            </p:extLst>
          </p:nvPr>
        </p:nvGraphicFramePr>
        <p:xfrm>
          <a:off x="1237264" y="1655127"/>
          <a:ext cx="9615220" cy="381000"/>
        </p:xfrm>
        <a:graphic>
          <a:graphicData uri="http://schemas.openxmlformats.org/drawingml/2006/table">
            <a:tbl>
              <a:tblPr firstRow="1" firstCol="1" bandRow="1" bandCol="1">
                <a:tableStyleId>{5C22544A-7EE6-4342-B048-85BDC9FD1C3A}</a:tableStyleId>
              </a:tblPr>
              <a:tblGrid>
                <a:gridCol w="9615220"/>
              </a:tblGrid>
              <a:tr h="0">
                <a:tc>
                  <a:txBody>
                    <a:bodyPr/>
                    <a:lstStyle/>
                    <a:p>
                      <a:pPr>
                        <a:spcAft>
                          <a:spcPts val="0"/>
                        </a:spcAft>
                      </a:pPr>
                      <a:r>
                        <a:rPr lang="en-US" sz="1100" dirty="0">
                          <a:effectLst/>
                        </a:rPr>
                        <a:t/>
                      </a:r>
                      <a:br>
                        <a:rPr lang="en-US" sz="1100" dirty="0">
                          <a:effectLst/>
                        </a:rPr>
                      </a:br>
                      <a:r>
                        <a:rPr lang="en-US" sz="1400" dirty="0">
                          <a:effectLst/>
                        </a:rPr>
                        <a:t>Outcome 6. create specialized formats such as lists, tables and frames</a:t>
                      </a:r>
                      <a:endParaRPr lang="en-CA"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179874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40C3FD-0060-47EF-879A-8C9687B85CBB}">
  <ds:schemaRefs>
    <ds:schemaRef ds:uri="http://schemas.microsoft.com/office/infopath/2007/PartnerControls"/>
    <ds:schemaRef ds:uri="http://schemas.openxmlformats.org/package/2006/metadata/core-properties"/>
    <ds:schemaRef ds:uri="http://purl.org/dc/terms/"/>
    <ds:schemaRef ds:uri="http://schemas.microsoft.com/office/2006/metadata/properties"/>
    <ds:schemaRef ds:uri="http://schemas.microsoft.com/office/2006/documentManagement/type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D1F49731-7DD1-4289-82E8-912466101D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D7BAFD0-3880-4217-B0AA-23302E0995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TC104033919[[fn=Circuit]]</Template>
  <TotalTime>203</TotalTime>
  <Words>1008</Words>
  <Application>Microsoft Office PowerPoint</Application>
  <PresentationFormat>Widescreen</PresentationFormat>
  <Paragraphs>123</Paragraphs>
  <Slides>17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Arial Unicode MS</vt:lpstr>
      <vt:lpstr>ＭＳ Ｐゴシック</vt:lpstr>
      <vt:lpstr>Arial</vt:lpstr>
      <vt:lpstr>Calibri</vt:lpstr>
      <vt:lpstr>Cambria</vt:lpstr>
      <vt:lpstr>Copperplate Gothic Bold</vt:lpstr>
      <vt:lpstr>Courier New</vt:lpstr>
      <vt:lpstr>Symbol</vt:lpstr>
      <vt:lpstr>Times New Roman</vt:lpstr>
      <vt:lpstr>Trebuchet MS</vt:lpstr>
      <vt:lpstr>Tw Cen MT</vt:lpstr>
      <vt:lpstr>Circuit</vt:lpstr>
      <vt:lpstr>CSE 1210- Client Side Scripting</vt:lpstr>
      <vt:lpstr>PowerPoint Presentation</vt:lpstr>
      <vt:lpstr>Assessment</vt:lpstr>
      <vt:lpstr>Assignment #1</vt:lpstr>
      <vt:lpstr>Assignment #2</vt:lpstr>
      <vt:lpstr>Assignment #3</vt:lpstr>
      <vt:lpstr>Assignment #4</vt:lpstr>
      <vt:lpstr>Assignment #5</vt:lpstr>
      <vt:lpstr>Assignment #6:</vt:lpstr>
      <vt:lpstr>Assignment #7: </vt:lpstr>
      <vt:lpstr>Assignment #8</vt:lpstr>
      <vt:lpstr>Linking it with Anchors </vt:lpstr>
      <vt:lpstr>PowerPoint Presentation</vt:lpstr>
      <vt:lpstr>Assignment #9</vt:lpstr>
      <vt:lpstr>Assignment #10</vt:lpstr>
      <vt:lpstr>Assignment #11</vt:lpstr>
      <vt:lpstr>Course Project</vt:lpstr>
    </vt:vector>
  </TitlesOfParts>
  <Company>Lethbridge School District $51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1210- Client Side Scripting</dc:title>
  <dc:creator>Nevin Morrison</dc:creator>
  <cp:lastModifiedBy>Nevin Morrison</cp:lastModifiedBy>
  <cp:revision>21</cp:revision>
  <dcterms:created xsi:type="dcterms:W3CDTF">2014-05-07T18:31:27Z</dcterms:created>
  <dcterms:modified xsi:type="dcterms:W3CDTF">2014-06-20T14:19:25Z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