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3/6/2020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frc-west.github.io/courses/CSE1240/ho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rduino%20Button%20and%20Servo%20Tutorial.docx" TargetMode="External"/><Relationship Id="rId2" Type="http://schemas.openxmlformats.org/officeDocument/2006/relationships/hyperlink" Target="IntroArduinoBook.pdf" TargetMode="External"/><Relationship Id="rId1" Type="http://schemas.openxmlformats.org/officeDocument/2006/relationships/slideLayout" Target="../slideLayouts/slideLayout2.xml"/><Relationship Id="rId6" Type="http://schemas.openxmlformats.org/officeDocument/2006/relationships/hyperlink" Target="http://henrysbench.capnfatz.com/henrys-bench/arduino-displays/ywrobot-lcm1602-iic-v1-lcd-arduino-tutorial/" TargetMode="External"/><Relationship Id="rId5" Type="http://schemas.openxmlformats.org/officeDocument/2006/relationships/hyperlink" Target="https://www.youtube.com/watch?v=eL7w2mnasQU" TargetMode="External"/><Relationship Id="rId4" Type="http://schemas.openxmlformats.org/officeDocument/2006/relationships/hyperlink" Target="https://brainy-bits.com/blogs/tutorials/arduino-joystick-tutoria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Robotic_paradigms" TargetMode="External"/><Relationship Id="rId2" Type="http://schemas.openxmlformats.org/officeDocument/2006/relationships/hyperlink" Target="https://en.wikipedia.org/wiki/Sense_Plan_Ac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TbXLTef1g30" TargetMode="External"/><Relationship Id="rId7" Type="http://schemas.openxmlformats.org/officeDocument/2006/relationships/hyperlink" Target="https://www.youtube.com/playlist?list=PLYwJIUT_B-n4OmXFTOmRbPGp_zehdVSd2" TargetMode="External"/><Relationship Id="rId2" Type="http://schemas.openxmlformats.org/officeDocument/2006/relationships/hyperlink" Target="https://youtu.be/G4kx2VHRtwQ" TargetMode="External"/><Relationship Id="rId1" Type="http://schemas.openxmlformats.org/officeDocument/2006/relationships/slideLayout" Target="../slideLayouts/slideLayout2.xml"/><Relationship Id="rId6" Type="http://schemas.openxmlformats.org/officeDocument/2006/relationships/hyperlink" Target="https://youtu.be/zxJ3uYLIScc" TargetMode="External"/><Relationship Id="rId5" Type="http://schemas.openxmlformats.org/officeDocument/2006/relationships/hyperlink" Target="https://youtu.be/rWik79Ftm3k" TargetMode="External"/><Relationship Id="rId4" Type="http://schemas.openxmlformats.org/officeDocument/2006/relationships/hyperlink" Target="https://youtu.be/Z3LztB9z_yI"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docs.wpilib.org/en/latest/docs/getting-started/getting-started-frc-control-system/wpilib-setup.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ef-jqacGUFU" TargetMode="External"/><Relationship Id="rId2" Type="http://schemas.openxmlformats.org/officeDocument/2006/relationships/hyperlink" Target="https://www.youtube.com/playlist?list=PLYwJIUT_B-n612Gqmfsq1ukYLa6WKgon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pilib.screenstepslive.com/s/4485/m/24166/l/144971-wiring-the-2016-frc-control-system" TargetMode="External"/><Relationship Id="rId2" Type="http://schemas.openxmlformats.org/officeDocument/2006/relationships/hyperlink" Target="https://wpilib.screenstepslive.com/s/4485/m/24166/l/144968-2016-frc-control-system-hardware-overvie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CSE 1240-Robotics Programming 1</a:t>
            </a:r>
            <a:endParaRPr lang="en-CA" dirty="0"/>
          </a:p>
        </p:txBody>
      </p:sp>
      <p:sp>
        <p:nvSpPr>
          <p:cNvPr id="3" name="Subtitle 2"/>
          <p:cNvSpPr>
            <a:spLocks noGrp="1"/>
          </p:cNvSpPr>
          <p:nvPr>
            <p:ph type="subTitle" idx="1"/>
          </p:nvPr>
        </p:nvSpPr>
        <p:spPr>
          <a:xfrm>
            <a:off x="1876424" y="3602038"/>
            <a:ext cx="9258217" cy="1655762"/>
          </a:xfrm>
        </p:spPr>
        <p:txBody>
          <a:bodyPr>
            <a:normAutofit fontScale="92500"/>
          </a:bodyPr>
          <a:lstStyle/>
          <a:p>
            <a:r>
              <a:rPr lang="en-US" dirty="0"/>
              <a:t>Prerequisite:  CSE1110:  Structured Programming 1</a:t>
            </a:r>
          </a:p>
          <a:p>
            <a:endParaRPr lang="en-US" dirty="0"/>
          </a:p>
          <a:p>
            <a:r>
              <a:rPr lang="en-US" dirty="0"/>
              <a:t>FRC Supporting Resource:  </a:t>
            </a:r>
            <a:r>
              <a:rPr lang="en-US" dirty="0">
                <a:hlinkClick r:id="rId2"/>
              </a:rPr>
              <a:t>http://frc-west.github.io/courses/CSE1240/home/</a:t>
            </a:r>
            <a:endParaRPr lang="en-CA" dirty="0"/>
          </a:p>
        </p:txBody>
      </p:sp>
    </p:spTree>
    <p:extLst>
      <p:ext uri="{BB962C8B-B14F-4D97-AF65-F5344CB8AC3E}">
        <p14:creationId xmlns:p14="http://schemas.microsoft.com/office/powerpoint/2010/main" val="173054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1106" y="630664"/>
            <a:ext cx="8785278" cy="5351730"/>
          </a:xfrm>
          <a:prstGeom prst="rect">
            <a:avLst/>
          </a:prstGeom>
        </p:spPr>
      </p:pic>
    </p:spTree>
    <p:extLst>
      <p:ext uri="{BB962C8B-B14F-4D97-AF65-F5344CB8AC3E}">
        <p14:creationId xmlns:p14="http://schemas.microsoft.com/office/powerpoint/2010/main" val="2762907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08161" y="964276"/>
            <a:ext cx="9905999" cy="4818612"/>
          </a:xfrm>
          <a:prstGeom prst="rect">
            <a:avLst/>
          </a:prstGeom>
        </p:spPr>
      </p:pic>
    </p:spTree>
    <p:extLst>
      <p:ext uri="{BB962C8B-B14F-4D97-AF65-F5344CB8AC3E}">
        <p14:creationId xmlns:p14="http://schemas.microsoft.com/office/powerpoint/2010/main" val="717475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6228" y="662193"/>
            <a:ext cx="9906000" cy="2526687"/>
          </a:xfrm>
          <a:prstGeom prst="rect">
            <a:avLst/>
          </a:prstGeom>
        </p:spPr>
      </p:pic>
      <p:pic>
        <p:nvPicPr>
          <p:cNvPr id="5" name="Picture 4"/>
          <p:cNvPicPr>
            <a:picLocks noChangeAspect="1"/>
          </p:cNvPicPr>
          <p:nvPr/>
        </p:nvPicPr>
        <p:blipFill>
          <a:blip r:embed="rId3"/>
          <a:stretch>
            <a:fillRect/>
          </a:stretch>
        </p:blipFill>
        <p:spPr>
          <a:xfrm>
            <a:off x="1216228" y="3584301"/>
            <a:ext cx="9906000" cy="2503300"/>
          </a:xfrm>
          <a:prstGeom prst="rect">
            <a:avLst/>
          </a:prstGeom>
        </p:spPr>
      </p:pic>
    </p:spTree>
    <p:extLst>
      <p:ext uri="{BB962C8B-B14F-4D97-AF65-F5344CB8AC3E}">
        <p14:creationId xmlns:p14="http://schemas.microsoft.com/office/powerpoint/2010/main" val="227338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100" y="410700"/>
            <a:ext cx="9905998" cy="1478570"/>
          </a:xfrm>
        </p:spPr>
        <p:txBody>
          <a:bodyPr/>
          <a:lstStyle/>
          <a:p>
            <a:r>
              <a:rPr lang="en-US" dirty="0"/>
              <a:t>Assignment #2:  Arduino</a:t>
            </a:r>
            <a:endParaRPr lang="en-CA" dirty="0"/>
          </a:p>
        </p:txBody>
      </p:sp>
      <p:sp>
        <p:nvSpPr>
          <p:cNvPr id="3" name="Content Placeholder 2"/>
          <p:cNvSpPr>
            <a:spLocks noGrp="1"/>
          </p:cNvSpPr>
          <p:nvPr>
            <p:ph idx="1"/>
          </p:nvPr>
        </p:nvSpPr>
        <p:spPr>
          <a:xfrm>
            <a:off x="798022" y="1551216"/>
            <a:ext cx="11139054" cy="4323601"/>
          </a:xfrm>
        </p:spPr>
        <p:txBody>
          <a:bodyPr>
            <a:normAutofit fontScale="77500" lnSpcReduction="20000"/>
          </a:bodyPr>
          <a:lstStyle/>
          <a:p>
            <a:pPr marL="0" indent="0">
              <a:buNone/>
            </a:pPr>
            <a:r>
              <a:rPr lang="en-US" dirty="0"/>
              <a:t>Arduino’s are simple micro processors that are supported by a large open source community.  They are great for hobbyist projects and as a learning tool to help better understand the connection between hardware and software.  Arduino itself is a microcontroller.  Think a cheaper version of the roboRio(microprocessor) above.  Arduino’s can easily be connected to a bread board and peripherals such as buttons, servos, LCD displays, shields, eclectic motors etc.  Complete the following tutorials and show your results to the instructor to be graded.</a:t>
            </a:r>
          </a:p>
          <a:p>
            <a:pPr marL="0" indent="0">
              <a:buNone/>
            </a:pPr>
            <a:r>
              <a:rPr lang="en-US" dirty="0"/>
              <a:t>Part A:  Hello Arduino  </a:t>
            </a:r>
            <a:r>
              <a:rPr lang="en-US" dirty="0">
                <a:sym typeface="Wingdings" panose="05000000000000000000" pitchFamily="2" charset="2"/>
              </a:rPr>
              <a:t> Read and complete the tutorial from pg. 1-14 </a:t>
            </a:r>
            <a:r>
              <a:rPr lang="en-US" dirty="0">
                <a:sym typeface="Wingdings" panose="05000000000000000000" pitchFamily="2" charset="2"/>
                <a:hlinkClick r:id="rId2" action="ppaction://hlinkfile"/>
              </a:rPr>
              <a:t>Intro to Arduino</a:t>
            </a:r>
            <a:endParaRPr lang="en-CA" dirty="0">
              <a:sym typeface="Wingdings" panose="05000000000000000000" pitchFamily="2" charset="2"/>
            </a:endParaRPr>
          </a:p>
          <a:p>
            <a:pPr marL="0" indent="0">
              <a:buNone/>
            </a:pPr>
            <a:r>
              <a:rPr lang="en-US" dirty="0">
                <a:sym typeface="Wingdings" panose="05000000000000000000" pitchFamily="2" charset="2"/>
              </a:rPr>
              <a:t>Part B:  Buttons and Servo  Complete the following tutorial  </a:t>
            </a:r>
            <a:r>
              <a:rPr lang="en-US" dirty="0">
                <a:sym typeface="Wingdings" panose="05000000000000000000" pitchFamily="2" charset="2"/>
                <a:hlinkClick r:id="rId3" action="ppaction://hlinkfile"/>
              </a:rPr>
              <a:t>Buttons and Servo</a:t>
            </a:r>
            <a:endParaRPr lang="en-US" dirty="0">
              <a:sym typeface="Wingdings" panose="05000000000000000000" pitchFamily="2" charset="2"/>
            </a:endParaRPr>
          </a:p>
          <a:p>
            <a:pPr marL="0" indent="0">
              <a:buNone/>
            </a:pPr>
            <a:r>
              <a:rPr lang="en-US" dirty="0">
                <a:sym typeface="Wingdings" panose="05000000000000000000" pitchFamily="2" charset="2"/>
              </a:rPr>
              <a:t>Part C:  Joystick  Complete the following tutorial </a:t>
            </a:r>
            <a:r>
              <a:rPr lang="en-US" dirty="0">
                <a:sym typeface="Wingdings" panose="05000000000000000000" pitchFamily="2" charset="2"/>
                <a:hlinkClick r:id="rId4"/>
              </a:rPr>
              <a:t>Joystick</a:t>
            </a:r>
            <a:endParaRPr lang="en-US" dirty="0">
              <a:sym typeface="Wingdings" panose="05000000000000000000" pitchFamily="2" charset="2"/>
            </a:endParaRPr>
          </a:p>
          <a:p>
            <a:pPr marL="0" indent="0">
              <a:buNone/>
            </a:pPr>
            <a:r>
              <a:rPr lang="en-US" dirty="0">
                <a:sym typeface="Wingdings" panose="05000000000000000000" pitchFamily="2" charset="2"/>
              </a:rPr>
              <a:t>Part D:  Joystick + Servo  Complete the following tutorial </a:t>
            </a:r>
            <a:r>
              <a:rPr lang="en-US" dirty="0">
                <a:sym typeface="Wingdings" panose="05000000000000000000" pitchFamily="2" charset="2"/>
                <a:hlinkClick r:id="rId5"/>
              </a:rPr>
              <a:t>Joystick + Servo</a:t>
            </a:r>
            <a:endParaRPr lang="en-US" dirty="0">
              <a:sym typeface="Wingdings" panose="05000000000000000000" pitchFamily="2" charset="2"/>
            </a:endParaRPr>
          </a:p>
          <a:p>
            <a:pPr marL="0" indent="0">
              <a:buNone/>
            </a:pPr>
            <a:r>
              <a:rPr lang="en-US" dirty="0">
                <a:sym typeface="Wingdings" panose="05000000000000000000" pitchFamily="2" charset="2"/>
              </a:rPr>
              <a:t>Part E:  Complete the Digital Display tutorial </a:t>
            </a:r>
            <a:r>
              <a:rPr lang="en-US" dirty="0">
                <a:sym typeface="Wingdings" panose="05000000000000000000" pitchFamily="2" charset="2"/>
                <a:hlinkClick r:id="rId6"/>
              </a:rPr>
              <a:t>LCD</a:t>
            </a:r>
            <a:endParaRPr lang="en-US" dirty="0">
              <a:sym typeface="Wingdings" panose="05000000000000000000" pitchFamily="2" charset="2"/>
            </a:endParaRPr>
          </a:p>
          <a:p>
            <a:pPr marL="0" indent="0">
              <a:buNone/>
            </a:pPr>
            <a:r>
              <a:rPr lang="en-US" dirty="0">
                <a:sym typeface="Wingdings" panose="05000000000000000000" pitchFamily="2" charset="2"/>
              </a:rPr>
              <a:t>Part F:  Merge the tutorials from Part D &amp; E to display the </a:t>
            </a:r>
            <a:r>
              <a:rPr lang="en-US">
                <a:sym typeface="Wingdings" panose="05000000000000000000" pitchFamily="2" charset="2"/>
              </a:rPr>
              <a:t>servo angle in the LCD.</a:t>
            </a:r>
            <a:endParaRPr lang="en-US" dirty="0">
              <a:sym typeface="Wingdings" panose="05000000000000000000" pitchFamily="2" charset="2"/>
            </a:endParaRPr>
          </a:p>
          <a:p>
            <a:pPr marL="0" indent="0">
              <a:buNone/>
            </a:pPr>
            <a:endParaRPr lang="en-CA" dirty="0"/>
          </a:p>
        </p:txBody>
      </p:sp>
    </p:spTree>
    <p:extLst>
      <p:ext uri="{BB962C8B-B14F-4D97-AF65-F5344CB8AC3E}">
        <p14:creationId xmlns:p14="http://schemas.microsoft.com/office/powerpoint/2010/main" val="326899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#3:  Robotics Control Research</a:t>
            </a:r>
            <a:endParaRPr lang="en-CA" dirty="0"/>
          </a:p>
        </p:txBody>
      </p:sp>
      <p:sp>
        <p:nvSpPr>
          <p:cNvPr id="3" name="Content Placeholder 2"/>
          <p:cNvSpPr>
            <a:spLocks noGrp="1"/>
          </p:cNvSpPr>
          <p:nvPr>
            <p:ph idx="1"/>
          </p:nvPr>
        </p:nvSpPr>
        <p:spPr>
          <a:xfrm>
            <a:off x="1141412" y="2097088"/>
            <a:ext cx="9905999" cy="3541714"/>
          </a:xfrm>
        </p:spPr>
        <p:txBody>
          <a:bodyPr/>
          <a:lstStyle/>
          <a:p>
            <a:pPr marL="457200" indent="-457200">
              <a:buAutoNum type="alphaLcParenR"/>
            </a:pPr>
            <a:r>
              <a:rPr lang="en-US" dirty="0"/>
              <a:t>Describe the 3 primitives of motor control (Sense-Plan-Act).</a:t>
            </a:r>
          </a:p>
          <a:p>
            <a:pPr marL="0" indent="0" algn="ctr">
              <a:buNone/>
            </a:pPr>
            <a:r>
              <a:rPr lang="en-US" dirty="0">
                <a:hlinkClick r:id="rId2"/>
              </a:rPr>
              <a:t>Sense-Plan-Act</a:t>
            </a:r>
            <a:endParaRPr lang="en-US" dirty="0"/>
          </a:p>
          <a:p>
            <a:pPr marL="0" indent="0">
              <a:buNone/>
            </a:pPr>
            <a:r>
              <a:rPr lang="en-CA" dirty="0"/>
              <a:t>b) Describe the three main approaches to robotic control(Hierarchical/deliberative, Reactive and Hybrid).</a:t>
            </a:r>
          </a:p>
          <a:p>
            <a:pPr marL="0" indent="0" algn="ctr">
              <a:buNone/>
            </a:pPr>
            <a:r>
              <a:rPr lang="en-US" dirty="0">
                <a:hlinkClick r:id="rId3"/>
              </a:rPr>
              <a:t>Robot Control</a:t>
            </a:r>
            <a:endParaRPr lang="en-CA" dirty="0"/>
          </a:p>
        </p:txBody>
      </p:sp>
    </p:spTree>
    <p:extLst>
      <p:ext uri="{BB962C8B-B14F-4D97-AF65-F5344CB8AC3E}">
        <p14:creationId xmlns:p14="http://schemas.microsoft.com/office/powerpoint/2010/main" val="366458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#4:  Humans vs. Robots</a:t>
            </a:r>
            <a:endParaRPr lang="en-CA" dirty="0"/>
          </a:p>
        </p:txBody>
      </p:sp>
      <p:sp>
        <p:nvSpPr>
          <p:cNvPr id="3" name="Content Placeholder 2"/>
          <p:cNvSpPr>
            <a:spLocks noGrp="1"/>
          </p:cNvSpPr>
          <p:nvPr>
            <p:ph idx="1"/>
          </p:nvPr>
        </p:nvSpPr>
        <p:spPr/>
        <p:txBody>
          <a:bodyPr/>
          <a:lstStyle/>
          <a:p>
            <a:pPr marL="0" indent="0">
              <a:buNone/>
            </a:pPr>
            <a:r>
              <a:rPr lang="en-US" dirty="0"/>
              <a:t>In recent years Artificial Intelligence technologies have advanced the capabilities of robots to be able to do amazing feats.  Who knows where these technologies will lead us in the future.  Still there are obvious differences between humans and robots.  Compare and contrast how humans complete tasks as opposed to robots.</a:t>
            </a:r>
            <a:endParaRPr lang="en-CA" dirty="0"/>
          </a:p>
        </p:txBody>
      </p:sp>
    </p:spTree>
    <p:extLst>
      <p:ext uri="{BB962C8B-B14F-4D97-AF65-F5344CB8AC3E}">
        <p14:creationId xmlns:p14="http://schemas.microsoft.com/office/powerpoint/2010/main" val="103014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1318"/>
            <a:ext cx="9905998" cy="1478570"/>
          </a:xfrm>
        </p:spPr>
        <p:txBody>
          <a:bodyPr/>
          <a:lstStyle/>
          <a:p>
            <a:r>
              <a:rPr lang="en-US" dirty="0"/>
              <a:t>Assignment #5:  Learning the language</a:t>
            </a:r>
            <a:endParaRPr lang="en-CA" dirty="0"/>
          </a:p>
        </p:txBody>
      </p:sp>
      <p:sp>
        <p:nvSpPr>
          <p:cNvPr id="3" name="Content Placeholder 2"/>
          <p:cNvSpPr>
            <a:spLocks noGrp="1"/>
          </p:cNvSpPr>
          <p:nvPr>
            <p:ph idx="1"/>
          </p:nvPr>
        </p:nvSpPr>
        <p:spPr>
          <a:xfrm>
            <a:off x="1083223" y="1360025"/>
            <a:ext cx="9905999" cy="2605146"/>
          </a:xfrm>
        </p:spPr>
        <p:txBody>
          <a:bodyPr/>
          <a:lstStyle/>
          <a:p>
            <a:pPr marL="0" indent="0">
              <a:buNone/>
            </a:pPr>
            <a:r>
              <a:rPr lang="en-US" dirty="0"/>
              <a:t>We will be using Java as our Robot Control Language.   The following set of videos will give you an introduction to the main components of the language.  Watch the videos and complete the tutorials.  Use the Snipping Tool to screenshot your code and paste each snippet in a Microsoft Word document.  Below each snippet explain in plain English what the code means.</a:t>
            </a:r>
            <a:endParaRPr lang="en-CA" dirty="0"/>
          </a:p>
        </p:txBody>
      </p:sp>
      <p:sp>
        <p:nvSpPr>
          <p:cNvPr id="4" name="TextBox 3"/>
          <p:cNvSpPr txBox="1"/>
          <p:nvPr/>
        </p:nvSpPr>
        <p:spPr>
          <a:xfrm>
            <a:off x="1141413" y="3965171"/>
            <a:ext cx="9598631" cy="2308324"/>
          </a:xfrm>
          <a:prstGeom prst="rect">
            <a:avLst/>
          </a:prstGeom>
          <a:noFill/>
        </p:spPr>
        <p:txBody>
          <a:bodyPr wrap="square" rtlCol="0">
            <a:spAutoFit/>
          </a:bodyPr>
          <a:lstStyle/>
          <a:p>
            <a:r>
              <a:rPr lang="en-US" u="sng" dirty="0"/>
              <a:t>Tutorials:</a:t>
            </a:r>
            <a:endParaRPr lang="en-CA" dirty="0"/>
          </a:p>
          <a:p>
            <a:pPr lvl="0"/>
            <a:r>
              <a:rPr lang="en-US" dirty="0"/>
              <a:t>Intro to Java Variables:  </a:t>
            </a:r>
            <a:r>
              <a:rPr lang="en-CA" u="sng" dirty="0">
                <a:hlinkClick r:id="rId2"/>
              </a:rPr>
              <a:t>https://youtu.be/G4kx2VHRtwQ</a:t>
            </a:r>
            <a:endParaRPr lang="en-CA" dirty="0"/>
          </a:p>
          <a:p>
            <a:pPr lvl="0"/>
            <a:r>
              <a:rPr lang="en-CA" dirty="0"/>
              <a:t>Intro to Java Logic:  </a:t>
            </a:r>
            <a:r>
              <a:rPr lang="en-CA" u="sng" dirty="0">
                <a:hlinkClick r:id="rId3"/>
              </a:rPr>
              <a:t>https://youtu.be/TbXLTef1g30</a:t>
            </a:r>
            <a:endParaRPr lang="en-CA" dirty="0"/>
          </a:p>
          <a:p>
            <a:pPr lvl="0"/>
            <a:r>
              <a:rPr lang="en-CA" dirty="0"/>
              <a:t>Intro to Java Arrays Extending Logic Knowledge:  </a:t>
            </a:r>
            <a:r>
              <a:rPr lang="en-CA" u="sng" dirty="0">
                <a:hlinkClick r:id="rId4"/>
              </a:rPr>
              <a:t>https://youtu.be/Z3LztB9z_yI</a:t>
            </a:r>
            <a:endParaRPr lang="en-CA" dirty="0"/>
          </a:p>
          <a:p>
            <a:pPr lvl="0"/>
            <a:r>
              <a:rPr lang="en-CA" dirty="0"/>
              <a:t>Intro to Java Methods(Functions):  </a:t>
            </a:r>
            <a:r>
              <a:rPr lang="en-CA" u="sng" dirty="0">
                <a:hlinkClick r:id="rId5"/>
              </a:rPr>
              <a:t>https://youtu.be/rWik79Ftm3k</a:t>
            </a:r>
            <a:endParaRPr lang="en-CA" dirty="0"/>
          </a:p>
          <a:p>
            <a:pPr lvl="0"/>
            <a:r>
              <a:rPr lang="en-CA" dirty="0"/>
              <a:t>Intro to Java Classes(OOP):  </a:t>
            </a:r>
            <a:r>
              <a:rPr lang="en-CA" u="sng" dirty="0">
                <a:hlinkClick r:id="rId6"/>
              </a:rPr>
              <a:t>https://youtu.be/zxJ3uYLIScc</a:t>
            </a:r>
            <a:endParaRPr lang="en-CA" u="sng" dirty="0"/>
          </a:p>
          <a:p>
            <a:pPr lvl="0"/>
            <a:endParaRPr lang="en-US" dirty="0" smtClean="0"/>
          </a:p>
          <a:p>
            <a:pPr lvl="0"/>
            <a:r>
              <a:rPr lang="en-US" dirty="0" smtClean="0"/>
              <a:t>* Entire Playlist:  </a:t>
            </a:r>
            <a:r>
              <a:rPr lang="en-CA" dirty="0">
                <a:hlinkClick r:id="rId7"/>
              </a:rPr>
              <a:t>https://www.youtube.com/playlist?list=PLYwJIUT_B-n4OmXFTOmRbPGp_zehdVSd2</a:t>
            </a:r>
            <a:endParaRPr lang="en-CA" dirty="0"/>
          </a:p>
        </p:txBody>
      </p:sp>
    </p:spTree>
    <p:extLst>
      <p:ext uri="{BB962C8B-B14F-4D97-AF65-F5344CB8AC3E}">
        <p14:creationId xmlns:p14="http://schemas.microsoft.com/office/powerpoint/2010/main" val="346173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the IDE:  </a:t>
            </a:r>
            <a:r>
              <a:rPr lang="en-US" dirty="0" smtClean="0"/>
              <a:t>VS COde</a:t>
            </a:r>
            <a:r>
              <a:rPr lang="en-US" dirty="0" smtClean="0"/>
              <a:t> </a:t>
            </a:r>
            <a:r>
              <a:rPr lang="en-US" dirty="0"/>
              <a:t>+ WPILIB</a:t>
            </a:r>
            <a:endParaRPr lang="en-CA" dirty="0"/>
          </a:p>
        </p:txBody>
      </p:sp>
      <p:sp>
        <p:nvSpPr>
          <p:cNvPr id="3" name="Content Placeholder 2"/>
          <p:cNvSpPr>
            <a:spLocks noGrp="1"/>
          </p:cNvSpPr>
          <p:nvPr>
            <p:ph idx="1"/>
          </p:nvPr>
        </p:nvSpPr>
        <p:spPr/>
        <p:txBody>
          <a:bodyPr/>
          <a:lstStyle/>
          <a:p>
            <a:pPr marL="0" indent="0">
              <a:buNone/>
            </a:pPr>
            <a:r>
              <a:rPr lang="en-US" dirty="0"/>
              <a:t>Setup:  Use the following link to download and setup </a:t>
            </a:r>
            <a:r>
              <a:rPr lang="en-US" dirty="0" smtClean="0"/>
              <a:t>VS Code</a:t>
            </a:r>
            <a:r>
              <a:rPr lang="en-US" dirty="0" smtClean="0"/>
              <a:t> </a:t>
            </a:r>
            <a:r>
              <a:rPr lang="en-US" dirty="0"/>
              <a:t>with WPILIB for programming our robot:</a:t>
            </a:r>
          </a:p>
          <a:p>
            <a:pPr marL="0" indent="0">
              <a:buNone/>
            </a:pPr>
            <a:r>
              <a:rPr lang="en-CA" dirty="0">
                <a:hlinkClick r:id="rId2"/>
              </a:rPr>
              <a:t>https://docs.wpilib.org/en/latest/docs/getting-started/getting-started-frc-control-system/wpilib-setup.html</a:t>
            </a:r>
            <a:endParaRPr lang="en-CA" dirty="0"/>
          </a:p>
        </p:txBody>
      </p:sp>
    </p:spTree>
    <p:extLst>
      <p:ext uri="{BB962C8B-B14F-4D97-AF65-F5344CB8AC3E}">
        <p14:creationId xmlns:p14="http://schemas.microsoft.com/office/powerpoint/2010/main" val="158788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#6:  </a:t>
            </a:r>
            <a:r>
              <a:rPr lang="en-US" dirty="0" smtClean="0"/>
              <a:t>Command Base</a:t>
            </a:r>
            <a:r>
              <a:rPr lang="en-US" dirty="0" smtClean="0"/>
              <a:t> </a:t>
            </a:r>
            <a:r>
              <a:rPr lang="en-US" dirty="0"/>
              <a:t>Robot</a:t>
            </a:r>
            <a:endParaRPr lang="en-CA" dirty="0"/>
          </a:p>
        </p:txBody>
      </p:sp>
      <p:sp>
        <p:nvSpPr>
          <p:cNvPr id="3" name="Content Placeholder 2"/>
          <p:cNvSpPr>
            <a:spLocks noGrp="1"/>
          </p:cNvSpPr>
          <p:nvPr>
            <p:ph idx="1"/>
          </p:nvPr>
        </p:nvSpPr>
        <p:spPr>
          <a:xfrm>
            <a:off x="1141412" y="1762298"/>
            <a:ext cx="9905999" cy="4588626"/>
          </a:xfrm>
        </p:spPr>
        <p:txBody>
          <a:bodyPr>
            <a:normAutofit fontScale="70000" lnSpcReduction="20000"/>
          </a:bodyPr>
          <a:lstStyle/>
          <a:p>
            <a:pPr marL="0" indent="0">
              <a:buNone/>
            </a:pPr>
            <a:r>
              <a:rPr lang="en-US" dirty="0"/>
              <a:t>Using the tutorial below as guide, program a robot that has a basic drive </a:t>
            </a:r>
            <a:r>
              <a:rPr lang="en-US" dirty="0" smtClean="0"/>
              <a:t>train, shooter and intake functions.   </a:t>
            </a:r>
            <a:endParaRPr lang="en-US" dirty="0"/>
          </a:p>
          <a:p>
            <a:pPr marL="0" lvl="0" indent="0">
              <a:buNone/>
            </a:pPr>
            <a:r>
              <a:rPr lang="en-GB" sz="3400" u="sng" dirty="0" smtClean="0"/>
              <a:t>New Video:</a:t>
            </a:r>
          </a:p>
          <a:p>
            <a:pPr marL="0" lvl="0" indent="0">
              <a:buNone/>
            </a:pPr>
            <a:r>
              <a:rPr lang="en-GB" sz="3400" dirty="0" smtClean="0"/>
              <a:t>VS Code + WPI Libraries - </a:t>
            </a:r>
            <a:r>
              <a:rPr lang="en-CA" sz="3400" dirty="0">
                <a:hlinkClick r:id="rId2"/>
              </a:rPr>
              <a:t>https://www.youtube.com/playlist?list=PLYwJIUT_B-n612Gqmfsq1ukYLa6WKgonc</a:t>
            </a:r>
            <a:endParaRPr lang="en-GB" sz="3400" dirty="0" smtClean="0"/>
          </a:p>
          <a:p>
            <a:pPr marL="0" lvl="0" indent="0">
              <a:buNone/>
            </a:pPr>
            <a:endParaRPr lang="en-GB" dirty="0"/>
          </a:p>
          <a:p>
            <a:pPr marL="0" lvl="0" indent="0">
              <a:buNone/>
            </a:pPr>
            <a:r>
              <a:rPr lang="en-GB" u="sng" dirty="0" smtClean="0"/>
              <a:t>Old Video:</a:t>
            </a:r>
          </a:p>
          <a:p>
            <a:pPr marL="0" lvl="0" indent="0">
              <a:buNone/>
            </a:pPr>
            <a:r>
              <a:rPr lang="en-GB" dirty="0" smtClean="0"/>
              <a:t>Robotbuilder </a:t>
            </a:r>
            <a:r>
              <a:rPr lang="en-GB" dirty="0"/>
              <a:t>+ Eclipse Tutorial -  </a:t>
            </a:r>
            <a:r>
              <a:rPr lang="en-CA" u="sng" dirty="0">
                <a:hlinkClick r:id="rId3"/>
              </a:rPr>
              <a:t>https://youtu.be/ef-jqacGUFU</a:t>
            </a:r>
            <a:endParaRPr lang="en-US" dirty="0"/>
          </a:p>
          <a:p>
            <a:pPr marL="0" indent="0">
              <a:buNone/>
            </a:pPr>
            <a:endParaRPr lang="en-US" dirty="0"/>
          </a:p>
          <a:p>
            <a:pPr marL="0" indent="0">
              <a:buNone/>
            </a:pPr>
            <a:r>
              <a:rPr lang="en-US" dirty="0" smtClean="0"/>
              <a:t>Deploy/Build </a:t>
            </a:r>
            <a:r>
              <a:rPr lang="en-US" dirty="0"/>
              <a:t>your code to our Robot and </a:t>
            </a:r>
            <a:r>
              <a:rPr lang="en-US" dirty="0" smtClean="0"/>
              <a:t>Text </a:t>
            </a:r>
            <a:r>
              <a:rPr lang="en-US" dirty="0"/>
              <a:t>your code </a:t>
            </a:r>
            <a:r>
              <a:rPr lang="en-US" dirty="0" smtClean="0"/>
              <a:t>on either a robot or in the simulator</a:t>
            </a:r>
            <a:r>
              <a:rPr lang="en-US" dirty="0" smtClean="0"/>
              <a:t>.  </a:t>
            </a:r>
            <a:r>
              <a:rPr lang="en-US" dirty="0"/>
              <a:t>Or ask the teacher to evaluate your code.</a:t>
            </a:r>
            <a:endParaRPr lang="en-CA" dirty="0"/>
          </a:p>
        </p:txBody>
      </p:sp>
    </p:spTree>
    <p:extLst>
      <p:ext uri="{BB962C8B-B14F-4D97-AF65-F5344CB8AC3E}">
        <p14:creationId xmlns:p14="http://schemas.microsoft.com/office/powerpoint/2010/main" val="69092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endParaRPr lang="en-CA" dirty="0"/>
          </a:p>
        </p:txBody>
      </p:sp>
      <p:sp>
        <p:nvSpPr>
          <p:cNvPr id="3" name="Content Placeholder 2"/>
          <p:cNvSpPr>
            <a:spLocks noGrp="1"/>
          </p:cNvSpPr>
          <p:nvPr>
            <p:ph idx="1"/>
          </p:nvPr>
        </p:nvSpPr>
        <p:spPr/>
        <p:txBody>
          <a:bodyPr/>
          <a:lstStyle/>
          <a:p>
            <a:pPr marL="0" indent="0">
              <a:buNone/>
            </a:pPr>
            <a:r>
              <a:rPr lang="en-US" dirty="0"/>
              <a:t>Keep your code and extend it in CSE 2240 –Robotics Programming 2.  With a little more work you can complete CSE 2240 by extending your current code.</a:t>
            </a:r>
            <a:endParaRPr lang="en-CA" dirty="0"/>
          </a:p>
        </p:txBody>
      </p:sp>
    </p:spTree>
    <p:extLst>
      <p:ext uri="{BB962C8B-B14F-4D97-AF65-F5344CB8AC3E}">
        <p14:creationId xmlns:p14="http://schemas.microsoft.com/office/powerpoint/2010/main" val="23368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Robotics Programming</a:t>
            </a:r>
            <a:endParaRPr lang="en-CA" dirty="0"/>
          </a:p>
        </p:txBody>
      </p:sp>
      <p:sp>
        <p:nvSpPr>
          <p:cNvPr id="3" name="Content Placeholder 2"/>
          <p:cNvSpPr>
            <a:spLocks noGrp="1"/>
          </p:cNvSpPr>
          <p:nvPr>
            <p:ph idx="1"/>
          </p:nvPr>
        </p:nvSpPr>
        <p:spPr/>
        <p:txBody>
          <a:bodyPr/>
          <a:lstStyle/>
          <a:p>
            <a:pPr marL="0" indent="0">
              <a:buNone/>
            </a:pPr>
            <a:r>
              <a:rPr lang="en-CA" dirty="0"/>
              <a:t>Students use an appropriate Robot Control Language (RCL) to design,</a:t>
            </a:r>
          </a:p>
          <a:p>
            <a:pPr marL="0" indent="0">
              <a:buNone/>
            </a:pPr>
            <a:r>
              <a:rPr lang="en-CA" dirty="0"/>
              <a:t>develop, implement and debug robotics programs that employ standard</a:t>
            </a:r>
          </a:p>
          <a:p>
            <a:pPr marL="0" indent="0">
              <a:buNone/>
            </a:pPr>
            <a:r>
              <a:rPr lang="en-CA" dirty="0"/>
              <a:t>structured programming constructs and simple data structures. In the</a:t>
            </a:r>
          </a:p>
          <a:p>
            <a:pPr marL="0" indent="0">
              <a:buNone/>
            </a:pPr>
            <a:r>
              <a:rPr lang="en-CA" dirty="0"/>
              <a:t>process, they develop a general understanding of robots and the robotics</a:t>
            </a:r>
          </a:p>
          <a:p>
            <a:pPr marL="0" indent="0">
              <a:buNone/>
            </a:pPr>
            <a:r>
              <a:rPr lang="en-CA" dirty="0"/>
              <a:t>environment.</a:t>
            </a:r>
          </a:p>
        </p:txBody>
      </p:sp>
    </p:spTree>
    <p:extLst>
      <p:ext uri="{BB962C8B-B14F-4D97-AF65-F5344CB8AC3E}">
        <p14:creationId xmlns:p14="http://schemas.microsoft.com/office/powerpoint/2010/main" val="121588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Assignment #1:  Getting to Know the Hardware</a:t>
            </a:r>
            <a:endParaRPr lang="en-CA" sz="3200" dirty="0"/>
          </a:p>
        </p:txBody>
      </p:sp>
      <p:sp>
        <p:nvSpPr>
          <p:cNvPr id="3" name="Content Placeholder 2"/>
          <p:cNvSpPr>
            <a:spLocks noGrp="1"/>
          </p:cNvSpPr>
          <p:nvPr>
            <p:ph idx="1"/>
          </p:nvPr>
        </p:nvSpPr>
        <p:spPr>
          <a:xfrm>
            <a:off x="1141412" y="2249486"/>
            <a:ext cx="9905999" cy="3303415"/>
          </a:xfrm>
        </p:spPr>
        <p:txBody>
          <a:bodyPr/>
          <a:lstStyle/>
          <a:p>
            <a:pPr marL="0" indent="0">
              <a:buNone/>
            </a:pPr>
            <a:r>
              <a:rPr lang="en-US" dirty="0"/>
              <a:t>In the first assignment, you will learn the basics of hardware needed to control robotics systems.  Read the descriptions of the following pieces of hardware on the next few slides.   Create a diagram showing how a basic robot with a drive train and wrist/elevator would be wired.</a:t>
            </a:r>
          </a:p>
          <a:p>
            <a:pPr marL="0" indent="0" algn="ctr">
              <a:buNone/>
            </a:pPr>
            <a:r>
              <a:rPr lang="en-US" dirty="0">
                <a:hlinkClick r:id="rId2"/>
              </a:rPr>
              <a:t>Hardware Details Link:</a:t>
            </a:r>
            <a:endParaRPr lang="en-US" dirty="0"/>
          </a:p>
          <a:p>
            <a:pPr marL="0" indent="0" algn="ctr">
              <a:buNone/>
            </a:pPr>
            <a:r>
              <a:rPr lang="en-US" dirty="0">
                <a:hlinkClick r:id="rId3"/>
              </a:rPr>
              <a:t>Wiring Diagram:</a:t>
            </a:r>
            <a:endParaRPr lang="en-US" dirty="0"/>
          </a:p>
          <a:p>
            <a:pPr marL="0" indent="0">
              <a:buNone/>
            </a:pPr>
            <a:endParaRPr lang="en-US" dirty="0"/>
          </a:p>
          <a:p>
            <a:pPr marL="0" indent="0">
              <a:buNone/>
            </a:pPr>
            <a:endParaRPr lang="en-CA" dirty="0"/>
          </a:p>
        </p:txBody>
      </p:sp>
    </p:spTree>
    <p:extLst>
      <p:ext uri="{BB962C8B-B14F-4D97-AF65-F5344CB8AC3E}">
        <p14:creationId xmlns:p14="http://schemas.microsoft.com/office/powerpoint/2010/main" val="105343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166" y="0"/>
            <a:ext cx="9905998" cy="1478570"/>
          </a:xfrm>
        </p:spPr>
        <p:txBody>
          <a:bodyPr/>
          <a:lstStyle/>
          <a:p>
            <a:r>
              <a:rPr lang="en-US" dirty="0"/>
              <a:t>Hardware</a:t>
            </a:r>
            <a:endParaRPr lang="en-CA" dirty="0"/>
          </a:p>
        </p:txBody>
      </p:sp>
      <p:pic>
        <p:nvPicPr>
          <p:cNvPr id="4" name="Content Placeholder 3"/>
          <p:cNvPicPr>
            <a:picLocks noGrp="1" noChangeAspect="1"/>
          </p:cNvPicPr>
          <p:nvPr>
            <p:ph idx="1"/>
          </p:nvPr>
        </p:nvPicPr>
        <p:blipFill>
          <a:blip r:embed="rId2"/>
          <a:stretch>
            <a:fillRect/>
          </a:stretch>
        </p:blipFill>
        <p:spPr>
          <a:xfrm>
            <a:off x="1116474" y="1754010"/>
            <a:ext cx="9357562" cy="4426854"/>
          </a:xfrm>
          <a:prstGeom prst="rect">
            <a:avLst/>
          </a:prstGeom>
        </p:spPr>
      </p:pic>
    </p:spTree>
    <p:extLst>
      <p:ext uri="{BB962C8B-B14F-4D97-AF65-F5344CB8AC3E}">
        <p14:creationId xmlns:p14="http://schemas.microsoft.com/office/powerpoint/2010/main" val="138553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9790" y="527170"/>
            <a:ext cx="9044245" cy="5521723"/>
          </a:xfrm>
          <a:prstGeom prst="rect">
            <a:avLst/>
          </a:prstGeom>
        </p:spPr>
      </p:pic>
    </p:spTree>
    <p:extLst>
      <p:ext uri="{BB962C8B-B14F-4D97-AF65-F5344CB8AC3E}">
        <p14:creationId xmlns:p14="http://schemas.microsoft.com/office/powerpoint/2010/main" val="143678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41101" y="473826"/>
            <a:ext cx="8711057" cy="4893425"/>
          </a:xfrm>
          <a:prstGeom prst="rect">
            <a:avLst/>
          </a:prstGeom>
        </p:spPr>
      </p:pic>
    </p:spTree>
    <p:extLst>
      <p:ext uri="{BB962C8B-B14F-4D97-AF65-F5344CB8AC3E}">
        <p14:creationId xmlns:p14="http://schemas.microsoft.com/office/powerpoint/2010/main" val="40768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593189" y="1022465"/>
            <a:ext cx="8420871" cy="4727171"/>
          </a:xfrm>
          <a:prstGeom prst="rect">
            <a:avLst/>
          </a:prstGeom>
        </p:spPr>
      </p:pic>
    </p:spTree>
    <p:extLst>
      <p:ext uri="{BB962C8B-B14F-4D97-AF65-F5344CB8AC3E}">
        <p14:creationId xmlns:p14="http://schemas.microsoft.com/office/powerpoint/2010/main" val="229844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5098" y="881150"/>
            <a:ext cx="9988050" cy="4810298"/>
          </a:xfrm>
          <a:prstGeom prst="rect">
            <a:avLst/>
          </a:prstGeom>
        </p:spPr>
      </p:pic>
    </p:spTree>
    <p:extLst>
      <p:ext uri="{BB962C8B-B14F-4D97-AF65-F5344CB8AC3E}">
        <p14:creationId xmlns:p14="http://schemas.microsoft.com/office/powerpoint/2010/main" val="883667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99530" y="1188720"/>
            <a:ext cx="9138913" cy="4519353"/>
          </a:xfrm>
          <a:prstGeom prst="rect">
            <a:avLst/>
          </a:prstGeom>
        </p:spPr>
      </p:pic>
    </p:spTree>
    <p:extLst>
      <p:ext uri="{BB962C8B-B14F-4D97-AF65-F5344CB8AC3E}">
        <p14:creationId xmlns:p14="http://schemas.microsoft.com/office/powerpoint/2010/main" val="568066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262</TotalTime>
  <Words>689</Words>
  <Application>Microsoft Office PowerPoint</Application>
  <PresentationFormat>Widescreen</PresentationFormat>
  <Paragraphs>54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Trebuchet MS</vt:lpstr>
      <vt:lpstr>Tw Cen MT</vt:lpstr>
      <vt:lpstr>Wingdings</vt:lpstr>
      <vt:lpstr>Circuit</vt:lpstr>
      <vt:lpstr>CSE 1240-Robotics Programming 1</vt:lpstr>
      <vt:lpstr>Introduction to Robotics Programming</vt:lpstr>
      <vt:lpstr>Assignment #1:  Getting to Know the Hardware</vt:lpstr>
      <vt:lpstr>Hardware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 #2:  Arduino</vt:lpstr>
      <vt:lpstr>Assignment #3:  Robotics Control Research</vt:lpstr>
      <vt:lpstr>Assignment #4:  Humans vs. Robots</vt:lpstr>
      <vt:lpstr>Assignment #5:  Learning the language</vt:lpstr>
      <vt:lpstr>Setting UP the IDE:  VS COde + WPILIB</vt:lpstr>
      <vt:lpstr>Assignment #6:  Command Base Robot</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1240-Robotics Programming 1</dc:title>
  <dc:creator>Nevin Morrison</dc:creator>
  <cp:lastModifiedBy>Nevin Morrison</cp:lastModifiedBy>
  <cp:revision>27</cp:revision>
  <dcterms:created xsi:type="dcterms:W3CDTF">2016-04-18T02:07:22Z</dcterms:created>
  <dcterms:modified xsi:type="dcterms:W3CDTF">2020-03-06T14:47:24Z</dcterms:modified>
</cp:coreProperties>
</file>