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handoutMasterIdLst>
    <p:handoutMasterId r:id="rId54"/>
  </p:handoutMasterIdLst>
  <p:sldIdLst>
    <p:sldId id="256" r:id="rId2"/>
    <p:sldId id="257" r:id="rId3"/>
    <p:sldId id="258" r:id="rId4"/>
    <p:sldId id="259" r:id="rId5"/>
    <p:sldId id="260" r:id="rId6"/>
    <p:sldId id="262" r:id="rId7"/>
    <p:sldId id="263" r:id="rId8"/>
    <p:sldId id="264" r:id="rId9"/>
    <p:sldId id="265" r:id="rId10"/>
    <p:sldId id="272" r:id="rId11"/>
    <p:sldId id="270" r:id="rId12"/>
    <p:sldId id="266" r:id="rId13"/>
    <p:sldId id="354" r:id="rId14"/>
    <p:sldId id="294" r:id="rId15"/>
    <p:sldId id="295" r:id="rId16"/>
    <p:sldId id="289" r:id="rId17"/>
    <p:sldId id="342" r:id="rId18"/>
    <p:sldId id="356" r:id="rId19"/>
    <p:sldId id="273" r:id="rId20"/>
    <p:sldId id="286" r:id="rId21"/>
    <p:sldId id="274" r:id="rId22"/>
    <p:sldId id="296" r:id="rId23"/>
    <p:sldId id="353" r:id="rId24"/>
    <p:sldId id="357" r:id="rId25"/>
    <p:sldId id="362" r:id="rId26"/>
    <p:sldId id="277" r:id="rId27"/>
    <p:sldId id="297" r:id="rId28"/>
    <p:sldId id="309" r:id="rId29"/>
    <p:sldId id="366" r:id="rId30"/>
    <p:sldId id="343" r:id="rId31"/>
    <p:sldId id="344" r:id="rId32"/>
    <p:sldId id="364" r:id="rId33"/>
    <p:sldId id="363" r:id="rId34"/>
    <p:sldId id="355" r:id="rId35"/>
    <p:sldId id="345" r:id="rId36"/>
    <p:sldId id="346" r:id="rId37"/>
    <p:sldId id="287" r:id="rId38"/>
    <p:sldId id="337" r:id="rId39"/>
    <p:sldId id="319" r:id="rId40"/>
    <p:sldId id="288" r:id="rId41"/>
    <p:sldId id="348" r:id="rId42"/>
    <p:sldId id="336" r:id="rId43"/>
    <p:sldId id="350" r:id="rId44"/>
    <p:sldId id="352" r:id="rId45"/>
    <p:sldId id="329" r:id="rId46"/>
    <p:sldId id="330" r:id="rId47"/>
    <p:sldId id="331" r:id="rId48"/>
    <p:sldId id="332" r:id="rId49"/>
    <p:sldId id="358" r:id="rId50"/>
    <p:sldId id="334" r:id="rId51"/>
    <p:sldId id="365" r:id="rId52"/>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don"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9" autoAdjust="0"/>
    <p:restoredTop sz="94660"/>
  </p:normalViewPr>
  <p:slideViewPr>
    <p:cSldViewPr>
      <p:cViewPr varScale="1">
        <p:scale>
          <a:sx n="62" d="100"/>
          <a:sy n="62"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9-05-13T13:37:43.136"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CA"/>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A5F58388-0C22-4261-9F9F-E59AB5CFAEA2}" type="datetimeFigureOut">
              <a:rPr lang="en-US" smtClean="0"/>
              <a:pPr/>
              <a:t>5/6/2019</a:t>
            </a:fld>
            <a:endParaRPr lang="en-CA"/>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CA"/>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B2984B37-9E8D-42CC-A3C3-F2FE517803E4}" type="slidenum">
              <a:rPr lang="en-CA" smtClean="0"/>
              <a:pPr/>
              <a:t>‹#›</a:t>
            </a:fld>
            <a:endParaRPr lang="en-CA"/>
          </a:p>
        </p:txBody>
      </p:sp>
    </p:spTree>
    <p:extLst>
      <p:ext uri="{BB962C8B-B14F-4D97-AF65-F5344CB8AC3E}">
        <p14:creationId xmlns:p14="http://schemas.microsoft.com/office/powerpoint/2010/main" val="3660313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C232C80E-2A4C-4537-813E-8C0E2B9E095B}" type="datetimeFigureOut">
              <a:rPr lang="en-US"/>
              <a:pPr>
                <a:defRPr/>
              </a:pPr>
              <a:t>5/6/2019</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576D0CD9-B532-4DBF-B2DD-83734863C4A1}" type="slidenum">
              <a:rPr lang="en-US"/>
              <a:pPr>
                <a:defRPr/>
              </a:pPr>
              <a:t>‹#›</a:t>
            </a:fld>
            <a:endParaRPr lang="en-US" dirty="0"/>
          </a:p>
        </p:txBody>
      </p:sp>
    </p:spTree>
    <p:extLst>
      <p:ext uri="{BB962C8B-B14F-4D97-AF65-F5344CB8AC3E}">
        <p14:creationId xmlns:p14="http://schemas.microsoft.com/office/powerpoint/2010/main" val="19637170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smtClean="0"/>
              <a:t>Student outcomes covered:</a:t>
            </a: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6175C6-FB04-4459-9BE8-001AD7A02985}" type="slidenum">
              <a:rPr lang="en-US" smtClean="0"/>
              <a:pPr fontAlgn="base">
                <a:spcBef>
                  <a:spcPct val="0"/>
                </a:spcBef>
                <a:spcAft>
                  <a:spcPct val="0"/>
                </a:spcAft>
                <a:defRPr/>
              </a:pPr>
              <a:t>7</a:t>
            </a:fld>
            <a:endParaRPr lang="en-US" dirty="0" smtClean="0"/>
          </a:p>
        </p:txBody>
      </p:sp>
    </p:spTree>
    <p:extLst>
      <p:ext uri="{BB962C8B-B14F-4D97-AF65-F5344CB8AC3E}">
        <p14:creationId xmlns:p14="http://schemas.microsoft.com/office/powerpoint/2010/main" val="1450222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576D0CD9-B532-4DBF-B2DD-83734863C4A1}" type="slidenum">
              <a:rPr lang="en-US" smtClean="0"/>
              <a:pPr>
                <a:defRPr/>
              </a:pPr>
              <a:t>35</a:t>
            </a:fld>
            <a:endParaRPr lang="en-US" dirty="0"/>
          </a:p>
        </p:txBody>
      </p:sp>
    </p:spTree>
    <p:extLst>
      <p:ext uri="{BB962C8B-B14F-4D97-AF65-F5344CB8AC3E}">
        <p14:creationId xmlns:p14="http://schemas.microsoft.com/office/powerpoint/2010/main" val="6991104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50F63576-990D-4BED-9A0F-4D88361D7CE4}" type="datetimeFigureOut">
              <a:rPr lang="en-US"/>
              <a:pPr>
                <a:defRPr/>
              </a:pPr>
              <a:t>5/6/2019</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82DF93E9-1FBC-4130-B476-A2CFB76512FA}"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F6BD25F-09DE-4704-BEB2-8B2938F655B7}" type="datetimeFigureOut">
              <a:rPr lang="en-US"/>
              <a:pPr>
                <a:defRPr/>
              </a:pPr>
              <a:t>5/6/2019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044F904-929D-4D0F-93C2-A25C66FE78F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EE7032-3C35-48A6-8AFD-B89B0583C102}" type="datetimeFigureOut">
              <a:rPr lang="en-US"/>
              <a:pPr>
                <a:defRPr/>
              </a:pPr>
              <a:t>5/6/2019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748F0DE-A023-4154-AD3E-273226BABA0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185C694-ACFF-41BC-861A-9571B4F4FBB5}" type="datetimeFigureOut">
              <a:rPr lang="en-US"/>
              <a:pPr>
                <a:defRPr/>
              </a:pPr>
              <a:t>5/6/2019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71EAF72-751B-400E-A3F4-799AB98954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E07559-FE2C-4ACA-A796-E9FBF4C1C996}" type="datetimeFigureOut">
              <a:rPr lang="en-US"/>
              <a:pPr>
                <a:defRPr/>
              </a:pPr>
              <a:t>5/6/2019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FAAF5F-8547-4FFE-A2CC-351CCAA1473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359122F-E34C-4807-9FAA-0254C968C1D0}" type="datetimeFigureOut">
              <a:rPr lang="en-US"/>
              <a:pPr>
                <a:defRPr/>
              </a:pPr>
              <a:t>5/6/2019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4CD0B52-6731-457A-8F7C-EA37226C976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893ED87-8DB9-4D82-8150-100ACA647C97}" type="datetimeFigureOut">
              <a:rPr lang="en-US"/>
              <a:pPr>
                <a:defRPr/>
              </a:pPr>
              <a:t>5/6/2019</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CAD63B0-BCDC-420F-82D4-BFB47493474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F9BE77E-AD4A-4550-BD77-3639AB4783C8}" type="datetimeFigureOut">
              <a:rPr lang="en-US"/>
              <a:pPr>
                <a:defRPr/>
              </a:pPr>
              <a:t>5/6/2019</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559F022-6341-4A59-B233-26248928727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C47672A-5FB9-43BB-9D71-F92DDFC21960}" type="datetimeFigureOut">
              <a:rPr lang="en-US"/>
              <a:pPr>
                <a:defRPr/>
              </a:pPr>
              <a:t>5/6/2019</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523A812-6688-4ACA-8A22-35E99F0259A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AED27B9-1877-4AF7-AD5E-50BFC8BE10BC}" type="datetimeFigureOut">
              <a:rPr lang="en-US"/>
              <a:pPr>
                <a:defRPr/>
              </a:pPr>
              <a:t>5/6/2019</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092F80E-4DCA-4392-B085-FB6AB20D78B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67F2617F-BFD8-4E46-9A4F-172AF3A31F97}" type="datetimeFigureOut">
              <a:rPr lang="en-US"/>
              <a:pPr>
                <a:defRPr/>
              </a:pPr>
              <a:t>5/6/2019</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1062DDB-0FB3-4834-9ADE-DD94BFD66F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F3075C43-02D5-45FD-A09D-F9264306A2F4}" type="datetimeFigureOut">
              <a:rPr lang="en-US"/>
              <a:pPr>
                <a:defRPr/>
              </a:pPr>
              <a:t>5/6/2019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3B8ABC6D-8D0B-4F4A-A1A7-A5A64CC2F47C}"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837" r:id="rId1"/>
    <p:sldLayoutId id="2147483829" r:id="rId2"/>
    <p:sldLayoutId id="2147483838" r:id="rId3"/>
    <p:sldLayoutId id="2147483830" r:id="rId4"/>
    <p:sldLayoutId id="2147483831" r:id="rId5"/>
    <p:sldLayoutId id="2147483832" r:id="rId6"/>
    <p:sldLayoutId id="2147483833" r:id="rId7"/>
    <p:sldLayoutId id="2147483834" r:id="rId8"/>
    <p:sldLayoutId id="2147483839" r:id="rId9"/>
    <p:sldLayoutId id="2147483835" r:id="rId10"/>
    <p:sldLayoutId id="214748383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hyperlink" Target="https://www.youtube.com/watch?v=K6BN4PSBRZA&amp;list=PLzj7TwUeMQ3hFA4R_5Z1Fc2HZX8C2O1YV" TargetMode="External"/><Relationship Id="rId2" Type="http://schemas.openxmlformats.org/officeDocument/2006/relationships/slide" Target="slide16.xml"/><Relationship Id="rId1" Type="http://schemas.openxmlformats.org/officeDocument/2006/relationships/slideLayout" Target="../slideLayouts/slideLayout1.xml"/><Relationship Id="rId6" Type="http://schemas.openxmlformats.org/officeDocument/2006/relationships/slide" Target="slide37.xml"/><Relationship Id="rId5" Type="http://schemas.openxmlformats.org/officeDocument/2006/relationships/slide" Target="slide30.xml"/><Relationship Id="rId4" Type="http://schemas.openxmlformats.org/officeDocument/2006/relationships/slide" Target="slide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jM_O-JopOR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alis.alberta.ca/ce/cp/oi/occinformatio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youtube.com/watch?v=Rj0ZBLlbsR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youtube.com/watch?v=QRQhBVF-6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S095_Fi17sI"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youtube.com/watch?v=7CEYy_C8N6Y" TargetMode="External"/><Relationship Id="rId2" Type="http://schemas.openxmlformats.org/officeDocument/2006/relationships/hyperlink" Target="http://www.youtube.com/watch?v=p_I54RvlYUU" TargetMode="External"/><Relationship Id="rId1" Type="http://schemas.openxmlformats.org/officeDocument/2006/relationships/slideLayout" Target="../slideLayouts/slideLayout2.xml"/><Relationship Id="rId5" Type="http://schemas.openxmlformats.org/officeDocument/2006/relationships/hyperlink" Target="http://www.youtube.com/watch?v=g0Vw9DsULIc" TargetMode="External"/><Relationship Id="rId4" Type="http://schemas.openxmlformats.org/officeDocument/2006/relationships/hyperlink" Target="http://www.youtube.com/watch?v=mEkOWAEF-nQ"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youtube.com/watch?v=WtEj_Fb6eaw"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databases.about.com/od/tutorials/ss/access_2013_backups.htm#step-heading" TargetMode="External"/><Relationship Id="rId7" Type="http://schemas.openxmlformats.org/officeDocument/2006/relationships/hyperlink" Target="https://www.youtube.com/watch?v=m9ptuwO96dY" TargetMode="External"/><Relationship Id="rId2" Type="http://schemas.openxmlformats.org/officeDocument/2006/relationships/hyperlink" Target="https://www.youtube.com/watch?v=hTipXUHaR8s" TargetMode="External"/><Relationship Id="rId1" Type="http://schemas.openxmlformats.org/officeDocument/2006/relationships/slideLayout" Target="../slideLayouts/slideLayout2.xml"/><Relationship Id="rId6" Type="http://schemas.openxmlformats.org/officeDocument/2006/relationships/hyperlink" Target="https://www.youtube.com/watch?v=4Cq9jZXEY0w" TargetMode="External"/><Relationship Id="rId5" Type="http://schemas.openxmlformats.org/officeDocument/2006/relationships/hyperlink" Target="https://www.youtube.com/watch?v=NewEtiZlo9s" TargetMode="External"/><Relationship Id="rId4" Type="http://schemas.openxmlformats.org/officeDocument/2006/relationships/hyperlink" Target="http://www.autotrader.ca/"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teacherclick.com/access2003/index.ht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mobilesiri.com/android-sqlite-database-tutorial-using-android-studio/" TargetMode="External"/><Relationship Id="rId2" Type="http://schemas.openxmlformats.org/officeDocument/2006/relationships/hyperlink" Target="https://www.youtube.com/watch?v=8dRFkZ2wqK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upport.office.com/en-ca/article/Access-2013-videos-and-tutorials-a4bd10ea-d5f4-40c5-8b37-d254561f8bce?ui=en-US&amp;rs=en-CA&amp;ad=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utotrader.ca/default.aspx" TargetMode="External"/><Relationship Id="rId2" Type="http://schemas.openxmlformats.org/officeDocument/2006/relationships/hyperlink" Target="http://www.costco.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1447800"/>
          </a:xfrm>
        </p:spPr>
        <p:txBody>
          <a:bodyPr/>
          <a:lstStyle/>
          <a:p>
            <a:pPr eaLnBrk="1" fontAlgn="auto" hangingPunct="1">
              <a:spcAft>
                <a:spcPts val="0"/>
              </a:spcAft>
              <a:defRPr/>
            </a:pPr>
            <a:r>
              <a:rPr lang="en-CA" dirty="0" smtClean="0"/>
              <a:t>INF1050: Database 1</a:t>
            </a:r>
            <a:endParaRPr lang="en-US" dirty="0"/>
          </a:p>
        </p:txBody>
      </p:sp>
      <p:sp>
        <p:nvSpPr>
          <p:cNvPr id="5123" name="Subtitle 2"/>
          <p:cNvSpPr>
            <a:spLocks noGrp="1"/>
          </p:cNvSpPr>
          <p:nvPr>
            <p:ph type="subTitle" idx="1"/>
          </p:nvPr>
        </p:nvSpPr>
        <p:spPr>
          <a:xfrm>
            <a:off x="609600" y="1752600"/>
            <a:ext cx="7854950" cy="1600200"/>
          </a:xfrm>
        </p:spPr>
        <p:txBody>
          <a:bodyPr/>
          <a:lstStyle/>
          <a:p>
            <a:pPr marR="0" eaLnBrk="1" hangingPunct="1"/>
            <a:r>
              <a:rPr lang="en-CA" sz="3000" dirty="0" smtClean="0"/>
              <a:t>Strand: Information Processing (INFO PRO)</a:t>
            </a:r>
          </a:p>
          <a:p>
            <a:pPr marR="0" eaLnBrk="1" hangingPunct="1"/>
            <a:r>
              <a:rPr lang="en-CA" dirty="0" smtClean="0"/>
              <a:t>Theme: Productivity Software</a:t>
            </a:r>
          </a:p>
          <a:p>
            <a:pPr marR="0" eaLnBrk="1" hangingPunct="1"/>
            <a:r>
              <a:rPr lang="en-CA" dirty="0" smtClean="0"/>
              <a:t>Level: Introductory</a:t>
            </a:r>
          </a:p>
          <a:p>
            <a:pPr marR="0" eaLnBrk="1" hangingPunct="1"/>
            <a:endParaRPr lang="en-CA" dirty="0" smtClean="0"/>
          </a:p>
        </p:txBody>
      </p:sp>
      <p:sp>
        <p:nvSpPr>
          <p:cNvPr id="3" name="TextBox 2"/>
          <p:cNvSpPr txBox="1"/>
          <p:nvPr/>
        </p:nvSpPr>
        <p:spPr>
          <a:xfrm>
            <a:off x="914400" y="3505200"/>
            <a:ext cx="7696200" cy="2308324"/>
          </a:xfrm>
          <a:prstGeom prst="rect">
            <a:avLst/>
          </a:prstGeom>
          <a:noFill/>
        </p:spPr>
        <p:txBody>
          <a:bodyPr wrap="square" rtlCol="0">
            <a:spAutoFit/>
          </a:bodyPr>
          <a:lstStyle/>
          <a:p>
            <a:r>
              <a:rPr lang="en-CA" dirty="0" smtClean="0">
                <a:hlinkClick r:id="rId2" action="ppaction://hlinksldjump"/>
              </a:rPr>
              <a:t>Activity #1:  Getting To Know Each Other</a:t>
            </a:r>
            <a:r>
              <a:rPr lang="en-CA" dirty="0" smtClean="0"/>
              <a:t>(10%)</a:t>
            </a:r>
          </a:p>
          <a:p>
            <a:r>
              <a:rPr lang="en-CA" dirty="0" smtClean="0">
                <a:hlinkClick r:id="rId3" action="ppaction://hlinksldjump"/>
              </a:rPr>
              <a:t>Activity #2:  High School</a:t>
            </a:r>
            <a:r>
              <a:rPr lang="en-CA" dirty="0" smtClean="0"/>
              <a:t>(15%)</a:t>
            </a:r>
          </a:p>
          <a:p>
            <a:r>
              <a:rPr lang="en-CA" dirty="0" smtClean="0">
                <a:hlinkClick r:id="rId4" action="ppaction://hlinksldjump"/>
              </a:rPr>
              <a:t>Activity #3:  Countries of the World</a:t>
            </a:r>
            <a:r>
              <a:rPr lang="en-CA" dirty="0" smtClean="0"/>
              <a:t>(25%)</a:t>
            </a:r>
          </a:p>
          <a:p>
            <a:r>
              <a:rPr lang="en-CA" dirty="0" smtClean="0">
                <a:hlinkClick r:id="rId5" action="ppaction://hlinksldjump"/>
              </a:rPr>
              <a:t>Activity #4:  Online Video Game/Movie Store</a:t>
            </a:r>
            <a:r>
              <a:rPr lang="en-CA" dirty="0" smtClean="0"/>
              <a:t>(25%)</a:t>
            </a:r>
          </a:p>
          <a:p>
            <a:r>
              <a:rPr lang="en-CA" dirty="0" smtClean="0">
                <a:hlinkClick r:id="rId6" action="ppaction://hlinksldjump"/>
              </a:rPr>
              <a:t>Activity #5:  New Vehicle</a:t>
            </a:r>
            <a:r>
              <a:rPr lang="en-CA" dirty="0" smtClean="0"/>
              <a:t>(25%)</a:t>
            </a:r>
          </a:p>
          <a:p>
            <a:endParaRPr lang="en-US" dirty="0" smtClean="0"/>
          </a:p>
          <a:p>
            <a:r>
              <a:rPr lang="en-US" dirty="0" smtClean="0"/>
              <a:t>* </a:t>
            </a:r>
            <a:r>
              <a:rPr lang="en-CA" dirty="0" smtClean="0"/>
              <a:t>Additional Credits</a:t>
            </a:r>
          </a:p>
          <a:p>
            <a:r>
              <a:rPr lang="en-CA" dirty="0" smtClean="0"/>
              <a:t>* </a:t>
            </a:r>
            <a:r>
              <a:rPr lang="en-CA" dirty="0" smtClean="0">
                <a:hlinkClick r:id="rId7"/>
              </a:rPr>
              <a:t>Additional Access 2016 Training</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18435" name="Content Placeholder 2"/>
          <p:cNvSpPr>
            <a:spLocks noGrp="1"/>
          </p:cNvSpPr>
          <p:nvPr>
            <p:ph idx="1"/>
          </p:nvPr>
        </p:nvSpPr>
        <p:spPr/>
        <p:txBody>
          <a:bodyPr/>
          <a:lstStyle/>
          <a:p>
            <a:pPr eaLnBrk="1" hangingPunct="1"/>
            <a:r>
              <a:rPr lang="en-CA" smtClean="0"/>
              <a:t>Database Functions and Features</a:t>
            </a:r>
            <a:endParaRPr lang="en-US" smtClean="0"/>
          </a:p>
          <a:p>
            <a:pPr eaLnBrk="1" hangingPunct="1"/>
            <a:r>
              <a:rPr lang="en-CA" smtClean="0"/>
              <a:t>To work with a database you must first create a template or use a pre-existing one and then enter the desired information.</a:t>
            </a:r>
          </a:p>
          <a:p>
            <a:pPr eaLnBrk="1" hangingPunct="1"/>
            <a:r>
              <a:rPr lang="en-CA" smtClean="0"/>
              <a:t>Once the information is in the database, you can manipulate the data and print the desired information.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CA" smtClean="0"/>
              <a:t>INF1050: Database 1</a:t>
            </a:r>
            <a:endParaRPr lang="en-US" smtClean="0"/>
          </a:p>
        </p:txBody>
      </p:sp>
      <p:sp>
        <p:nvSpPr>
          <p:cNvPr id="15363" name="Content Placeholder 2"/>
          <p:cNvSpPr>
            <a:spLocks noGrp="1"/>
          </p:cNvSpPr>
          <p:nvPr>
            <p:ph idx="1"/>
          </p:nvPr>
        </p:nvSpPr>
        <p:spPr/>
        <p:txBody>
          <a:bodyPr/>
          <a:lstStyle/>
          <a:p>
            <a:pPr eaLnBrk="1" hangingPunct="1"/>
            <a:r>
              <a:rPr lang="en-CA" dirty="0" smtClean="0"/>
              <a:t>Components of a Database</a:t>
            </a:r>
          </a:p>
          <a:p>
            <a:pPr eaLnBrk="1" hangingPunct="1"/>
            <a:endParaRPr lang="en-CA" dirty="0" smtClean="0"/>
          </a:p>
          <a:p>
            <a:pPr lvl="1" eaLnBrk="1" hangingPunct="1"/>
            <a:r>
              <a:rPr lang="en-CA" dirty="0" smtClean="0"/>
              <a:t>Database- a collection of different but related files much like a drawer of a filing cabinet</a:t>
            </a:r>
          </a:p>
          <a:p>
            <a:pPr lvl="1" eaLnBrk="1" hangingPunct="1"/>
            <a:r>
              <a:rPr lang="en-CA" dirty="0" smtClean="0"/>
              <a:t>Database Management System- is the software that organizes the above information for you (database software)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16387" name="Content Placeholder 2"/>
          <p:cNvSpPr>
            <a:spLocks noGrp="1"/>
          </p:cNvSpPr>
          <p:nvPr>
            <p:ph idx="1"/>
          </p:nvPr>
        </p:nvSpPr>
        <p:spPr>
          <a:xfrm>
            <a:off x="533400" y="1447800"/>
            <a:ext cx="8382000" cy="5105400"/>
          </a:xfrm>
        </p:spPr>
        <p:txBody>
          <a:bodyPr/>
          <a:lstStyle/>
          <a:p>
            <a:pPr eaLnBrk="1" hangingPunct="1"/>
            <a:r>
              <a:rPr lang="en-CA" dirty="0" smtClean="0">
                <a:hlinkClick r:id="rId2"/>
              </a:rPr>
              <a:t>Database Terminology</a:t>
            </a:r>
            <a:endParaRPr lang="en-CA" dirty="0" smtClean="0"/>
          </a:p>
          <a:p>
            <a:pPr lvl="1" eaLnBrk="1" hangingPunct="1"/>
            <a:r>
              <a:rPr lang="en-CA" dirty="0"/>
              <a:t>Table – is a matrix of the data (looks like a simple spreadsheet-organized in columns and rows)</a:t>
            </a:r>
            <a:endParaRPr lang="en-US" dirty="0"/>
          </a:p>
          <a:p>
            <a:pPr lvl="1" eaLnBrk="1" hangingPunct="1"/>
            <a:r>
              <a:rPr lang="en-CA" dirty="0" smtClean="0"/>
              <a:t>Field- a single category in your database within a record.</a:t>
            </a:r>
          </a:p>
          <a:p>
            <a:pPr lvl="1" eaLnBrk="1" hangingPunct="1"/>
            <a:r>
              <a:rPr lang="en-CA" dirty="0" smtClean="0"/>
              <a:t>Record- a collection of data that is organized by fields</a:t>
            </a:r>
          </a:p>
          <a:p>
            <a:pPr lvl="1" eaLnBrk="1" hangingPunct="1"/>
            <a:r>
              <a:rPr lang="en-CA" dirty="0" smtClean="0"/>
              <a:t>Form – used to enter or display data in the table</a:t>
            </a:r>
          </a:p>
          <a:p>
            <a:pPr lvl="1" eaLnBrk="1" hangingPunct="1"/>
            <a:r>
              <a:rPr lang="en-CA" dirty="0" smtClean="0"/>
              <a:t>Query – retrieving information from a database and consists of questions presented to the database</a:t>
            </a:r>
          </a:p>
          <a:p>
            <a:pPr lvl="1" eaLnBrk="1" hangingPunct="1"/>
            <a:r>
              <a:rPr lang="en-CA" dirty="0" smtClean="0"/>
              <a:t>Report - presents information retrieved from a table or query in an attractive manner</a:t>
            </a:r>
          </a:p>
          <a:p>
            <a:pPr lvl="1" eaLnBrk="1" hangingPunct="1">
              <a:buFont typeface="Wingdings 2" pitchFamily="18" charset="2"/>
              <a:buNone/>
            </a:pPr>
            <a:endParaRPr lang="en-CA" dirty="0" smtClean="0"/>
          </a:p>
          <a:p>
            <a:pPr eaLnBrk="1" hangingPunct="1">
              <a:buFont typeface="Wingdings 2" pitchFamily="18" charset="2"/>
              <a:buNone/>
            </a:pPr>
            <a:endParaRPr lang="en-CA"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CA" dirty="0" smtClean="0"/>
              <a:t>Data Types</a:t>
            </a:r>
            <a:endParaRPr lang="en-CA" dirty="0"/>
          </a:p>
        </p:txBody>
      </p:sp>
      <p:graphicFrame>
        <p:nvGraphicFramePr>
          <p:cNvPr id="5" name="Table 4"/>
          <p:cNvGraphicFramePr>
            <a:graphicFrameLocks noGrp="1"/>
          </p:cNvGraphicFramePr>
          <p:nvPr/>
        </p:nvGraphicFramePr>
        <p:xfrm>
          <a:off x="533400" y="914400"/>
          <a:ext cx="7924798" cy="5678312"/>
        </p:xfrm>
        <a:graphic>
          <a:graphicData uri="http://schemas.openxmlformats.org/drawingml/2006/table">
            <a:tbl>
              <a:tblPr/>
              <a:tblGrid>
                <a:gridCol w="3962399">
                  <a:extLst>
                    <a:ext uri="{9D8B030D-6E8A-4147-A177-3AD203B41FA5}">
                      <a16:colId xmlns:a16="http://schemas.microsoft.com/office/drawing/2014/main" val="20000"/>
                    </a:ext>
                  </a:extLst>
                </a:gridCol>
                <a:gridCol w="3962399">
                  <a:extLst>
                    <a:ext uri="{9D8B030D-6E8A-4147-A177-3AD203B41FA5}">
                      <a16:colId xmlns:a16="http://schemas.microsoft.com/office/drawing/2014/main" val="20001"/>
                    </a:ext>
                  </a:extLst>
                </a:gridCol>
              </a:tblGrid>
              <a:tr h="271394">
                <a:tc gridSpan="2">
                  <a:txBody>
                    <a:bodyPr/>
                    <a:lstStyle/>
                    <a:p>
                      <a:endParaRPr lang="en-CA" sz="700" dirty="0">
                        <a:latin typeface="Calibri"/>
                        <a:ea typeface="Times New Roman"/>
                      </a:endParaRPr>
                    </a:p>
                  </a:txBody>
                  <a:tcPr marL="55269" marR="55269" marT="55269" marB="55269" anchor="ctr">
                    <a:lnL>
                      <a:noFill/>
                    </a:lnL>
                    <a:lnR>
                      <a:noFill/>
                    </a:lnR>
                    <a:lnT>
                      <a:noFill/>
                    </a:lnT>
                    <a:lnB w="19050" cap="flat" cmpd="sng" algn="ctr">
                      <a:solidFill>
                        <a:srgbClr val="B97B96"/>
                      </a:solidFill>
                      <a:prstDash val="solid"/>
                      <a:round/>
                      <a:headEnd type="none" w="med" len="med"/>
                      <a:tailEnd type="none" w="med" len="med"/>
                    </a:lnB>
                    <a:solidFill>
                      <a:srgbClr val="FFFFFF"/>
                    </a:solidFill>
                  </a:tcPr>
                </a:tc>
                <a:tc hMerge="1">
                  <a:txBody>
                    <a:bodyPr/>
                    <a:lstStyle/>
                    <a:p>
                      <a:endParaRPr lang="en-CA"/>
                    </a:p>
                  </a:txBody>
                  <a:tcPr/>
                </a:tc>
                <a:extLst>
                  <a:ext uri="{0D108BD9-81ED-4DB2-BD59-A6C34878D82A}">
                    <a16:rowId xmlns:a16="http://schemas.microsoft.com/office/drawing/2014/main" val="10000"/>
                  </a:ext>
                </a:extLst>
              </a:tr>
              <a:tr h="255643">
                <a:tc>
                  <a:txBody>
                    <a:bodyPr/>
                    <a:lstStyle/>
                    <a:p>
                      <a:pPr>
                        <a:spcAft>
                          <a:spcPts val="0"/>
                        </a:spcAft>
                      </a:pPr>
                      <a:r>
                        <a:rPr lang="en-CA" sz="1100" dirty="0">
                          <a:solidFill>
                            <a:srgbClr val="4E5C6D"/>
                          </a:solidFill>
                          <a:latin typeface="Verdana"/>
                          <a:ea typeface="Times New Roman"/>
                          <a:cs typeface="Times New Roman"/>
                        </a:rPr>
                        <a:t>Data Type</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a:solidFill>
                            <a:srgbClr val="4E5C6D"/>
                          </a:solidFill>
                          <a:latin typeface="Verdana"/>
                          <a:ea typeface="Times New Roman"/>
                          <a:cs typeface="Times New Roman"/>
                        </a:rPr>
                        <a:t>Description</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73180">
                <a:tc>
                  <a:txBody>
                    <a:bodyPr/>
                    <a:lstStyle/>
                    <a:p>
                      <a:pPr>
                        <a:spcAft>
                          <a:spcPts val="0"/>
                        </a:spcAft>
                      </a:pPr>
                      <a:r>
                        <a:rPr lang="en-CA" sz="1100" dirty="0">
                          <a:solidFill>
                            <a:srgbClr val="4E5C6D"/>
                          </a:solidFill>
                          <a:latin typeface="Verdana"/>
                          <a:ea typeface="Times New Roman"/>
                          <a:cs typeface="Times New Roman"/>
                        </a:rPr>
                        <a:t>AutoNumber</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a:solidFill>
                            <a:srgbClr val="4E5C6D"/>
                          </a:solidFill>
                          <a:latin typeface="Verdana"/>
                          <a:ea typeface="Times New Roman"/>
                          <a:cs typeface="Times New Roman"/>
                        </a:rPr>
                        <a:t>The AutoNumber field is primarily used for Primary Keys in Access.</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08254">
                <a:tc>
                  <a:txBody>
                    <a:bodyPr/>
                    <a:lstStyle/>
                    <a:p>
                      <a:pPr>
                        <a:spcAft>
                          <a:spcPts val="0"/>
                        </a:spcAft>
                      </a:pPr>
                      <a:r>
                        <a:rPr lang="en-CA" sz="1100">
                          <a:solidFill>
                            <a:srgbClr val="4E5C6D"/>
                          </a:solidFill>
                          <a:latin typeface="Verdana"/>
                          <a:ea typeface="Times New Roman"/>
                          <a:cs typeface="Times New Roman"/>
                        </a:rPr>
                        <a:t>Text</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dirty="0">
                          <a:solidFill>
                            <a:srgbClr val="4E5C6D"/>
                          </a:solidFill>
                          <a:latin typeface="Verdana"/>
                          <a:ea typeface="Times New Roman"/>
                          <a:cs typeface="Times New Roman"/>
                        </a:rPr>
                        <a:t>A Text field can contain values that are text, numeric or a combination of both. A text field can contain a maximum length of 255 characters.</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73180">
                <a:tc>
                  <a:txBody>
                    <a:bodyPr/>
                    <a:lstStyle/>
                    <a:p>
                      <a:pPr>
                        <a:spcAft>
                          <a:spcPts val="0"/>
                        </a:spcAft>
                      </a:pPr>
                      <a:r>
                        <a:rPr lang="en-CA" sz="1100">
                          <a:solidFill>
                            <a:srgbClr val="4E5C6D"/>
                          </a:solidFill>
                          <a:latin typeface="Verdana"/>
                          <a:ea typeface="Times New Roman"/>
                          <a:cs typeface="Times New Roman"/>
                        </a:rPr>
                        <a:t>Memo</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dirty="0">
                          <a:solidFill>
                            <a:srgbClr val="4E5C6D"/>
                          </a:solidFill>
                          <a:latin typeface="Verdana"/>
                          <a:ea typeface="Times New Roman"/>
                          <a:cs typeface="Times New Roman"/>
                        </a:rPr>
                        <a:t>A much larger version of the text field, allowing storage of up to 2 GB of data.</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73180">
                <a:tc>
                  <a:txBody>
                    <a:bodyPr/>
                    <a:lstStyle/>
                    <a:p>
                      <a:pPr>
                        <a:spcAft>
                          <a:spcPts val="0"/>
                        </a:spcAft>
                      </a:pPr>
                      <a:r>
                        <a:rPr lang="en-CA" sz="1100">
                          <a:solidFill>
                            <a:srgbClr val="4E5C6D"/>
                          </a:solidFill>
                          <a:latin typeface="Verdana"/>
                          <a:ea typeface="Times New Roman"/>
                          <a:cs typeface="Times New Roman"/>
                        </a:rPr>
                        <a:t>Number</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a:solidFill>
                            <a:srgbClr val="4E5C6D"/>
                          </a:solidFill>
                          <a:latin typeface="Verdana"/>
                          <a:ea typeface="Times New Roman"/>
                          <a:cs typeface="Times New Roman"/>
                        </a:rPr>
                        <a:t>The Number field can store numeric values up to 16 bytes of data. </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73180">
                <a:tc>
                  <a:txBody>
                    <a:bodyPr/>
                    <a:lstStyle/>
                    <a:p>
                      <a:pPr>
                        <a:spcAft>
                          <a:spcPts val="0"/>
                        </a:spcAft>
                      </a:pPr>
                      <a:r>
                        <a:rPr lang="en-CA" sz="1100">
                          <a:solidFill>
                            <a:srgbClr val="4E5C6D"/>
                          </a:solidFill>
                          <a:latin typeface="Verdana"/>
                          <a:ea typeface="Times New Roman"/>
                          <a:cs typeface="Times New Roman"/>
                        </a:rPr>
                        <a:t>Date/Time</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dirty="0">
                          <a:solidFill>
                            <a:srgbClr val="4E5C6D"/>
                          </a:solidFill>
                          <a:latin typeface="Verdana"/>
                          <a:ea typeface="Times New Roman"/>
                          <a:cs typeface="Times New Roman"/>
                        </a:rPr>
                        <a:t>The Date/Time field allows storage of date and time information. </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73180">
                <a:tc>
                  <a:txBody>
                    <a:bodyPr/>
                    <a:lstStyle/>
                    <a:p>
                      <a:pPr>
                        <a:spcAft>
                          <a:spcPts val="0"/>
                        </a:spcAft>
                      </a:pPr>
                      <a:r>
                        <a:rPr lang="en-CA" sz="1100">
                          <a:solidFill>
                            <a:srgbClr val="4E5C6D"/>
                          </a:solidFill>
                          <a:latin typeface="Verdana"/>
                          <a:ea typeface="Times New Roman"/>
                          <a:cs typeface="Times New Roman"/>
                        </a:rPr>
                        <a:t>Currency</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dirty="0">
                          <a:solidFill>
                            <a:srgbClr val="4E5C6D"/>
                          </a:solidFill>
                          <a:latin typeface="Verdana"/>
                          <a:ea typeface="Times New Roman"/>
                          <a:cs typeface="Times New Roman"/>
                        </a:rPr>
                        <a:t>The Currency data type stores values in a monetary format. </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55643">
                <a:tc>
                  <a:txBody>
                    <a:bodyPr/>
                    <a:lstStyle/>
                    <a:p>
                      <a:pPr>
                        <a:spcAft>
                          <a:spcPts val="0"/>
                        </a:spcAft>
                      </a:pPr>
                      <a:r>
                        <a:rPr lang="en-CA" sz="1100">
                          <a:solidFill>
                            <a:srgbClr val="4E5C6D"/>
                          </a:solidFill>
                          <a:latin typeface="Verdana"/>
                          <a:ea typeface="Times New Roman"/>
                          <a:cs typeface="Times New Roman"/>
                        </a:rPr>
                        <a:t>Yes/No</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dirty="0">
                          <a:solidFill>
                            <a:srgbClr val="4E5C6D"/>
                          </a:solidFill>
                          <a:latin typeface="Verdana"/>
                          <a:ea typeface="Times New Roman"/>
                          <a:cs typeface="Times New Roman"/>
                        </a:rPr>
                        <a:t>Storage of true/false values.</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725791">
                <a:tc>
                  <a:txBody>
                    <a:bodyPr/>
                    <a:lstStyle/>
                    <a:p>
                      <a:pPr>
                        <a:spcAft>
                          <a:spcPts val="0"/>
                        </a:spcAft>
                      </a:pPr>
                      <a:r>
                        <a:rPr lang="en-CA" sz="1100">
                          <a:solidFill>
                            <a:srgbClr val="4E5C6D"/>
                          </a:solidFill>
                          <a:latin typeface="Verdana"/>
                          <a:ea typeface="Times New Roman"/>
                          <a:cs typeface="Times New Roman"/>
                        </a:rPr>
                        <a:t>OLE Object</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dirty="0">
                          <a:solidFill>
                            <a:srgbClr val="4E5C6D"/>
                          </a:solidFill>
                          <a:latin typeface="Verdana"/>
                          <a:ea typeface="Times New Roman"/>
                          <a:cs typeface="Times New Roman"/>
                        </a:rPr>
                        <a:t>The OLE Object field stores images, documents, graphs etc. from Office and Windows based programs. The maximum data size is 2 GB, although this will slow down a database.</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490717">
                <a:tc>
                  <a:txBody>
                    <a:bodyPr/>
                    <a:lstStyle/>
                    <a:p>
                      <a:pPr>
                        <a:spcAft>
                          <a:spcPts val="0"/>
                        </a:spcAft>
                      </a:pPr>
                      <a:r>
                        <a:rPr lang="en-CA" sz="1100">
                          <a:solidFill>
                            <a:srgbClr val="4E5C6D"/>
                          </a:solidFill>
                          <a:latin typeface="Verdana"/>
                          <a:ea typeface="Times New Roman"/>
                          <a:cs typeface="Times New Roman"/>
                        </a:rPr>
                        <a:t>Hyperlink</a:t>
                      </a:r>
                      <a:endParaRPr lang="en-CA" sz="110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dirty="0">
                          <a:solidFill>
                            <a:srgbClr val="4E5C6D"/>
                          </a:solidFill>
                          <a:latin typeface="Verdana"/>
                          <a:ea typeface="Times New Roman"/>
                          <a:cs typeface="Times New Roman"/>
                        </a:rPr>
                        <a:t>The Hyperlink field type is used to store web addresses. This has a maximum size limit of 1 GB of data.</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608254">
                <a:tc>
                  <a:txBody>
                    <a:bodyPr/>
                    <a:lstStyle/>
                    <a:p>
                      <a:pPr>
                        <a:spcAft>
                          <a:spcPts val="0"/>
                        </a:spcAft>
                      </a:pPr>
                      <a:r>
                        <a:rPr lang="en-CA" sz="1100" dirty="0">
                          <a:solidFill>
                            <a:srgbClr val="4E5C6D"/>
                          </a:solidFill>
                          <a:latin typeface="Verdana"/>
                          <a:ea typeface="Times New Roman"/>
                          <a:cs typeface="Times New Roman"/>
                        </a:rPr>
                        <a:t>Attachment</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tc>
                  <a:txBody>
                    <a:bodyPr/>
                    <a:lstStyle/>
                    <a:p>
                      <a:pPr>
                        <a:spcAft>
                          <a:spcPts val="0"/>
                        </a:spcAft>
                      </a:pPr>
                      <a:r>
                        <a:rPr lang="en-CA" sz="1100" dirty="0">
                          <a:solidFill>
                            <a:srgbClr val="4E5C6D"/>
                          </a:solidFill>
                          <a:latin typeface="Verdana"/>
                          <a:ea typeface="Times New Roman"/>
                          <a:cs typeface="Times New Roman"/>
                        </a:rPr>
                        <a:t>The Attachment field type is used to store images, spreadsheet files, documents, charts and other types of supported files to the records in your database. </a:t>
                      </a:r>
                      <a:endParaRPr lang="en-CA" sz="1100" dirty="0">
                        <a:latin typeface="Calibri"/>
                        <a:ea typeface="Calibri"/>
                        <a:cs typeface="Times New Roman"/>
                      </a:endParaRPr>
                    </a:p>
                  </a:txBody>
                  <a:tcPr marL="55269" marR="55269" marT="55269" marB="55269" anchor="ctr">
                    <a:lnL w="19050" cap="flat" cmpd="sng" algn="ctr">
                      <a:solidFill>
                        <a:srgbClr val="B97B96"/>
                      </a:solidFill>
                      <a:prstDash val="solid"/>
                      <a:round/>
                      <a:headEnd type="none" w="med" len="med"/>
                      <a:tailEnd type="none" w="med" len="med"/>
                    </a:lnL>
                    <a:lnR w="19050" cap="flat" cmpd="sng" algn="ctr">
                      <a:solidFill>
                        <a:srgbClr val="B97B96"/>
                      </a:solidFill>
                      <a:prstDash val="solid"/>
                      <a:round/>
                      <a:headEnd type="none" w="med" len="med"/>
                      <a:tailEnd type="none" w="med" len="med"/>
                    </a:lnR>
                    <a:lnT w="19050" cap="flat" cmpd="sng" algn="ctr">
                      <a:solidFill>
                        <a:srgbClr val="B97B96"/>
                      </a:solidFill>
                      <a:prstDash val="solid"/>
                      <a:round/>
                      <a:headEnd type="none" w="med" len="med"/>
                      <a:tailEnd type="none" w="med" len="med"/>
                    </a:lnT>
                    <a:lnB w="19050" cap="flat" cmpd="sng" algn="ctr">
                      <a:solidFill>
                        <a:srgbClr val="B97B96"/>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smtClean="0"/>
              <a:t>INF1050: Database 1</a:t>
            </a:r>
            <a:endParaRPr lang="en-US" smtClean="0"/>
          </a:p>
        </p:txBody>
      </p:sp>
      <p:sp>
        <p:nvSpPr>
          <p:cNvPr id="19459" name="Content Placeholder 2"/>
          <p:cNvSpPr>
            <a:spLocks noGrp="1"/>
          </p:cNvSpPr>
          <p:nvPr>
            <p:ph idx="1"/>
          </p:nvPr>
        </p:nvSpPr>
        <p:spPr/>
        <p:txBody>
          <a:bodyPr/>
          <a:lstStyle/>
          <a:p>
            <a:r>
              <a:rPr lang="en-CA" smtClean="0"/>
              <a:t>Careers related to databases</a:t>
            </a:r>
          </a:p>
          <a:p>
            <a:pPr lvl="1"/>
            <a:r>
              <a:rPr lang="en-CA" smtClean="0"/>
              <a:t>Database Administrators</a:t>
            </a:r>
          </a:p>
          <a:p>
            <a:pPr lvl="1"/>
            <a:r>
              <a:rPr lang="en-CA" smtClean="0"/>
              <a:t>Administrative assistants</a:t>
            </a:r>
          </a:p>
          <a:p>
            <a:pPr lvl="1"/>
            <a:r>
              <a:rPr lang="en-CA" smtClean="0"/>
              <a:t>Network systems/data communications analysts</a:t>
            </a:r>
          </a:p>
          <a:p>
            <a:pPr lvl="1"/>
            <a:r>
              <a:rPr lang="en-CA" smtClean="0"/>
              <a:t>Computer/ systems managers</a:t>
            </a:r>
          </a:p>
          <a:p>
            <a:r>
              <a:rPr lang="en-CA" smtClean="0"/>
              <a:t>All careers in this field are projected to grow</a:t>
            </a:r>
          </a:p>
          <a:p>
            <a:r>
              <a:rPr lang="en-CA" smtClean="0"/>
              <a:t>http://www.learnalberta.ca/content/kecst/index.html</a:t>
            </a:r>
            <a:endParaRPr lang="en-US" smtClean="0"/>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INF1050: Database 1</a:t>
            </a:r>
            <a:endParaRPr lang="en-US" smtClean="0"/>
          </a:p>
        </p:txBody>
      </p:sp>
      <p:sp>
        <p:nvSpPr>
          <p:cNvPr id="20483" name="Content Placeholder 2"/>
          <p:cNvSpPr>
            <a:spLocks noGrp="1"/>
          </p:cNvSpPr>
          <p:nvPr>
            <p:ph idx="1"/>
          </p:nvPr>
        </p:nvSpPr>
        <p:spPr/>
        <p:txBody>
          <a:bodyPr/>
          <a:lstStyle/>
          <a:p>
            <a:r>
              <a:rPr lang="en-CA" dirty="0" smtClean="0"/>
              <a:t>Go to this site:</a:t>
            </a:r>
          </a:p>
          <a:p>
            <a:r>
              <a:rPr lang="en-CA" dirty="0" smtClean="0">
                <a:hlinkClick r:id="rId2"/>
              </a:rPr>
              <a:t>http://alis.alberta.ca/ce/cp/oi/occinformation.html</a:t>
            </a:r>
            <a:endParaRPr lang="en-CA" dirty="0" smtClean="0"/>
          </a:p>
          <a:p>
            <a:r>
              <a:rPr lang="en-CA" sz="2400" dirty="0" smtClean="0"/>
              <a:t>Explore some possible career choices 10-15 minutes</a:t>
            </a:r>
          </a:p>
          <a:p>
            <a:r>
              <a:rPr lang="en-CA" sz="2400" dirty="0" smtClean="0"/>
              <a:t>1. Write down 3 possible careers you think look interesting and why. Write down how you believe that skills in databases would benefit.</a:t>
            </a:r>
          </a:p>
          <a:p>
            <a:pPr lvl="1"/>
            <a:r>
              <a:rPr lang="en-CA" sz="2000" dirty="0" smtClean="0"/>
              <a:t>Write down the CTS courses that relate to these fields</a:t>
            </a:r>
          </a:p>
          <a:p>
            <a:pPr lvl="1"/>
            <a:r>
              <a:rPr lang="en-CA" sz="2000" dirty="0" smtClean="0"/>
              <a:t>Pay attention to working conditions, duties, educational requirements and salary</a:t>
            </a:r>
          </a:p>
          <a:p>
            <a:pPr lvl="1"/>
            <a:r>
              <a:rPr lang="en-CA" sz="2000" dirty="0" smtClean="0"/>
              <a:t>Save the word document into C: “Your Name”-&gt; INF1050 folder</a:t>
            </a:r>
          </a:p>
          <a:p>
            <a:pPr lvl="1">
              <a:buFont typeface="Wingdings 2" pitchFamily="18" charset="2"/>
              <a:buNone/>
            </a:pPr>
            <a:endParaRPr lang="en-CA" dirty="0" smtClean="0"/>
          </a:p>
          <a:p>
            <a:endParaRPr lang="en-CA" dirty="0" smtClean="0"/>
          </a:p>
          <a:p>
            <a:pPr>
              <a:buFont typeface="Wingdings 2" pitchFamily="18" charset="2"/>
              <a:buNone/>
            </a:pPr>
            <a:r>
              <a:rPr lang="en-CA" dirty="0" smtClean="0"/>
              <a:t>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457200" y="838200"/>
            <a:ext cx="8229600" cy="1143000"/>
          </a:xfrm>
        </p:spPr>
        <p:txBody>
          <a:bodyPr/>
          <a:lstStyle/>
          <a:p>
            <a:r>
              <a:rPr lang="en-CA" sz="4600" dirty="0" smtClean="0"/>
              <a:t>INF1050: Database 1</a:t>
            </a:r>
            <a:br>
              <a:rPr lang="en-CA" sz="4600" dirty="0" smtClean="0"/>
            </a:br>
            <a:r>
              <a:rPr lang="en-CA" sz="4400" dirty="0" smtClean="0"/>
              <a:t>Activity 1 (</a:t>
            </a:r>
            <a:r>
              <a:rPr lang="en-CA" sz="4400" dirty="0"/>
              <a:t>5</a:t>
            </a:r>
            <a:r>
              <a:rPr lang="en-CA" sz="4400" dirty="0" smtClean="0"/>
              <a:t>%): </a:t>
            </a:r>
            <a:br>
              <a:rPr lang="en-CA" sz="4400" dirty="0" smtClean="0"/>
            </a:br>
            <a:r>
              <a:rPr lang="en-CA" sz="4400" dirty="0" smtClean="0"/>
              <a:t>Getting to Know </a:t>
            </a:r>
            <a:r>
              <a:rPr lang="en-CA" sz="4300" dirty="0" smtClean="0"/>
              <a:t>Each other</a:t>
            </a:r>
          </a:p>
        </p:txBody>
      </p:sp>
      <p:sp>
        <p:nvSpPr>
          <p:cNvPr id="21507" name="Rectangle 3"/>
          <p:cNvSpPr>
            <a:spLocks noGrp="1"/>
          </p:cNvSpPr>
          <p:nvPr>
            <p:ph type="body" idx="1"/>
          </p:nvPr>
        </p:nvSpPr>
        <p:spPr>
          <a:xfrm>
            <a:off x="457200" y="2133600"/>
            <a:ext cx="8229600" cy="4389437"/>
          </a:xfrm>
        </p:spPr>
        <p:txBody>
          <a:bodyPr/>
          <a:lstStyle/>
          <a:p>
            <a:pPr>
              <a:lnSpc>
                <a:spcPct val="80000"/>
              </a:lnSpc>
            </a:pPr>
            <a:r>
              <a:rPr lang="en-CA" sz="2000" dirty="0" smtClean="0"/>
              <a:t>We are going to get to know each other a bit better while getting familiar with using databases</a:t>
            </a:r>
          </a:p>
          <a:p>
            <a:pPr>
              <a:lnSpc>
                <a:spcPct val="80000"/>
              </a:lnSpc>
            </a:pPr>
            <a:r>
              <a:rPr lang="en-CA" sz="2000" dirty="0" smtClean="0"/>
              <a:t>Using the database we will create a record of all of us in the class</a:t>
            </a:r>
          </a:p>
          <a:p>
            <a:pPr>
              <a:lnSpc>
                <a:spcPct val="80000"/>
              </a:lnSpc>
            </a:pPr>
            <a:r>
              <a:rPr lang="en-CA" sz="2000" dirty="0" smtClean="0"/>
              <a:t>Our database will contain the following fields:</a:t>
            </a:r>
          </a:p>
          <a:p>
            <a:pPr lvl="1">
              <a:lnSpc>
                <a:spcPct val="80000"/>
              </a:lnSpc>
            </a:pPr>
            <a:r>
              <a:rPr lang="en-CA" sz="1800" dirty="0" smtClean="0"/>
              <a:t>Last Name</a:t>
            </a:r>
          </a:p>
          <a:p>
            <a:pPr lvl="1">
              <a:lnSpc>
                <a:spcPct val="80000"/>
              </a:lnSpc>
            </a:pPr>
            <a:r>
              <a:rPr lang="en-CA" sz="1800" dirty="0" smtClean="0"/>
              <a:t>First Name</a:t>
            </a:r>
          </a:p>
          <a:p>
            <a:pPr lvl="1">
              <a:lnSpc>
                <a:spcPct val="80000"/>
              </a:lnSpc>
            </a:pPr>
            <a:r>
              <a:rPr lang="en-CA" sz="1800" dirty="0" smtClean="0"/>
              <a:t>Gender</a:t>
            </a:r>
          </a:p>
          <a:p>
            <a:pPr lvl="1">
              <a:lnSpc>
                <a:spcPct val="80000"/>
              </a:lnSpc>
            </a:pPr>
            <a:r>
              <a:rPr lang="en-CA" sz="1800" dirty="0" smtClean="0"/>
              <a:t>Age </a:t>
            </a:r>
          </a:p>
          <a:p>
            <a:pPr lvl="1">
              <a:lnSpc>
                <a:spcPct val="80000"/>
              </a:lnSpc>
            </a:pPr>
            <a:r>
              <a:rPr lang="en-CA" sz="1800" dirty="0" smtClean="0"/>
              <a:t>Grade</a:t>
            </a:r>
          </a:p>
          <a:p>
            <a:pPr lvl="1">
              <a:lnSpc>
                <a:spcPct val="80000"/>
              </a:lnSpc>
            </a:pPr>
            <a:r>
              <a:rPr lang="en-CA" sz="1800" dirty="0" smtClean="0"/>
              <a:t>Hair Colour</a:t>
            </a:r>
          </a:p>
          <a:p>
            <a:pPr lvl="1">
              <a:lnSpc>
                <a:spcPct val="80000"/>
              </a:lnSpc>
            </a:pPr>
            <a:r>
              <a:rPr lang="en-CA" sz="1800" dirty="0" smtClean="0"/>
              <a:t>Favourite Movie</a:t>
            </a:r>
          </a:p>
          <a:p>
            <a:pPr lvl="1">
              <a:lnSpc>
                <a:spcPct val="80000"/>
              </a:lnSpc>
            </a:pPr>
            <a:r>
              <a:rPr lang="en-CA" sz="1800" dirty="0" smtClean="0"/>
              <a:t>Favourite Hobby</a:t>
            </a:r>
          </a:p>
          <a:p>
            <a:pPr lvl="1">
              <a:lnSpc>
                <a:spcPct val="80000"/>
              </a:lnSpc>
            </a:pPr>
            <a:r>
              <a:rPr lang="en-CA" sz="1800" dirty="0" smtClean="0"/>
              <a:t>Favourite Band or Artist</a:t>
            </a:r>
          </a:p>
          <a:p>
            <a:pPr>
              <a:lnSpc>
                <a:spcPct val="80000"/>
              </a:lnSpc>
            </a:pPr>
            <a:r>
              <a:rPr lang="en-CA" sz="2000" dirty="0" smtClean="0"/>
              <a:t>We will take turns entering our own data at the front of the room until we have a database containing all of our information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Activity #1</a:t>
            </a:r>
            <a:endParaRPr lang="en-CA" dirty="0"/>
          </a:p>
        </p:txBody>
      </p:sp>
      <p:sp>
        <p:nvSpPr>
          <p:cNvPr id="3" name="Content Placeholder 2"/>
          <p:cNvSpPr>
            <a:spLocks noGrp="1"/>
          </p:cNvSpPr>
          <p:nvPr>
            <p:ph idx="1"/>
          </p:nvPr>
        </p:nvSpPr>
        <p:spPr/>
        <p:txBody>
          <a:bodyPr/>
          <a:lstStyle/>
          <a:p>
            <a:r>
              <a:rPr lang="en-CA" sz="2400" dirty="0" smtClean="0"/>
              <a:t>Sort names a-z</a:t>
            </a:r>
          </a:p>
          <a:p>
            <a:r>
              <a:rPr lang="en-CA" sz="2400" dirty="0" smtClean="0"/>
              <a:t>Export as a pdf to hand in (ex. lastnamefirstnameA-Z.pdf)</a:t>
            </a:r>
          </a:p>
          <a:p>
            <a:r>
              <a:rPr lang="en-CA" sz="2400" dirty="0" smtClean="0"/>
              <a:t>Preview/Orientation/Landscape)</a:t>
            </a:r>
          </a:p>
          <a:p>
            <a:r>
              <a:rPr lang="en-CA" sz="2400" dirty="0" smtClean="0"/>
              <a:t>Sort by age – oldest to youngest</a:t>
            </a:r>
          </a:p>
          <a:p>
            <a:r>
              <a:rPr lang="en-CA" sz="2400" dirty="0"/>
              <a:t>Export as a pdf to hand in (ex. </a:t>
            </a:r>
            <a:r>
              <a:rPr lang="en-CA" sz="2400" dirty="0" smtClean="0"/>
              <a:t>lastnamefirstnameAge.pdf</a:t>
            </a:r>
            <a:r>
              <a:rPr lang="en-CA" sz="2400" dirty="0"/>
              <a:t>)</a:t>
            </a:r>
          </a:p>
          <a:p>
            <a:pPr marL="0" indent="0">
              <a:buNone/>
            </a:pP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Activity #1</a:t>
            </a:r>
            <a:endParaRPr lang="en-US" dirty="0"/>
          </a:p>
        </p:txBody>
      </p:sp>
      <p:sp>
        <p:nvSpPr>
          <p:cNvPr id="3" name="Content Placeholder 2"/>
          <p:cNvSpPr>
            <a:spLocks noGrp="1"/>
          </p:cNvSpPr>
          <p:nvPr>
            <p:ph idx="1"/>
          </p:nvPr>
        </p:nvSpPr>
        <p:spPr/>
        <p:txBody>
          <a:bodyPr/>
          <a:lstStyle/>
          <a:p>
            <a:endParaRPr lang="en-CA"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07157437"/>
              </p:ext>
            </p:extLst>
          </p:nvPr>
        </p:nvGraphicFramePr>
        <p:xfrm>
          <a:off x="457200" y="2666999"/>
          <a:ext cx="8229600" cy="3657600"/>
        </p:xfrm>
        <a:graphic>
          <a:graphicData uri="http://schemas.openxmlformats.org/drawingml/2006/table">
            <a:tbl>
              <a:tblPr firstRow="1" firstCol="1" bandRow="1">
                <a:tableStyleId>{5C22544A-7EE6-4342-B048-85BDC9FD1C3A}</a:tableStyleId>
              </a:tblPr>
              <a:tblGrid>
                <a:gridCol w="581376">
                  <a:extLst>
                    <a:ext uri="{9D8B030D-6E8A-4147-A177-3AD203B41FA5}">
                      <a16:colId xmlns:a16="http://schemas.microsoft.com/office/drawing/2014/main" val="20000"/>
                    </a:ext>
                  </a:extLst>
                </a:gridCol>
                <a:gridCol w="554702">
                  <a:extLst>
                    <a:ext uri="{9D8B030D-6E8A-4147-A177-3AD203B41FA5}">
                      <a16:colId xmlns:a16="http://schemas.microsoft.com/office/drawing/2014/main" val="20001"/>
                    </a:ext>
                  </a:extLst>
                </a:gridCol>
                <a:gridCol w="390414">
                  <a:extLst>
                    <a:ext uri="{9D8B030D-6E8A-4147-A177-3AD203B41FA5}">
                      <a16:colId xmlns:a16="http://schemas.microsoft.com/office/drawing/2014/main" val="20002"/>
                    </a:ext>
                  </a:extLst>
                </a:gridCol>
                <a:gridCol w="6703108">
                  <a:extLst>
                    <a:ext uri="{9D8B030D-6E8A-4147-A177-3AD203B41FA5}">
                      <a16:colId xmlns:a16="http://schemas.microsoft.com/office/drawing/2014/main" val="20003"/>
                    </a:ext>
                  </a:extLst>
                </a:gridCol>
              </a:tblGrid>
              <a:tr h="1463040">
                <a:tc>
                  <a:txBody>
                    <a:bodyPr/>
                    <a:lstStyle/>
                    <a:p>
                      <a:pPr marL="0" marR="0" algn="ctr">
                        <a:spcBef>
                          <a:spcPts val="0"/>
                        </a:spcBef>
                        <a:spcAft>
                          <a:spcPts val="0"/>
                        </a:spcAft>
                      </a:pPr>
                      <a:r>
                        <a:rPr lang="en-CA" sz="1000" dirty="0">
                          <a:effectLst/>
                        </a:rPr>
                        <a:t>Not</a:t>
                      </a:r>
                      <a:endParaRPr lang="en-CA" sz="1100" dirty="0">
                        <a:effectLst/>
                      </a:endParaRPr>
                    </a:p>
                    <a:p>
                      <a:pPr marL="0" marR="0" algn="ctr">
                        <a:spcBef>
                          <a:spcPts val="0"/>
                        </a:spcBef>
                        <a:spcAft>
                          <a:spcPts val="0"/>
                        </a:spcAft>
                      </a:pPr>
                      <a:r>
                        <a:rPr lang="en-CA" sz="1000" dirty="0">
                          <a:effectLst/>
                        </a:rPr>
                        <a:t>Included</a:t>
                      </a:r>
                      <a:endParaRPr lang="en-CA" sz="1100" dirty="0">
                        <a:effectLst/>
                      </a:endParaRPr>
                    </a:p>
                    <a:p>
                      <a:pPr marL="0" marR="0" algn="ctr">
                        <a:spcBef>
                          <a:spcPts val="0"/>
                        </a:spcBef>
                        <a:spcAft>
                          <a:spcPts val="0"/>
                        </a:spcAft>
                      </a:pPr>
                      <a:r>
                        <a:rPr lang="en-CA" sz="1000" dirty="0">
                          <a:effectLst/>
                        </a:rPr>
                        <a:t>0</a:t>
                      </a:r>
                      <a:endParaRPr lang="en-CA" sz="1100" dirty="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Partially</a:t>
                      </a:r>
                      <a:endParaRPr lang="en-CA" sz="1100">
                        <a:effectLst/>
                      </a:endParaRPr>
                    </a:p>
                    <a:p>
                      <a:pPr marL="0" marR="0" algn="ctr">
                        <a:spcBef>
                          <a:spcPts val="0"/>
                        </a:spcBef>
                        <a:spcAft>
                          <a:spcPts val="0"/>
                        </a:spcAft>
                      </a:pPr>
                      <a:r>
                        <a:rPr lang="en-CA" sz="1000">
                          <a:effectLst/>
                        </a:rPr>
                        <a:t>Met</a:t>
                      </a:r>
                      <a:endParaRPr lang="en-CA" sz="1100">
                        <a:effectLst/>
                      </a:endParaRPr>
                    </a:p>
                    <a:p>
                      <a:pPr marL="0" marR="0" algn="ctr">
                        <a:spcBef>
                          <a:spcPts val="0"/>
                        </a:spcBef>
                        <a:spcAft>
                          <a:spcPts val="0"/>
                        </a:spcAft>
                      </a:pPr>
                      <a:r>
                        <a:rPr lang="en-CA" sz="1000">
                          <a:effectLst/>
                        </a:rPr>
                        <a:t>1</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Fully</a:t>
                      </a:r>
                      <a:endParaRPr lang="en-CA" sz="1100">
                        <a:effectLst/>
                      </a:endParaRPr>
                    </a:p>
                    <a:p>
                      <a:pPr marL="0" marR="0" algn="ctr">
                        <a:spcBef>
                          <a:spcPts val="0"/>
                        </a:spcBef>
                        <a:spcAft>
                          <a:spcPts val="0"/>
                        </a:spcAft>
                      </a:pPr>
                      <a:r>
                        <a:rPr lang="en-CA" sz="1000">
                          <a:effectLst/>
                        </a:rPr>
                        <a:t>Met</a:t>
                      </a:r>
                      <a:endParaRPr lang="en-CA" sz="1100">
                        <a:effectLst/>
                      </a:endParaRPr>
                    </a:p>
                    <a:p>
                      <a:pPr marL="0" marR="0" algn="ctr">
                        <a:spcBef>
                          <a:spcPts val="0"/>
                        </a:spcBef>
                        <a:spcAft>
                          <a:spcPts val="0"/>
                        </a:spcAft>
                      </a:pPr>
                      <a:r>
                        <a:rPr lang="en-CA" sz="1000">
                          <a:effectLst/>
                        </a:rPr>
                        <a:t>2</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Criteria &amp; Outcomes</a:t>
                      </a:r>
                      <a:endParaRPr lang="en-CA" sz="1100">
                        <a:effectLst/>
                      </a:endParaRPr>
                    </a:p>
                    <a:p>
                      <a:pPr marL="0" marR="0" algn="ctr">
                        <a:spcBef>
                          <a:spcPts val="0"/>
                        </a:spcBef>
                        <a:spcAft>
                          <a:spcPts val="0"/>
                        </a:spcAft>
                      </a:pPr>
                      <a:r>
                        <a:rPr lang="en-CA" sz="1000">
                          <a:effectLst/>
                        </a:rPr>
                        <a:t> </a:t>
                      </a:r>
                      <a:endParaRPr lang="en-CA" sz="1100">
                        <a:effectLst/>
                      </a:endParaRPr>
                    </a:p>
                    <a:p>
                      <a:pPr marL="0" marR="0">
                        <a:spcBef>
                          <a:spcPts val="0"/>
                        </a:spcBef>
                        <a:spcAft>
                          <a:spcPts val="0"/>
                        </a:spcAft>
                      </a:pPr>
                      <a:r>
                        <a:rPr lang="en-CA" sz="1000">
                          <a:effectLst/>
                        </a:rPr>
                        <a:t>Total: 4</a:t>
                      </a:r>
                      <a:endParaRPr lang="en-CA" sz="1100">
                        <a:effectLst/>
                        <a:latin typeface="Times New Roman" panose="02020603050405020304" pitchFamily="18" charset="0"/>
                        <a:ea typeface="Times New Roman" panose="02020603050405020304" pitchFamily="18" charset="0"/>
                      </a:endParaRPr>
                    </a:p>
                  </a:txBody>
                  <a:tcPr marL="65449" marR="65449" marT="0" marB="0"/>
                </a:tc>
                <a:extLst>
                  <a:ext uri="{0D108BD9-81ED-4DB2-BD59-A6C34878D82A}">
                    <a16:rowId xmlns:a16="http://schemas.microsoft.com/office/drawing/2014/main" val="10000"/>
                  </a:ext>
                </a:extLst>
              </a:tr>
              <a:tr h="1097280">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spcBef>
                          <a:spcPts val="0"/>
                        </a:spcBef>
                        <a:spcAft>
                          <a:spcPts val="0"/>
                        </a:spcAft>
                        <a:tabLst>
                          <a:tab pos="1447800" algn="l"/>
                        </a:tabLst>
                      </a:pPr>
                      <a:r>
                        <a:rPr lang="en-CA" sz="1000" dirty="0">
                          <a:effectLst/>
                        </a:rPr>
                        <a:t>PDF has proper formatting A-Z</a:t>
                      </a:r>
                      <a:endParaRPr lang="en-CA" sz="1100" dirty="0">
                        <a:effectLst/>
                      </a:endParaRPr>
                    </a:p>
                    <a:p>
                      <a:pPr marL="0" marR="0">
                        <a:spcBef>
                          <a:spcPts val="0"/>
                        </a:spcBef>
                        <a:spcAft>
                          <a:spcPts val="0"/>
                        </a:spcAft>
                        <a:tabLst>
                          <a:tab pos="1447800" algn="l"/>
                        </a:tabLst>
                      </a:pPr>
                      <a:r>
                        <a:rPr lang="en-CA" sz="1000" dirty="0">
                          <a:effectLst/>
                        </a:rPr>
                        <a:t>4.2 Sort data in a variety of elements; e.g., tables, forms, queries.</a:t>
                      </a:r>
                      <a:endParaRPr lang="en-CA" sz="1100" dirty="0">
                        <a:effectLst/>
                      </a:endParaRPr>
                    </a:p>
                    <a:p>
                      <a:pPr marL="0" marR="0">
                        <a:spcBef>
                          <a:spcPts val="0"/>
                        </a:spcBef>
                        <a:spcAft>
                          <a:spcPts val="0"/>
                        </a:spcAft>
                        <a:tabLst>
                          <a:tab pos="1447800" algn="l"/>
                        </a:tabLst>
                      </a:pPr>
                      <a:r>
                        <a:rPr lang="en-CA" sz="1000" dirty="0">
                          <a:effectLst/>
                        </a:rPr>
                        <a:t>4.6 Save database objects as other file types.</a:t>
                      </a:r>
                      <a:endParaRPr lang="en-CA" sz="1100" dirty="0">
                        <a:effectLst/>
                        <a:latin typeface="Times New Roman" panose="02020603050405020304" pitchFamily="18" charset="0"/>
                        <a:ea typeface="Times New Roman" panose="02020603050405020304" pitchFamily="18" charset="0"/>
                      </a:endParaRPr>
                    </a:p>
                  </a:txBody>
                  <a:tcPr marL="65449" marR="65449" marT="0" marB="0"/>
                </a:tc>
                <a:extLst>
                  <a:ext uri="{0D108BD9-81ED-4DB2-BD59-A6C34878D82A}">
                    <a16:rowId xmlns:a16="http://schemas.microsoft.com/office/drawing/2014/main" val="10001"/>
                  </a:ext>
                </a:extLst>
              </a:tr>
              <a:tr h="1097280">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spcBef>
                          <a:spcPts val="0"/>
                        </a:spcBef>
                        <a:spcAft>
                          <a:spcPts val="0"/>
                        </a:spcAft>
                        <a:tabLst>
                          <a:tab pos="1447800" algn="l"/>
                        </a:tabLst>
                      </a:pPr>
                      <a:r>
                        <a:rPr lang="en-CA" sz="1000" dirty="0">
                          <a:effectLst/>
                        </a:rPr>
                        <a:t>PDF has proper formatting Age Oldest to Youngest</a:t>
                      </a:r>
                      <a:endParaRPr lang="en-CA" sz="1100" dirty="0">
                        <a:effectLst/>
                      </a:endParaRPr>
                    </a:p>
                    <a:p>
                      <a:pPr marL="0" marR="0">
                        <a:spcBef>
                          <a:spcPts val="0"/>
                        </a:spcBef>
                        <a:spcAft>
                          <a:spcPts val="0"/>
                        </a:spcAft>
                        <a:tabLst>
                          <a:tab pos="1447800" algn="l"/>
                        </a:tabLst>
                      </a:pPr>
                      <a:r>
                        <a:rPr lang="en-CA" sz="1000" dirty="0">
                          <a:effectLst/>
                        </a:rPr>
                        <a:t>4.2 Sort data in a variety of elements; e.g., tables, forms, queries.</a:t>
                      </a:r>
                      <a:endParaRPr lang="en-CA" sz="1100" dirty="0">
                        <a:effectLst/>
                      </a:endParaRPr>
                    </a:p>
                    <a:p>
                      <a:pPr marL="0" marR="0">
                        <a:spcBef>
                          <a:spcPts val="0"/>
                        </a:spcBef>
                        <a:spcAft>
                          <a:spcPts val="0"/>
                        </a:spcAft>
                        <a:tabLst>
                          <a:tab pos="1447800" algn="l"/>
                        </a:tabLst>
                      </a:pPr>
                      <a:r>
                        <a:rPr lang="en-CA" sz="1000" dirty="0">
                          <a:effectLst/>
                        </a:rPr>
                        <a:t>4.6 Save database objects as other file types.</a:t>
                      </a:r>
                      <a:endParaRPr lang="en-CA" sz="1100" dirty="0">
                        <a:effectLst/>
                        <a:latin typeface="Times New Roman" panose="02020603050405020304" pitchFamily="18" charset="0"/>
                        <a:ea typeface="Times New Roman" panose="02020603050405020304" pitchFamily="18" charset="0"/>
                      </a:endParaRPr>
                    </a:p>
                  </a:txBody>
                  <a:tcPr marL="65449" marR="65449" marT="0" marB="0"/>
                </a:tc>
                <a:extLst>
                  <a:ext uri="{0D108BD9-81ED-4DB2-BD59-A6C34878D82A}">
                    <a16:rowId xmlns:a16="http://schemas.microsoft.com/office/drawing/2014/main" val="10002"/>
                  </a:ext>
                </a:extLst>
              </a:tr>
            </a:tbl>
          </a:graphicData>
        </a:graphic>
      </p:graphicFrame>
      <p:sp>
        <p:nvSpPr>
          <p:cNvPr id="5" name="Rectangle 1"/>
          <p:cNvSpPr>
            <a:spLocks noChangeArrowheads="1"/>
          </p:cNvSpPr>
          <p:nvPr/>
        </p:nvSpPr>
        <p:spPr bwMode="auto">
          <a:xfrm>
            <a:off x="457200" y="3367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1447800" algn="l"/>
              </a:tabLst>
              <a:defRPr>
                <a:solidFill>
                  <a:schemeClr val="tx1"/>
                </a:solidFill>
                <a:latin typeface="Arial" panose="020B0604020202020204" pitchFamily="34" charset="0"/>
              </a:defRPr>
            </a:lvl1pPr>
            <a:lvl2pPr eaLnBrk="0" hangingPunct="0">
              <a:tabLst>
                <a:tab pos="1447800" algn="l"/>
              </a:tabLst>
              <a:defRPr>
                <a:solidFill>
                  <a:schemeClr val="tx1"/>
                </a:solidFill>
                <a:latin typeface="Arial" panose="020B0604020202020204" pitchFamily="34" charset="0"/>
              </a:defRPr>
            </a:lvl2pPr>
            <a:lvl3pPr eaLnBrk="0" hangingPunct="0">
              <a:tabLst>
                <a:tab pos="1447800" algn="l"/>
              </a:tabLst>
              <a:defRPr>
                <a:solidFill>
                  <a:schemeClr val="tx1"/>
                </a:solidFill>
                <a:latin typeface="Arial" panose="020B0604020202020204" pitchFamily="34" charset="0"/>
              </a:defRPr>
            </a:lvl3pPr>
            <a:lvl4pPr eaLnBrk="0" hangingPunct="0">
              <a:tabLst>
                <a:tab pos="1447800" algn="l"/>
              </a:tabLst>
              <a:defRPr>
                <a:solidFill>
                  <a:schemeClr val="tx1"/>
                </a:solidFill>
                <a:latin typeface="Arial" panose="020B0604020202020204" pitchFamily="34" charset="0"/>
              </a:defRPr>
            </a:lvl4pPr>
            <a:lvl5pPr eaLnBrk="0" hangingPunct="0">
              <a:tabLst>
                <a:tab pos="1447800" algn="l"/>
              </a:tabLst>
              <a:defRPr>
                <a:solidFill>
                  <a:schemeClr val="tx1"/>
                </a:solidFill>
                <a:latin typeface="Arial" panose="020B0604020202020204" pitchFamily="34" charset="0"/>
              </a:defRPr>
            </a:lvl5pPr>
            <a:lvl6pPr eaLnBrk="0" fontAlgn="base" hangingPunct="0">
              <a:spcBef>
                <a:spcPct val="0"/>
              </a:spcBef>
              <a:spcAft>
                <a:spcPct val="0"/>
              </a:spcAft>
              <a:tabLst>
                <a:tab pos="1447800" algn="l"/>
              </a:tabLst>
              <a:defRPr>
                <a:solidFill>
                  <a:schemeClr val="tx1"/>
                </a:solidFill>
                <a:latin typeface="Arial" panose="020B0604020202020204" pitchFamily="34" charset="0"/>
              </a:defRPr>
            </a:lvl6pPr>
            <a:lvl7pPr eaLnBrk="0" fontAlgn="base" hangingPunct="0">
              <a:spcBef>
                <a:spcPct val="0"/>
              </a:spcBef>
              <a:spcAft>
                <a:spcPct val="0"/>
              </a:spcAft>
              <a:tabLst>
                <a:tab pos="1447800" algn="l"/>
              </a:tabLst>
              <a:defRPr>
                <a:solidFill>
                  <a:schemeClr val="tx1"/>
                </a:solidFill>
                <a:latin typeface="Arial" panose="020B0604020202020204" pitchFamily="34" charset="0"/>
              </a:defRPr>
            </a:lvl7pPr>
            <a:lvl8pPr eaLnBrk="0" fontAlgn="base" hangingPunct="0">
              <a:spcBef>
                <a:spcPct val="0"/>
              </a:spcBef>
              <a:spcAft>
                <a:spcPct val="0"/>
              </a:spcAft>
              <a:tabLst>
                <a:tab pos="1447800" algn="l"/>
              </a:tabLst>
              <a:defRPr>
                <a:solidFill>
                  <a:schemeClr val="tx1"/>
                </a:solidFill>
                <a:latin typeface="Arial" panose="020B0604020202020204" pitchFamily="34" charset="0"/>
              </a:defRPr>
            </a:lvl8pPr>
            <a:lvl9pPr eaLnBrk="0" fontAlgn="base" hangingPunct="0">
              <a:spcBef>
                <a:spcPct val="0"/>
              </a:spcBef>
              <a:spcAft>
                <a:spcPct val="0"/>
              </a:spcAft>
              <a:tabLst>
                <a:tab pos="14478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447800" algn="l"/>
              </a:tabLst>
            </a:pPr>
            <a:r>
              <a:rPr kumimoji="0" lang="en-CA" altLang="en-US" sz="1000" b="1"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Getting to Know Each Other (5%)</a:t>
            </a: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98151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CA" dirty="0" smtClean="0"/>
              <a:t/>
            </a:r>
            <a:br>
              <a:rPr lang="en-CA" dirty="0" smtClean="0"/>
            </a:br>
            <a:r>
              <a:rPr lang="en-CA" dirty="0" smtClean="0"/>
              <a:t>INF1050: Database 1 </a:t>
            </a:r>
            <a:br>
              <a:rPr lang="en-CA" dirty="0" smtClean="0"/>
            </a:br>
            <a:r>
              <a:rPr lang="en-CA" dirty="0" smtClean="0"/>
              <a:t>Activity 2(15%)- High School </a:t>
            </a:r>
            <a:endParaRPr lang="en-US" dirty="0" smtClean="0"/>
          </a:p>
        </p:txBody>
      </p:sp>
      <p:sp>
        <p:nvSpPr>
          <p:cNvPr id="22531" name="Content Placeholder 2"/>
          <p:cNvSpPr>
            <a:spLocks noGrp="1"/>
          </p:cNvSpPr>
          <p:nvPr>
            <p:ph idx="1"/>
          </p:nvPr>
        </p:nvSpPr>
        <p:spPr/>
        <p:txBody>
          <a:bodyPr/>
          <a:lstStyle/>
          <a:p>
            <a:r>
              <a:rPr lang="en-CA" b="1" dirty="0" smtClean="0"/>
              <a:t>Celebrity High School</a:t>
            </a:r>
            <a:endParaRPr lang="en-US" dirty="0" smtClean="0"/>
          </a:p>
          <a:p>
            <a:r>
              <a:rPr lang="en-CA" dirty="0" smtClean="0"/>
              <a:t>Scenario:</a:t>
            </a:r>
            <a:endParaRPr lang="en-US" dirty="0" smtClean="0"/>
          </a:p>
          <a:p>
            <a:r>
              <a:rPr lang="en-CA" sz="2000" dirty="0" smtClean="0"/>
              <a:t>There has been a recent push for Hollywood’s celebrities to become better role models for today’s youth. You have decided to open up a high school for celebrities in order to make them smarter and to encourage young people to stay in school. </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6147" name="Content Placeholder 2"/>
          <p:cNvSpPr>
            <a:spLocks noGrp="1"/>
          </p:cNvSpPr>
          <p:nvPr>
            <p:ph idx="1"/>
          </p:nvPr>
        </p:nvSpPr>
        <p:spPr>
          <a:xfrm>
            <a:off x="457200" y="1276350"/>
            <a:ext cx="8229600" cy="5124450"/>
          </a:xfrm>
        </p:spPr>
        <p:txBody>
          <a:bodyPr/>
          <a:lstStyle/>
          <a:p>
            <a:pPr eaLnBrk="1" hangingPunct="1"/>
            <a:r>
              <a:rPr lang="en-CA" sz="3600" dirty="0" smtClean="0"/>
              <a:t>Why take this module?</a:t>
            </a:r>
          </a:p>
          <a:p>
            <a:pPr lvl="1" eaLnBrk="1" hangingPunct="1"/>
            <a:r>
              <a:rPr lang="en-US" sz="2800" dirty="0" smtClean="0"/>
              <a:t>This module will introduce you to the basic commands and functions of database software.</a:t>
            </a:r>
          </a:p>
          <a:p>
            <a:pPr lvl="1" eaLnBrk="1" hangingPunct="1"/>
            <a:r>
              <a:rPr lang="en-US" sz="2800" dirty="0" smtClean="0"/>
              <a:t>You will learn how a database can be used as a personal tool to manage  information.</a:t>
            </a:r>
          </a:p>
          <a:p>
            <a:pPr lvl="1" eaLnBrk="1" hangingPunct="1"/>
            <a:r>
              <a:rPr lang="en-US" sz="2800" dirty="0" smtClean="0"/>
              <a:t>You will gain a basic understanding of database structure in preparation for possible future modules where databases may be used as storage systems for software applications on different devices and in the cloud.</a:t>
            </a:r>
          </a:p>
          <a:p>
            <a:pPr lvl="1" eaLnBrk="1" hangingPunct="1"/>
            <a:endParaRPr lang="en-US" sz="34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CA" dirty="0" smtClean="0"/>
              <a:t>INF1050: Database 1 </a:t>
            </a:r>
            <a:br>
              <a:rPr lang="en-CA" dirty="0" smtClean="0"/>
            </a:br>
            <a:r>
              <a:rPr lang="en-CA" dirty="0" smtClean="0"/>
              <a:t>Activity 2 - High School</a:t>
            </a:r>
            <a:endParaRPr lang="en-US" dirty="0" smtClean="0"/>
          </a:p>
        </p:txBody>
      </p:sp>
      <p:sp>
        <p:nvSpPr>
          <p:cNvPr id="24579" name="Content Placeholder 2"/>
          <p:cNvSpPr>
            <a:spLocks noGrp="1"/>
          </p:cNvSpPr>
          <p:nvPr>
            <p:ph idx="1"/>
          </p:nvPr>
        </p:nvSpPr>
        <p:spPr/>
        <p:txBody>
          <a:bodyPr/>
          <a:lstStyle/>
          <a:p>
            <a:r>
              <a:rPr lang="en-CA" smtClean="0"/>
              <a:t>Celebrity High School</a:t>
            </a:r>
          </a:p>
          <a:p>
            <a:endParaRPr lang="en-US" smtClean="0"/>
          </a:p>
        </p:txBody>
      </p:sp>
      <p:graphicFrame>
        <p:nvGraphicFramePr>
          <p:cNvPr id="4" name="Table 3"/>
          <p:cNvGraphicFramePr>
            <a:graphicFrameLocks noGrp="1"/>
          </p:cNvGraphicFramePr>
          <p:nvPr>
            <p:extLst>
              <p:ext uri="{D42A27DB-BD31-4B8C-83A1-F6EECF244321}">
                <p14:modId xmlns:p14="http://schemas.microsoft.com/office/powerpoint/2010/main" val="2633243790"/>
              </p:ext>
            </p:extLst>
          </p:nvPr>
        </p:nvGraphicFramePr>
        <p:xfrm>
          <a:off x="838200" y="2438404"/>
          <a:ext cx="7619997" cy="4079235"/>
        </p:xfrm>
        <a:graphic>
          <a:graphicData uri="http://schemas.openxmlformats.org/drawingml/2006/table">
            <a:tbl>
              <a:tblPr firstRow="1" bandRow="1">
                <a:tableStyleId>{5C22544A-7EE6-4342-B048-85BDC9FD1C3A}</a:tableStyleId>
              </a:tblPr>
              <a:tblGrid>
                <a:gridCol w="1088571">
                  <a:extLst>
                    <a:ext uri="{9D8B030D-6E8A-4147-A177-3AD203B41FA5}">
                      <a16:colId xmlns:a16="http://schemas.microsoft.com/office/drawing/2014/main" val="20000"/>
                    </a:ext>
                  </a:extLst>
                </a:gridCol>
                <a:gridCol w="1088571">
                  <a:extLst>
                    <a:ext uri="{9D8B030D-6E8A-4147-A177-3AD203B41FA5}">
                      <a16:colId xmlns:a16="http://schemas.microsoft.com/office/drawing/2014/main" val="20001"/>
                    </a:ext>
                  </a:extLst>
                </a:gridCol>
                <a:gridCol w="1088571">
                  <a:extLst>
                    <a:ext uri="{9D8B030D-6E8A-4147-A177-3AD203B41FA5}">
                      <a16:colId xmlns:a16="http://schemas.microsoft.com/office/drawing/2014/main" val="20002"/>
                    </a:ext>
                  </a:extLst>
                </a:gridCol>
                <a:gridCol w="1088571">
                  <a:extLst>
                    <a:ext uri="{9D8B030D-6E8A-4147-A177-3AD203B41FA5}">
                      <a16:colId xmlns:a16="http://schemas.microsoft.com/office/drawing/2014/main" val="20003"/>
                    </a:ext>
                  </a:extLst>
                </a:gridCol>
                <a:gridCol w="1088571">
                  <a:extLst>
                    <a:ext uri="{9D8B030D-6E8A-4147-A177-3AD203B41FA5}">
                      <a16:colId xmlns:a16="http://schemas.microsoft.com/office/drawing/2014/main" val="20004"/>
                    </a:ext>
                  </a:extLst>
                </a:gridCol>
                <a:gridCol w="1088571">
                  <a:extLst>
                    <a:ext uri="{9D8B030D-6E8A-4147-A177-3AD203B41FA5}">
                      <a16:colId xmlns:a16="http://schemas.microsoft.com/office/drawing/2014/main" val="20005"/>
                    </a:ext>
                  </a:extLst>
                </a:gridCol>
                <a:gridCol w="1088571">
                  <a:extLst>
                    <a:ext uri="{9D8B030D-6E8A-4147-A177-3AD203B41FA5}">
                      <a16:colId xmlns:a16="http://schemas.microsoft.com/office/drawing/2014/main" val="20006"/>
                    </a:ext>
                  </a:extLst>
                </a:gridCol>
              </a:tblGrid>
              <a:tr h="504395">
                <a:tc>
                  <a:txBody>
                    <a:bodyPr/>
                    <a:lstStyle/>
                    <a:p>
                      <a:pPr marL="0" marR="0">
                        <a:spcBef>
                          <a:spcPts val="0"/>
                        </a:spcBef>
                        <a:spcAft>
                          <a:spcPts val="0"/>
                        </a:spcAft>
                      </a:pPr>
                      <a:r>
                        <a:rPr lang="en-CA" sz="1200" dirty="0" smtClean="0">
                          <a:latin typeface="Times New Roman"/>
                          <a:ea typeface="Times New Roman"/>
                        </a:rPr>
                        <a:t>ID</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Last Name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First Name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Age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Hair</a:t>
                      </a:r>
                      <a:r>
                        <a:rPr lang="en-CA" sz="1200" baseline="0" dirty="0" smtClean="0">
                          <a:latin typeface="Times New Roman"/>
                          <a:ea typeface="Times New Roman"/>
                        </a:rPr>
                        <a:t> </a:t>
                      </a:r>
                      <a:r>
                        <a:rPr lang="en-CA" sz="1200" dirty="0" smtClean="0">
                          <a:latin typeface="Times New Roman"/>
                          <a:ea typeface="Times New Roman"/>
                        </a:rPr>
                        <a:t>Colour</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Significant</a:t>
                      </a:r>
                      <a:r>
                        <a:rPr lang="en-CA" sz="1200" baseline="0" dirty="0" smtClean="0">
                          <a:latin typeface="Times New Roman"/>
                          <a:ea typeface="Times New Roman"/>
                        </a:rPr>
                        <a:t> Other</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Children</a:t>
                      </a:r>
                      <a:endParaRPr lang="en-US" sz="1200" dirty="0">
                        <a:latin typeface="Times New Roman"/>
                        <a:ea typeface="Times New Roman"/>
                      </a:endParaRPr>
                    </a:p>
                  </a:txBody>
                  <a:tcPr marL="68580" marR="68580" marT="0" marB="0"/>
                </a:tc>
                <a:extLst>
                  <a:ext uri="{0D108BD9-81ED-4DB2-BD59-A6C34878D82A}">
                    <a16:rowId xmlns:a16="http://schemas.microsoft.com/office/drawing/2014/main" val="10000"/>
                  </a:ext>
                </a:extLst>
              </a:tr>
              <a:tr h="357484">
                <a:tc>
                  <a:txBody>
                    <a:bodyPr/>
                    <a:lstStyle/>
                    <a:p>
                      <a:pPr marL="0" marR="0">
                        <a:spcBef>
                          <a:spcPts val="0"/>
                        </a:spcBef>
                        <a:spcAft>
                          <a:spcPts val="0"/>
                        </a:spcAft>
                      </a:pPr>
                      <a:r>
                        <a:rPr lang="en-CA" sz="1200" dirty="0" smtClean="0">
                          <a:latin typeface="Times New Roman"/>
                          <a:ea typeface="Times New Roman"/>
                        </a:rPr>
                        <a:t>1</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Spears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Britney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27</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Blonde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01"/>
                  </a:ext>
                </a:extLst>
              </a:tr>
              <a:tr h="357484">
                <a:tc>
                  <a:txBody>
                    <a:bodyPr/>
                    <a:lstStyle/>
                    <a:p>
                      <a:pPr marL="0" marR="0">
                        <a:spcBef>
                          <a:spcPts val="0"/>
                        </a:spcBef>
                        <a:spcAft>
                          <a:spcPts val="0"/>
                        </a:spcAft>
                      </a:pPr>
                      <a:r>
                        <a:rPr lang="en-CA" sz="1200" dirty="0" smtClean="0">
                          <a:latin typeface="Times New Roman"/>
                          <a:ea typeface="Times New Roman"/>
                        </a:rPr>
                        <a:t>2</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Mayer</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John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31</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Brown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02"/>
                  </a:ext>
                </a:extLst>
              </a:tr>
              <a:tr h="357484">
                <a:tc>
                  <a:txBody>
                    <a:bodyPr/>
                    <a:lstStyle/>
                    <a:p>
                      <a:pPr marL="0" marR="0">
                        <a:spcBef>
                          <a:spcPts val="0"/>
                        </a:spcBef>
                        <a:spcAft>
                          <a:spcPts val="0"/>
                        </a:spcAft>
                      </a:pPr>
                      <a:r>
                        <a:rPr lang="en-CA" sz="1200" dirty="0" smtClean="0">
                          <a:latin typeface="Times New Roman"/>
                          <a:ea typeface="Times New Roman"/>
                        </a:rPr>
                        <a:t>3</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Williams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Robin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57</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Brown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03"/>
                  </a:ext>
                </a:extLst>
              </a:tr>
              <a:tr h="357484">
                <a:tc>
                  <a:txBody>
                    <a:bodyPr/>
                    <a:lstStyle/>
                    <a:p>
                      <a:pPr marL="0" marR="0">
                        <a:spcBef>
                          <a:spcPts val="0"/>
                        </a:spcBef>
                        <a:spcAft>
                          <a:spcPts val="0"/>
                        </a:spcAft>
                      </a:pPr>
                      <a:r>
                        <a:rPr lang="en-CA" sz="1200" dirty="0" smtClean="0">
                          <a:latin typeface="Times New Roman"/>
                          <a:ea typeface="Times New Roman"/>
                        </a:rPr>
                        <a:t>4</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Affleck</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Ben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36</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Light</a:t>
                      </a:r>
                      <a:r>
                        <a:rPr lang="en-CA" sz="1200" baseline="0" dirty="0" smtClean="0">
                          <a:latin typeface="Times New Roman"/>
                          <a:ea typeface="Times New Roman"/>
                        </a:rPr>
                        <a:t> Brown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04"/>
                  </a:ext>
                </a:extLst>
              </a:tr>
              <a:tr h="357484">
                <a:tc>
                  <a:txBody>
                    <a:bodyPr/>
                    <a:lstStyle/>
                    <a:p>
                      <a:pPr marL="0" marR="0">
                        <a:spcBef>
                          <a:spcPts val="0"/>
                        </a:spcBef>
                        <a:spcAft>
                          <a:spcPts val="0"/>
                        </a:spcAft>
                      </a:pPr>
                      <a:r>
                        <a:rPr lang="en-CA" sz="1200" dirty="0" smtClean="0">
                          <a:latin typeface="Times New Roman"/>
                          <a:ea typeface="Times New Roman"/>
                        </a:rPr>
                        <a:t>5</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O’Brien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Conan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45</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Red</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05"/>
                  </a:ext>
                </a:extLst>
              </a:tr>
              <a:tr h="357484">
                <a:tc>
                  <a:txBody>
                    <a:bodyPr/>
                    <a:lstStyle/>
                    <a:p>
                      <a:pPr marL="0" marR="0">
                        <a:spcBef>
                          <a:spcPts val="0"/>
                        </a:spcBef>
                        <a:spcAft>
                          <a:spcPts val="0"/>
                        </a:spcAft>
                      </a:pPr>
                      <a:r>
                        <a:rPr lang="en-CA" sz="1200" dirty="0" smtClean="0">
                          <a:latin typeface="Times New Roman"/>
                          <a:ea typeface="Times New Roman"/>
                        </a:rPr>
                        <a:t>6</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Carey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Mariah</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39</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Fake</a:t>
                      </a:r>
                      <a:r>
                        <a:rPr lang="en-CA" sz="1200" baseline="0" dirty="0" smtClean="0">
                          <a:latin typeface="Times New Roman"/>
                          <a:ea typeface="Times New Roman"/>
                        </a:rPr>
                        <a:t> Blonde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06"/>
                  </a:ext>
                </a:extLst>
              </a:tr>
              <a:tr h="357484">
                <a:tc>
                  <a:txBody>
                    <a:bodyPr/>
                    <a:lstStyle/>
                    <a:p>
                      <a:pPr marL="0" marR="0">
                        <a:spcBef>
                          <a:spcPts val="0"/>
                        </a:spcBef>
                        <a:spcAft>
                          <a:spcPts val="0"/>
                        </a:spcAft>
                      </a:pPr>
                      <a:r>
                        <a:rPr lang="en-CA" sz="1200" dirty="0" smtClean="0">
                          <a:latin typeface="Times New Roman"/>
                          <a:ea typeface="Times New Roman"/>
                        </a:rPr>
                        <a:t>7</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Chappelle </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Dave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35</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Black</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07"/>
                  </a:ext>
                </a:extLst>
              </a:tr>
              <a:tr h="357484">
                <a:tc>
                  <a:txBody>
                    <a:bodyPr/>
                    <a:lstStyle/>
                    <a:p>
                      <a:pPr marL="0" marR="0">
                        <a:spcBef>
                          <a:spcPts val="0"/>
                        </a:spcBef>
                        <a:spcAft>
                          <a:spcPts val="0"/>
                        </a:spcAft>
                      </a:pPr>
                      <a:r>
                        <a:rPr lang="en-CA" sz="1200" dirty="0" smtClean="0">
                          <a:latin typeface="Times New Roman"/>
                          <a:ea typeface="Times New Roman"/>
                        </a:rPr>
                        <a:t>8</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Portman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Natalie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27</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Brown</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08"/>
                  </a:ext>
                </a:extLst>
              </a:tr>
              <a:tr h="357484">
                <a:tc>
                  <a:txBody>
                    <a:bodyPr/>
                    <a:lstStyle/>
                    <a:p>
                      <a:pPr marL="0" marR="0">
                        <a:spcBef>
                          <a:spcPts val="0"/>
                        </a:spcBef>
                        <a:spcAft>
                          <a:spcPts val="0"/>
                        </a:spcAft>
                      </a:pPr>
                      <a:r>
                        <a:rPr lang="en-CA" sz="1200" dirty="0" smtClean="0">
                          <a:latin typeface="Times New Roman"/>
                          <a:ea typeface="Times New Roman"/>
                        </a:rPr>
                        <a:t>9</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Berry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Halle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42</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Black</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09"/>
                  </a:ext>
                </a:extLst>
              </a:tr>
              <a:tr h="357484">
                <a:tc>
                  <a:txBody>
                    <a:bodyPr/>
                    <a:lstStyle/>
                    <a:p>
                      <a:pPr marL="0" marR="0">
                        <a:spcBef>
                          <a:spcPts val="0"/>
                        </a:spcBef>
                        <a:spcAft>
                          <a:spcPts val="0"/>
                        </a:spcAft>
                      </a:pPr>
                      <a:r>
                        <a:rPr lang="en-CA" sz="1200" dirty="0" smtClean="0">
                          <a:latin typeface="Times New Roman"/>
                          <a:ea typeface="Times New Roman"/>
                        </a:rPr>
                        <a:t>10</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Walters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Barbara</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a:latin typeface="Times New Roman"/>
                          <a:ea typeface="Times New Roman"/>
                        </a:rPr>
                        <a:t>79</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CA" sz="1200" dirty="0" smtClean="0">
                          <a:latin typeface="Times New Roman"/>
                          <a:ea typeface="Times New Roman"/>
                        </a:rPr>
                        <a:t>Blonde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CA" dirty="0" smtClean="0"/>
              <a:t/>
            </a:r>
            <a:br>
              <a:rPr lang="en-CA" dirty="0" smtClean="0"/>
            </a:br>
            <a:r>
              <a:rPr lang="en-CA" dirty="0" smtClean="0"/>
              <a:t>INF1050: Database 1 </a:t>
            </a:r>
            <a:br>
              <a:rPr lang="en-CA" dirty="0" smtClean="0"/>
            </a:br>
            <a:r>
              <a:rPr lang="en-CA" dirty="0" smtClean="0"/>
              <a:t> Activity 2 - High School</a:t>
            </a:r>
            <a:endParaRPr lang="en-US" dirty="0" smtClean="0"/>
          </a:p>
        </p:txBody>
      </p:sp>
      <p:sp>
        <p:nvSpPr>
          <p:cNvPr id="25603" name="Content Placeholder 2"/>
          <p:cNvSpPr>
            <a:spLocks noGrp="1"/>
          </p:cNvSpPr>
          <p:nvPr>
            <p:ph idx="1"/>
          </p:nvPr>
        </p:nvSpPr>
        <p:spPr/>
        <p:txBody>
          <a:bodyPr/>
          <a:lstStyle/>
          <a:p>
            <a:r>
              <a:rPr lang="en-CA" sz="2800" dirty="0" smtClean="0"/>
              <a:t>Task:</a:t>
            </a:r>
            <a:endParaRPr lang="en-US" sz="2800" dirty="0" smtClean="0"/>
          </a:p>
          <a:p>
            <a:pPr marL="850900" lvl="1" indent="-457200">
              <a:buFont typeface="+mj-lt"/>
              <a:buAutoNum type="arabicPeriod"/>
            </a:pPr>
            <a:r>
              <a:rPr lang="en-CA" sz="2000" dirty="0" smtClean="0"/>
              <a:t>Create a new file in Access 2016 for our class</a:t>
            </a:r>
            <a:endParaRPr lang="en-US" sz="2000" dirty="0" smtClean="0"/>
          </a:p>
          <a:p>
            <a:pPr marL="850900" lvl="1" indent="-457200">
              <a:buFont typeface="+mj-lt"/>
              <a:buAutoNum type="arabicPeriod"/>
            </a:pPr>
            <a:r>
              <a:rPr lang="en-CA" sz="2000" dirty="0" smtClean="0"/>
              <a:t>Enter all the data into the fields (must have 7 fields with primary key)</a:t>
            </a:r>
          </a:p>
          <a:p>
            <a:pPr marL="850900" lvl="1" indent="-457200">
              <a:buFont typeface="+mj-lt"/>
              <a:buAutoNum type="arabicPeriod"/>
            </a:pPr>
            <a:r>
              <a:rPr lang="en-CA" sz="2000" dirty="0" smtClean="0"/>
              <a:t>Sort the students and export two pdfs with the following </a:t>
            </a:r>
            <a:r>
              <a:rPr lang="en-CA" sz="2000" smtClean="0"/>
              <a:t>formats:</a:t>
            </a:r>
            <a:endParaRPr lang="en-CA" sz="2000" dirty="0" smtClean="0"/>
          </a:p>
          <a:p>
            <a:pPr marL="1398587" lvl="3" indent="-457200"/>
            <a:r>
              <a:rPr lang="en-CA" sz="1600" dirty="0" smtClean="0"/>
              <a:t>Alphabetically  Z-A (by first name)</a:t>
            </a:r>
          </a:p>
          <a:p>
            <a:pPr marL="1398587" lvl="3" indent="-457200"/>
            <a:r>
              <a:rPr lang="en-CA" sz="1600" dirty="0" smtClean="0"/>
              <a:t>Sort students by age, oldest to youngest</a:t>
            </a:r>
            <a:endParaRPr lang="en-CA" sz="2000" dirty="0" smtClean="0"/>
          </a:p>
          <a:p>
            <a:pPr marL="850900" lvl="1" indent="-457200">
              <a:buFont typeface="+mj-lt"/>
              <a:buAutoNum type="arabicPeriod"/>
            </a:pPr>
            <a:r>
              <a:rPr lang="en-US" sz="2000" dirty="0" smtClean="0"/>
              <a:t>Export data into an excel spreadsheet</a:t>
            </a:r>
          </a:p>
          <a:p>
            <a:pPr marL="1165860" lvl="5" indent="-342900">
              <a:spcBef>
                <a:spcPts val="0"/>
              </a:spcBef>
            </a:pPr>
            <a:r>
              <a:rPr lang="en-US" sz="1600" dirty="0" smtClean="0"/>
              <a:t>Make two separate comparison line graphs (horizontal axis being names)</a:t>
            </a:r>
          </a:p>
          <a:p>
            <a:pPr marL="1165860" lvl="5" indent="-342900">
              <a:spcBef>
                <a:spcPts val="0"/>
              </a:spcBef>
            </a:pPr>
            <a:r>
              <a:rPr lang="en-US" sz="1600" dirty="0" smtClean="0"/>
              <a:t>Put on a title; change color of lines, and make large enough to include all names on the axis</a:t>
            </a:r>
          </a:p>
          <a:p>
            <a:pPr marL="850900" lvl="1" indent="-457200">
              <a:buFont typeface="+mj-lt"/>
              <a:buAutoNum type="arabicPeriod"/>
            </a:pPr>
            <a:endParaRPr lang="en-US" sz="2000" dirty="0" smtClean="0"/>
          </a:p>
          <a:p>
            <a:pPr eaLnBrk="1" hangingPunct="1">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CA" smtClean="0"/>
              <a:t/>
            </a:r>
            <a:br>
              <a:rPr lang="en-CA" smtClean="0"/>
            </a:br>
            <a:r>
              <a:rPr lang="en-CA" smtClean="0"/>
              <a:t/>
            </a:r>
            <a:br>
              <a:rPr lang="en-CA" smtClean="0"/>
            </a:br>
            <a:r>
              <a:rPr lang="en-CA" smtClean="0"/>
              <a:t>INF1050: Database 1</a:t>
            </a:r>
            <a:endParaRPr lang="en-US" smtClean="0"/>
          </a:p>
        </p:txBody>
      </p:sp>
      <p:sp>
        <p:nvSpPr>
          <p:cNvPr id="29699" name="Content Placeholder 2"/>
          <p:cNvSpPr>
            <a:spLocks noGrp="1"/>
          </p:cNvSpPr>
          <p:nvPr>
            <p:ph idx="1"/>
          </p:nvPr>
        </p:nvSpPr>
        <p:spPr/>
        <p:txBody>
          <a:bodyPr/>
          <a:lstStyle/>
          <a:p>
            <a:r>
              <a:rPr lang="en-CA" dirty="0" smtClean="0"/>
              <a:t>Forms- similar to index cards</a:t>
            </a:r>
          </a:p>
          <a:p>
            <a:r>
              <a:rPr lang="en-CA" sz="1800" dirty="0" smtClean="0"/>
              <a:t>Forms are sometimes referred to as "data entry screens." They are the interfaces you use to work with your data, and they often contain command buttons that perform various commands. You can create a database without using forms by simply editing your data in the table datasheets. However, most database users prefer to use forms for viewing, entering, and editing data in the tables.</a:t>
            </a:r>
          </a:p>
          <a:p>
            <a:pPr>
              <a:buFont typeface="Wingdings 2" pitchFamily="18" charset="2"/>
              <a:buNone/>
            </a:pPr>
            <a:endParaRPr lang="en-CA" sz="1400" dirty="0" smtClean="0"/>
          </a:p>
          <a:p>
            <a:pPr>
              <a:buFont typeface="Wingdings 2" pitchFamily="18" charset="2"/>
              <a:buNone/>
            </a:pPr>
            <a:r>
              <a:rPr lang="en-CA" sz="1400" dirty="0" smtClean="0"/>
              <a:t>     Try the following Tutorial to learn more about creating </a:t>
            </a:r>
          </a:p>
          <a:p>
            <a:pPr>
              <a:buFont typeface="Wingdings 2" pitchFamily="18" charset="2"/>
              <a:buNone/>
            </a:pPr>
            <a:r>
              <a:rPr lang="en-CA" sz="1400" dirty="0" smtClean="0"/>
              <a:t>Forms:    </a:t>
            </a:r>
            <a:r>
              <a:rPr lang="en-CA" sz="1400" dirty="0" smtClean="0">
                <a:hlinkClick r:id="rId2"/>
              </a:rPr>
              <a:t>Introduction to Forms</a:t>
            </a:r>
            <a:endParaRPr lang="en-CA" sz="1400" dirty="0" smtClean="0"/>
          </a:p>
          <a:p>
            <a:pPr marL="393700" lvl="1" indent="0">
              <a:buNone/>
            </a:pPr>
            <a:endParaRPr lang="en-US" dirty="0" smtClean="0"/>
          </a:p>
        </p:txBody>
      </p:sp>
      <p:pic>
        <p:nvPicPr>
          <p:cNvPr id="29700" name="Picture 2"/>
          <p:cNvPicPr>
            <a:picLocks noChangeAspect="1" noChangeArrowheads="1"/>
          </p:cNvPicPr>
          <p:nvPr/>
        </p:nvPicPr>
        <p:blipFill>
          <a:blip r:embed="rId3" cstate="print"/>
          <a:srcRect/>
          <a:stretch>
            <a:fillRect/>
          </a:stretch>
        </p:blipFill>
        <p:spPr bwMode="auto">
          <a:xfrm>
            <a:off x="5029200" y="3810000"/>
            <a:ext cx="3733800" cy="2919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Activity 2</a:t>
            </a:r>
            <a:endParaRPr lang="en-CA" dirty="0"/>
          </a:p>
        </p:txBody>
      </p:sp>
      <p:sp>
        <p:nvSpPr>
          <p:cNvPr id="3" name="Content Placeholder 2"/>
          <p:cNvSpPr>
            <a:spLocks noGrp="1"/>
          </p:cNvSpPr>
          <p:nvPr>
            <p:ph idx="1"/>
          </p:nvPr>
        </p:nvSpPr>
        <p:spPr/>
        <p:txBody>
          <a:bodyPr/>
          <a:lstStyle/>
          <a:p>
            <a:r>
              <a:rPr lang="en-CA" dirty="0" smtClean="0"/>
              <a:t>Create a form for either your Celebrity Database.</a:t>
            </a:r>
          </a:p>
          <a:p>
            <a:r>
              <a:rPr lang="en-CA" dirty="0" smtClean="0"/>
              <a:t>Include all data fields except id </a:t>
            </a:r>
          </a:p>
          <a:p>
            <a:r>
              <a:rPr lang="en-CA" dirty="0" smtClean="0"/>
              <a:t>Use the “Form Wizard” to create a form for your previously built Table.</a:t>
            </a:r>
            <a:endParaRPr lang="en-CA" dirty="0"/>
          </a:p>
          <a:p>
            <a:r>
              <a:rPr lang="en-CA" dirty="0" smtClean="0"/>
              <a:t>Add a </a:t>
            </a:r>
            <a:r>
              <a:rPr lang="en-CA" dirty="0"/>
              <a:t>5</a:t>
            </a:r>
            <a:r>
              <a:rPr lang="en-CA" dirty="0" smtClean="0"/>
              <a:t> buttons to your form using “Design View”:</a:t>
            </a:r>
          </a:p>
          <a:p>
            <a:pPr marL="0" indent="0">
              <a:buNone/>
            </a:pPr>
            <a:r>
              <a:rPr lang="en-CA" dirty="0"/>
              <a:t> </a:t>
            </a:r>
            <a:r>
              <a:rPr lang="en-CA" dirty="0" smtClean="0"/>
              <a:t>    -   </a:t>
            </a:r>
            <a:r>
              <a:rPr lang="en-CA" sz="1600" dirty="0" smtClean="0"/>
              <a:t>“Add New Entry”, “Delete Entry”, “Next Entry”, “Previous Entry”, “Search”</a:t>
            </a:r>
            <a:endParaRPr lang="en-CA" sz="1600" dirty="0"/>
          </a:p>
          <a:p>
            <a:pPr marL="0" indent="0">
              <a:buNone/>
            </a:pPr>
            <a:r>
              <a:rPr lang="en-CA" sz="2000" dirty="0" smtClean="0"/>
              <a:t>* Make sure your table is closed when using your form to enter data.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Activity 2 - Marking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9393259"/>
              </p:ext>
            </p:extLst>
          </p:nvPr>
        </p:nvGraphicFramePr>
        <p:xfrm>
          <a:off x="469553" y="1866457"/>
          <a:ext cx="8204894" cy="4526850"/>
        </p:xfrm>
        <a:graphic>
          <a:graphicData uri="http://schemas.openxmlformats.org/drawingml/2006/table">
            <a:tbl>
              <a:tblPr firstRow="1" firstCol="1" bandRow="1">
                <a:tableStyleId>{5C22544A-7EE6-4342-B048-85BDC9FD1C3A}</a:tableStyleId>
              </a:tblPr>
              <a:tblGrid>
                <a:gridCol w="579631">
                  <a:extLst>
                    <a:ext uri="{9D8B030D-6E8A-4147-A177-3AD203B41FA5}">
                      <a16:colId xmlns:a16="http://schemas.microsoft.com/office/drawing/2014/main" val="20000"/>
                    </a:ext>
                  </a:extLst>
                </a:gridCol>
                <a:gridCol w="553037">
                  <a:extLst>
                    <a:ext uri="{9D8B030D-6E8A-4147-A177-3AD203B41FA5}">
                      <a16:colId xmlns:a16="http://schemas.microsoft.com/office/drawing/2014/main" val="20001"/>
                    </a:ext>
                  </a:extLst>
                </a:gridCol>
                <a:gridCol w="389242">
                  <a:extLst>
                    <a:ext uri="{9D8B030D-6E8A-4147-A177-3AD203B41FA5}">
                      <a16:colId xmlns:a16="http://schemas.microsoft.com/office/drawing/2014/main" val="20002"/>
                    </a:ext>
                  </a:extLst>
                </a:gridCol>
                <a:gridCol w="6682984">
                  <a:extLst>
                    <a:ext uri="{9D8B030D-6E8A-4147-A177-3AD203B41FA5}">
                      <a16:colId xmlns:a16="http://schemas.microsoft.com/office/drawing/2014/main" val="20003"/>
                    </a:ext>
                  </a:extLst>
                </a:gridCol>
              </a:tblGrid>
              <a:tr h="580022">
                <a:tc>
                  <a:txBody>
                    <a:bodyPr/>
                    <a:lstStyle/>
                    <a:p>
                      <a:pPr marL="0" marR="0" algn="ctr">
                        <a:spcBef>
                          <a:spcPts val="0"/>
                        </a:spcBef>
                        <a:spcAft>
                          <a:spcPts val="0"/>
                        </a:spcAft>
                      </a:pPr>
                      <a:r>
                        <a:rPr lang="en-CA" sz="1000">
                          <a:effectLst/>
                        </a:rPr>
                        <a:t>Not</a:t>
                      </a:r>
                      <a:endParaRPr lang="en-CA" sz="1100">
                        <a:effectLst/>
                      </a:endParaRPr>
                    </a:p>
                    <a:p>
                      <a:pPr marL="0" marR="0" algn="ctr">
                        <a:spcBef>
                          <a:spcPts val="0"/>
                        </a:spcBef>
                        <a:spcAft>
                          <a:spcPts val="0"/>
                        </a:spcAft>
                      </a:pPr>
                      <a:r>
                        <a:rPr lang="en-CA" sz="1000">
                          <a:effectLst/>
                        </a:rPr>
                        <a:t>Included</a:t>
                      </a:r>
                      <a:endParaRPr lang="en-CA" sz="1100">
                        <a:effectLst/>
                      </a:endParaRPr>
                    </a:p>
                    <a:p>
                      <a:pPr marL="0" marR="0" algn="ctr">
                        <a:spcBef>
                          <a:spcPts val="0"/>
                        </a:spcBef>
                        <a:spcAft>
                          <a:spcPts val="0"/>
                        </a:spcAft>
                      </a:pPr>
                      <a:r>
                        <a:rPr lang="en-CA" sz="1000">
                          <a:effectLst/>
                        </a:rPr>
                        <a:t>0</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Partially</a:t>
                      </a:r>
                      <a:endParaRPr lang="en-CA" sz="1100">
                        <a:effectLst/>
                      </a:endParaRPr>
                    </a:p>
                    <a:p>
                      <a:pPr marL="0" marR="0" algn="ctr">
                        <a:spcBef>
                          <a:spcPts val="0"/>
                        </a:spcBef>
                        <a:spcAft>
                          <a:spcPts val="0"/>
                        </a:spcAft>
                      </a:pPr>
                      <a:r>
                        <a:rPr lang="en-CA" sz="1000">
                          <a:effectLst/>
                        </a:rPr>
                        <a:t>Met</a:t>
                      </a:r>
                      <a:endParaRPr lang="en-CA" sz="1100">
                        <a:effectLst/>
                      </a:endParaRPr>
                    </a:p>
                    <a:p>
                      <a:pPr marL="0" marR="0" algn="ctr">
                        <a:spcBef>
                          <a:spcPts val="0"/>
                        </a:spcBef>
                        <a:spcAft>
                          <a:spcPts val="0"/>
                        </a:spcAft>
                      </a:pPr>
                      <a:r>
                        <a:rPr lang="en-CA" sz="1000">
                          <a:effectLst/>
                        </a:rPr>
                        <a:t>1</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Fully</a:t>
                      </a:r>
                      <a:endParaRPr lang="en-CA" sz="1100">
                        <a:effectLst/>
                      </a:endParaRPr>
                    </a:p>
                    <a:p>
                      <a:pPr marL="0" marR="0" algn="ctr">
                        <a:spcBef>
                          <a:spcPts val="0"/>
                        </a:spcBef>
                        <a:spcAft>
                          <a:spcPts val="0"/>
                        </a:spcAft>
                      </a:pPr>
                      <a:r>
                        <a:rPr lang="en-CA" sz="1000">
                          <a:effectLst/>
                        </a:rPr>
                        <a:t>Met</a:t>
                      </a:r>
                      <a:endParaRPr lang="en-CA" sz="1100">
                        <a:effectLst/>
                      </a:endParaRPr>
                    </a:p>
                    <a:p>
                      <a:pPr marL="0" marR="0" algn="ctr">
                        <a:spcBef>
                          <a:spcPts val="0"/>
                        </a:spcBef>
                        <a:spcAft>
                          <a:spcPts val="0"/>
                        </a:spcAft>
                      </a:pPr>
                      <a:r>
                        <a:rPr lang="en-CA" sz="1000">
                          <a:effectLst/>
                        </a:rPr>
                        <a:t>2</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Criteria &amp; Outcomes</a:t>
                      </a:r>
                      <a:endParaRPr lang="en-CA" sz="1100">
                        <a:effectLst/>
                      </a:endParaRPr>
                    </a:p>
                    <a:p>
                      <a:pPr marL="0" marR="0" algn="ctr">
                        <a:spcBef>
                          <a:spcPts val="0"/>
                        </a:spcBef>
                        <a:spcAft>
                          <a:spcPts val="0"/>
                        </a:spcAft>
                      </a:pPr>
                      <a:r>
                        <a:rPr lang="en-CA" sz="1000">
                          <a:effectLst/>
                        </a:rPr>
                        <a:t> </a:t>
                      </a:r>
                      <a:endParaRPr lang="en-CA" sz="1100">
                        <a:effectLst/>
                      </a:endParaRPr>
                    </a:p>
                    <a:p>
                      <a:pPr marL="0" marR="0">
                        <a:spcBef>
                          <a:spcPts val="0"/>
                        </a:spcBef>
                        <a:spcAft>
                          <a:spcPts val="0"/>
                        </a:spcAft>
                      </a:pPr>
                      <a:r>
                        <a:rPr lang="en-CA" sz="1000">
                          <a:effectLst/>
                        </a:rPr>
                        <a:t>Total: 18</a:t>
                      </a:r>
                      <a:endParaRPr lang="en-CA" sz="110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0"/>
                  </a:ext>
                </a:extLst>
              </a:tr>
              <a:tr h="604189">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spcBef>
                          <a:spcPts val="65"/>
                        </a:spcBef>
                        <a:spcAft>
                          <a:spcPts val="0"/>
                        </a:spcAft>
                      </a:pPr>
                      <a:r>
                        <a:rPr lang="en-CA" sz="1000">
                          <a:effectLst/>
                        </a:rPr>
                        <a:t>Table has 7 appropriate fields and field types</a:t>
                      </a:r>
                      <a:endParaRPr lang="en-CA" sz="1100">
                        <a:effectLst/>
                      </a:endParaRPr>
                    </a:p>
                    <a:p>
                      <a:pPr marL="0" marR="0">
                        <a:spcBef>
                          <a:spcPts val="65"/>
                        </a:spcBef>
                        <a:spcAft>
                          <a:spcPts val="0"/>
                        </a:spcAft>
                      </a:pPr>
                      <a:r>
                        <a:rPr lang="en-CA" sz="1000">
                          <a:effectLst/>
                        </a:rPr>
                        <a:t>1.1 Create databases using a predefined template.</a:t>
                      </a:r>
                      <a:endParaRPr lang="en-CA" sz="1100">
                        <a:effectLst/>
                      </a:endParaRPr>
                    </a:p>
                    <a:p>
                      <a:pPr marL="0" marR="0">
                        <a:spcBef>
                          <a:spcPts val="65"/>
                        </a:spcBef>
                        <a:spcAft>
                          <a:spcPts val="0"/>
                        </a:spcAft>
                      </a:pPr>
                      <a:r>
                        <a:rPr lang="en-CA" sz="1000">
                          <a:effectLst/>
                        </a:rPr>
                        <a:t>1.2 Define data needs and types by planning a database and identifying the key features needed for later entry; e.g., records, fields, layout.</a:t>
                      </a:r>
                      <a:endParaRPr lang="en-CA" sz="110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1"/>
                  </a:ext>
                </a:extLst>
              </a:tr>
              <a:tr h="338950">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spcBef>
                          <a:spcPts val="65"/>
                        </a:spcBef>
                        <a:spcAft>
                          <a:spcPts val="0"/>
                        </a:spcAft>
                      </a:pPr>
                      <a:r>
                        <a:rPr lang="en-CA" sz="1000">
                          <a:effectLst/>
                        </a:rPr>
                        <a:t>Records information has been appropriately completed</a:t>
                      </a:r>
                      <a:endParaRPr lang="en-CA" sz="1100">
                        <a:effectLst/>
                      </a:endParaRPr>
                    </a:p>
                    <a:p>
                      <a:pPr marL="0" marR="0">
                        <a:spcBef>
                          <a:spcPts val="65"/>
                        </a:spcBef>
                        <a:spcAft>
                          <a:spcPts val="0"/>
                        </a:spcAft>
                      </a:pPr>
                      <a:r>
                        <a:rPr lang="en-CA" sz="1000">
                          <a:effectLst/>
                        </a:rPr>
                        <a:t>3.1 Enter, edit and delete records.</a:t>
                      </a:r>
                      <a:endParaRPr lang="en-CA" sz="110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2"/>
                  </a:ext>
                </a:extLst>
              </a:tr>
              <a:tr h="338950">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spcBef>
                          <a:spcPts val="0"/>
                        </a:spcBef>
                        <a:spcAft>
                          <a:spcPts val="0"/>
                        </a:spcAft>
                        <a:tabLst>
                          <a:tab pos="1447800" algn="l"/>
                        </a:tabLst>
                      </a:pPr>
                      <a:r>
                        <a:rPr lang="en-CA" sz="1000">
                          <a:effectLst/>
                        </a:rPr>
                        <a:t>PDF has proper formatting Original Table</a:t>
                      </a:r>
                      <a:endParaRPr lang="en-CA" sz="1100">
                        <a:effectLst/>
                      </a:endParaRPr>
                    </a:p>
                    <a:p>
                      <a:pPr marL="0" marR="0">
                        <a:spcBef>
                          <a:spcPts val="65"/>
                        </a:spcBef>
                        <a:spcAft>
                          <a:spcPts val="0"/>
                        </a:spcAft>
                      </a:pPr>
                      <a:r>
                        <a:rPr lang="en-CA" sz="1000">
                          <a:effectLst/>
                        </a:rPr>
                        <a:t>4.6 Save database objects as other file types.</a:t>
                      </a:r>
                      <a:endParaRPr lang="en-CA" sz="110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3"/>
                  </a:ext>
                </a:extLst>
              </a:tr>
              <a:tr h="447100">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spcBef>
                          <a:spcPts val="0"/>
                        </a:spcBef>
                        <a:spcAft>
                          <a:spcPts val="0"/>
                        </a:spcAft>
                        <a:tabLst>
                          <a:tab pos="1447800" algn="l"/>
                        </a:tabLst>
                      </a:pPr>
                      <a:r>
                        <a:rPr lang="en-CA" sz="1000" dirty="0">
                          <a:effectLst/>
                        </a:rPr>
                        <a:t>PDF has proper formatting Z-A by first name</a:t>
                      </a:r>
                      <a:endParaRPr lang="en-CA" sz="1100" dirty="0">
                        <a:effectLst/>
                      </a:endParaRPr>
                    </a:p>
                    <a:p>
                      <a:pPr marL="0" marR="0">
                        <a:spcBef>
                          <a:spcPts val="0"/>
                        </a:spcBef>
                        <a:spcAft>
                          <a:spcPts val="0"/>
                        </a:spcAft>
                        <a:tabLst>
                          <a:tab pos="1447800" algn="l"/>
                        </a:tabLst>
                      </a:pPr>
                      <a:r>
                        <a:rPr lang="en-CA" sz="1000" dirty="0">
                          <a:effectLst/>
                        </a:rPr>
                        <a:t>4.2 Sort data in a variety of elements; e.g., tables, </a:t>
                      </a:r>
                      <a:r>
                        <a:rPr lang="en-CA" sz="1000" dirty="0" smtClean="0">
                          <a:effectLst/>
                        </a:rPr>
                        <a:t>forms.</a:t>
                      </a:r>
                      <a:endParaRPr lang="en-CA" sz="1100" dirty="0">
                        <a:effectLst/>
                      </a:endParaRPr>
                    </a:p>
                    <a:p>
                      <a:pPr marL="0" marR="0">
                        <a:spcBef>
                          <a:spcPts val="65"/>
                        </a:spcBef>
                        <a:spcAft>
                          <a:spcPts val="0"/>
                        </a:spcAft>
                      </a:pPr>
                      <a:r>
                        <a:rPr lang="en-CA" sz="1000" dirty="0">
                          <a:effectLst/>
                        </a:rPr>
                        <a:t>4.6 Save database objects as other file types.</a:t>
                      </a:r>
                      <a:endParaRPr lang="en-CA" sz="1100" dirty="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4"/>
                  </a:ext>
                </a:extLst>
              </a:tr>
              <a:tr h="447100">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spcBef>
                          <a:spcPts val="0"/>
                        </a:spcBef>
                        <a:spcAft>
                          <a:spcPts val="0"/>
                        </a:spcAft>
                        <a:tabLst>
                          <a:tab pos="1447800" algn="l"/>
                        </a:tabLst>
                      </a:pPr>
                      <a:r>
                        <a:rPr lang="en-CA" sz="1000" dirty="0">
                          <a:effectLst/>
                        </a:rPr>
                        <a:t>PDF has proper formatting Age Oldest to Youngest</a:t>
                      </a:r>
                      <a:endParaRPr lang="en-CA" sz="1100" dirty="0">
                        <a:effectLst/>
                      </a:endParaRPr>
                    </a:p>
                    <a:p>
                      <a:pPr marL="0" marR="0">
                        <a:spcBef>
                          <a:spcPts val="0"/>
                        </a:spcBef>
                        <a:spcAft>
                          <a:spcPts val="0"/>
                        </a:spcAft>
                        <a:tabLst>
                          <a:tab pos="1447800" algn="l"/>
                        </a:tabLst>
                      </a:pPr>
                      <a:r>
                        <a:rPr lang="en-CA" sz="1000" dirty="0">
                          <a:effectLst/>
                        </a:rPr>
                        <a:t>4.2 Sort data in a variety of elements; e.g., tables</a:t>
                      </a:r>
                      <a:r>
                        <a:rPr lang="en-CA" sz="1000">
                          <a:effectLst/>
                        </a:rPr>
                        <a:t>, </a:t>
                      </a:r>
                      <a:r>
                        <a:rPr lang="en-CA" sz="1000" smtClean="0">
                          <a:effectLst/>
                        </a:rPr>
                        <a:t>forms.</a:t>
                      </a:r>
                      <a:endParaRPr lang="en-CA" sz="1100">
                        <a:effectLst/>
                      </a:endParaRPr>
                    </a:p>
                    <a:p>
                      <a:pPr marL="0" marR="0">
                        <a:spcBef>
                          <a:spcPts val="65"/>
                        </a:spcBef>
                        <a:spcAft>
                          <a:spcPts val="0"/>
                        </a:spcAft>
                      </a:pPr>
                      <a:r>
                        <a:rPr lang="en-CA" sz="1000" dirty="0">
                          <a:effectLst/>
                        </a:rPr>
                        <a:t>4.6 Save database objects as other file types.</a:t>
                      </a:r>
                      <a:endParaRPr lang="en-CA" sz="1100" dirty="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5"/>
                  </a:ext>
                </a:extLst>
              </a:tr>
              <a:tr h="338950">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spcBef>
                          <a:spcPts val="0"/>
                        </a:spcBef>
                        <a:spcAft>
                          <a:spcPts val="0"/>
                        </a:spcAft>
                        <a:tabLst>
                          <a:tab pos="1447800" algn="l"/>
                        </a:tabLst>
                      </a:pPr>
                      <a:r>
                        <a:rPr lang="en-CA" sz="1000">
                          <a:effectLst/>
                        </a:rPr>
                        <a:t>Data is in Excel Spreadsheet</a:t>
                      </a:r>
                      <a:endParaRPr lang="en-CA" sz="1100">
                        <a:effectLst/>
                      </a:endParaRPr>
                    </a:p>
                    <a:p>
                      <a:pPr marL="0" marR="0">
                        <a:spcBef>
                          <a:spcPts val="65"/>
                        </a:spcBef>
                        <a:spcAft>
                          <a:spcPts val="0"/>
                        </a:spcAft>
                      </a:pPr>
                      <a:r>
                        <a:rPr lang="en-CA" sz="1000">
                          <a:effectLst/>
                        </a:rPr>
                        <a:t>4.4 Export data.</a:t>
                      </a:r>
                      <a:endParaRPr lang="en-CA" sz="110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6"/>
                  </a:ext>
                </a:extLst>
              </a:tr>
              <a:tr h="616273">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spcBef>
                          <a:spcPts val="0"/>
                        </a:spcBef>
                        <a:spcAft>
                          <a:spcPts val="0"/>
                        </a:spcAft>
                        <a:tabLst>
                          <a:tab pos="1447800" algn="l"/>
                        </a:tabLst>
                      </a:pPr>
                      <a:r>
                        <a:rPr lang="en-CA" sz="1000">
                          <a:effectLst/>
                        </a:rPr>
                        <a:t>Properly formatted line graphs – 2</a:t>
                      </a:r>
                      <a:endParaRPr lang="en-CA" sz="1100">
                        <a:effectLst/>
                      </a:endParaRPr>
                    </a:p>
                    <a:p>
                      <a:pPr marL="0" marR="0">
                        <a:spcBef>
                          <a:spcPts val="65"/>
                        </a:spcBef>
                        <a:spcAft>
                          <a:spcPts val="0"/>
                        </a:spcAft>
                      </a:pPr>
                      <a:r>
                        <a:rPr lang="en-CA" sz="1000">
                          <a:effectLst/>
                        </a:rPr>
                        <a:t>INF1060</a:t>
                      </a:r>
                      <a:endParaRPr lang="en-CA" sz="1100">
                        <a:effectLst/>
                      </a:endParaRPr>
                    </a:p>
                    <a:p>
                      <a:pPr marL="0" marR="0">
                        <a:spcBef>
                          <a:spcPts val="65"/>
                        </a:spcBef>
                        <a:spcAft>
                          <a:spcPts val="0"/>
                        </a:spcAft>
                      </a:pPr>
                      <a:r>
                        <a:rPr lang="en-CA" sz="1000">
                          <a:effectLst/>
                        </a:rPr>
                        <a:t>5.1 Create and format charts and diagrams.</a:t>
                      </a:r>
                      <a:endParaRPr lang="en-CA" sz="1100">
                        <a:effectLst/>
                      </a:endParaRPr>
                    </a:p>
                    <a:p>
                      <a:pPr marL="0" marR="0">
                        <a:spcBef>
                          <a:spcPts val="65"/>
                        </a:spcBef>
                        <a:spcAft>
                          <a:spcPts val="0"/>
                        </a:spcAft>
                      </a:pPr>
                      <a:r>
                        <a:rPr lang="en-CA" sz="1000">
                          <a:effectLst/>
                        </a:rPr>
                        <a:t>5.2 Modify and position chart elements.</a:t>
                      </a:r>
                      <a:endParaRPr lang="en-CA" sz="110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7"/>
                  </a:ext>
                </a:extLst>
              </a:tr>
              <a:tr h="338950">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spcBef>
                          <a:spcPts val="0"/>
                        </a:spcBef>
                        <a:spcAft>
                          <a:spcPts val="0"/>
                        </a:spcAft>
                        <a:tabLst>
                          <a:tab pos="1447800" algn="l"/>
                        </a:tabLst>
                      </a:pPr>
                      <a:r>
                        <a:rPr lang="en-CA" sz="1000">
                          <a:effectLst/>
                        </a:rPr>
                        <a:t>Properly Formatted Form – excludes ID</a:t>
                      </a:r>
                      <a:endParaRPr lang="en-CA" sz="1100">
                        <a:effectLst/>
                      </a:endParaRPr>
                    </a:p>
                    <a:p>
                      <a:pPr marL="0" marR="0">
                        <a:spcBef>
                          <a:spcPts val="65"/>
                        </a:spcBef>
                        <a:spcAft>
                          <a:spcPts val="0"/>
                        </a:spcAft>
                      </a:pPr>
                      <a:r>
                        <a:rPr lang="en-CA" sz="1000">
                          <a:effectLst/>
                        </a:rPr>
                        <a:t>2.4 Create forms from the fields identified.</a:t>
                      </a:r>
                      <a:endParaRPr lang="en-CA" sz="110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8"/>
                  </a:ext>
                </a:extLst>
              </a:tr>
              <a:tr h="338950">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252" marR="65252" marT="0" marB="0"/>
                </a:tc>
                <a:tc>
                  <a:txBody>
                    <a:bodyPr/>
                    <a:lstStyle/>
                    <a:p>
                      <a:pPr marL="0" marR="0">
                        <a:spcBef>
                          <a:spcPts val="0"/>
                        </a:spcBef>
                        <a:spcAft>
                          <a:spcPts val="0"/>
                        </a:spcAft>
                        <a:tabLst>
                          <a:tab pos="1447800" algn="l"/>
                        </a:tabLst>
                      </a:pPr>
                      <a:r>
                        <a:rPr lang="en-CA" sz="1000" dirty="0">
                          <a:effectLst/>
                        </a:rPr>
                        <a:t>Buttons have been added – “New”, “Delete”, “Next”, “Previous”, “Search”</a:t>
                      </a:r>
                      <a:endParaRPr lang="en-CA" sz="1100" dirty="0">
                        <a:effectLst/>
                      </a:endParaRPr>
                    </a:p>
                    <a:p>
                      <a:pPr marL="0" marR="0">
                        <a:spcBef>
                          <a:spcPts val="65"/>
                        </a:spcBef>
                        <a:spcAft>
                          <a:spcPts val="0"/>
                        </a:spcAft>
                      </a:pPr>
                      <a:r>
                        <a:rPr lang="en-CA" sz="1000" dirty="0">
                          <a:effectLst/>
                        </a:rPr>
                        <a:t>2.5 Modify the form layout.</a:t>
                      </a:r>
                      <a:endParaRPr lang="en-CA" sz="1100" dirty="0">
                        <a:effectLst/>
                        <a:latin typeface="Times New Roman" panose="02020603050405020304" pitchFamily="18" charset="0"/>
                        <a:ea typeface="Times New Roman" panose="02020603050405020304" pitchFamily="18" charset="0"/>
                      </a:endParaRPr>
                    </a:p>
                  </a:txBody>
                  <a:tcPr marL="65252" marR="65252" marT="0" marB="0"/>
                </a:tc>
                <a:extLst>
                  <a:ext uri="{0D108BD9-81ED-4DB2-BD59-A6C34878D82A}">
                    <a16:rowId xmlns:a16="http://schemas.microsoft.com/office/drawing/2014/main" val="10009"/>
                  </a:ext>
                </a:extLst>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1447800" algn="l"/>
              </a:tabLst>
              <a:defRPr>
                <a:solidFill>
                  <a:schemeClr val="tx1"/>
                </a:solidFill>
                <a:latin typeface="Arial" panose="020B0604020202020204" pitchFamily="34" charset="0"/>
              </a:defRPr>
            </a:lvl1pPr>
            <a:lvl2pPr eaLnBrk="0" hangingPunct="0">
              <a:tabLst>
                <a:tab pos="1447800" algn="l"/>
              </a:tabLst>
              <a:defRPr>
                <a:solidFill>
                  <a:schemeClr val="tx1"/>
                </a:solidFill>
                <a:latin typeface="Arial" panose="020B0604020202020204" pitchFamily="34" charset="0"/>
              </a:defRPr>
            </a:lvl2pPr>
            <a:lvl3pPr eaLnBrk="0" hangingPunct="0">
              <a:tabLst>
                <a:tab pos="1447800" algn="l"/>
              </a:tabLst>
              <a:defRPr>
                <a:solidFill>
                  <a:schemeClr val="tx1"/>
                </a:solidFill>
                <a:latin typeface="Arial" panose="020B0604020202020204" pitchFamily="34" charset="0"/>
              </a:defRPr>
            </a:lvl3pPr>
            <a:lvl4pPr eaLnBrk="0" hangingPunct="0">
              <a:tabLst>
                <a:tab pos="1447800" algn="l"/>
              </a:tabLst>
              <a:defRPr>
                <a:solidFill>
                  <a:schemeClr val="tx1"/>
                </a:solidFill>
                <a:latin typeface="Arial" panose="020B0604020202020204" pitchFamily="34" charset="0"/>
              </a:defRPr>
            </a:lvl4pPr>
            <a:lvl5pPr eaLnBrk="0" hangingPunct="0">
              <a:tabLst>
                <a:tab pos="1447800" algn="l"/>
              </a:tabLst>
              <a:defRPr>
                <a:solidFill>
                  <a:schemeClr val="tx1"/>
                </a:solidFill>
                <a:latin typeface="Arial" panose="020B0604020202020204" pitchFamily="34" charset="0"/>
              </a:defRPr>
            </a:lvl5pPr>
            <a:lvl6pPr eaLnBrk="0" fontAlgn="base" hangingPunct="0">
              <a:spcBef>
                <a:spcPct val="0"/>
              </a:spcBef>
              <a:spcAft>
                <a:spcPct val="0"/>
              </a:spcAft>
              <a:tabLst>
                <a:tab pos="1447800" algn="l"/>
              </a:tabLst>
              <a:defRPr>
                <a:solidFill>
                  <a:schemeClr val="tx1"/>
                </a:solidFill>
                <a:latin typeface="Arial" panose="020B0604020202020204" pitchFamily="34" charset="0"/>
              </a:defRPr>
            </a:lvl6pPr>
            <a:lvl7pPr eaLnBrk="0" fontAlgn="base" hangingPunct="0">
              <a:spcBef>
                <a:spcPct val="0"/>
              </a:spcBef>
              <a:spcAft>
                <a:spcPct val="0"/>
              </a:spcAft>
              <a:tabLst>
                <a:tab pos="1447800" algn="l"/>
              </a:tabLst>
              <a:defRPr>
                <a:solidFill>
                  <a:schemeClr val="tx1"/>
                </a:solidFill>
                <a:latin typeface="Arial" panose="020B0604020202020204" pitchFamily="34" charset="0"/>
              </a:defRPr>
            </a:lvl7pPr>
            <a:lvl8pPr eaLnBrk="0" fontAlgn="base" hangingPunct="0">
              <a:spcBef>
                <a:spcPct val="0"/>
              </a:spcBef>
              <a:spcAft>
                <a:spcPct val="0"/>
              </a:spcAft>
              <a:tabLst>
                <a:tab pos="1447800" algn="l"/>
              </a:tabLst>
              <a:defRPr>
                <a:solidFill>
                  <a:schemeClr val="tx1"/>
                </a:solidFill>
                <a:latin typeface="Arial" panose="020B0604020202020204" pitchFamily="34" charset="0"/>
              </a:defRPr>
            </a:lvl8pPr>
            <a:lvl9pPr eaLnBrk="0" fontAlgn="base" hangingPunct="0">
              <a:spcBef>
                <a:spcPct val="0"/>
              </a:spcBef>
              <a:spcAft>
                <a:spcPct val="0"/>
              </a:spcAft>
              <a:tabLst>
                <a:tab pos="14478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447800" algn="l"/>
              </a:tabLst>
            </a:pPr>
            <a:r>
              <a:rPr kumimoji="0" lang="en-CA" altLang="en-US" sz="1000" b="1"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Celebrity High School (15%)</a:t>
            </a: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4707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to Queries</a:t>
            </a:r>
            <a:endParaRPr lang="en-CA" dirty="0"/>
          </a:p>
        </p:txBody>
      </p:sp>
      <p:sp>
        <p:nvSpPr>
          <p:cNvPr id="3" name="Content Placeholder 2"/>
          <p:cNvSpPr>
            <a:spLocks noGrp="1"/>
          </p:cNvSpPr>
          <p:nvPr>
            <p:ph idx="1"/>
          </p:nvPr>
        </p:nvSpPr>
        <p:spPr/>
        <p:txBody>
          <a:bodyPr/>
          <a:lstStyle/>
          <a:p>
            <a:pPr marL="0" indent="0">
              <a:buNone/>
            </a:pPr>
            <a:r>
              <a:rPr lang="en-CA" dirty="0" smtClean="0"/>
              <a:t>Watch the following video to get a feel for Queries:</a:t>
            </a:r>
          </a:p>
          <a:p>
            <a:pPr marL="0" indent="0">
              <a:buNone/>
            </a:pPr>
            <a:r>
              <a:rPr lang="en-CA" dirty="0" smtClean="0"/>
              <a:t>	</a:t>
            </a:r>
            <a:r>
              <a:rPr lang="en-CA" dirty="0" smtClean="0">
                <a:hlinkClick r:id="rId2"/>
              </a:rPr>
              <a:t>Introduction to Queries</a:t>
            </a:r>
            <a:endParaRPr lang="en-CA" dirty="0"/>
          </a:p>
        </p:txBody>
      </p:sp>
    </p:spTree>
    <p:extLst>
      <p:ext uri="{BB962C8B-B14F-4D97-AF65-F5344CB8AC3E}">
        <p14:creationId xmlns:p14="http://schemas.microsoft.com/office/powerpoint/2010/main" val="3061188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15771" y="1066800"/>
            <a:ext cx="8229600" cy="1143000"/>
          </a:xfrm>
        </p:spPr>
        <p:txBody>
          <a:bodyPr/>
          <a:lstStyle/>
          <a:p>
            <a:pPr eaLnBrk="1" hangingPunct="1"/>
            <a:r>
              <a:rPr lang="en-CA" dirty="0" smtClean="0"/>
              <a:t/>
            </a:r>
            <a:br>
              <a:rPr lang="en-CA" dirty="0" smtClean="0"/>
            </a:br>
            <a:r>
              <a:rPr lang="en-CA" dirty="0" smtClean="0"/>
              <a:t>INF1050: Database 1 </a:t>
            </a:r>
            <a:br>
              <a:rPr lang="en-CA" dirty="0" smtClean="0"/>
            </a:br>
            <a:r>
              <a:rPr lang="en-CA" dirty="0" smtClean="0"/>
              <a:t> </a:t>
            </a:r>
            <a:r>
              <a:rPr lang="en-CA" sz="4000" dirty="0" smtClean="0"/>
              <a:t>Activity 3 (15%) - Countries of the World</a:t>
            </a:r>
            <a:endParaRPr lang="en-US" sz="4000" dirty="0" smtClean="0"/>
          </a:p>
        </p:txBody>
      </p:sp>
      <p:sp>
        <p:nvSpPr>
          <p:cNvPr id="32771" name="Content Placeholder 2"/>
          <p:cNvSpPr>
            <a:spLocks noGrp="1"/>
          </p:cNvSpPr>
          <p:nvPr>
            <p:ph idx="1"/>
          </p:nvPr>
        </p:nvSpPr>
        <p:spPr>
          <a:xfrm>
            <a:off x="381000" y="2286000"/>
            <a:ext cx="8229600" cy="4389437"/>
          </a:xfrm>
        </p:spPr>
        <p:txBody>
          <a:bodyPr/>
          <a:lstStyle/>
          <a:p>
            <a:r>
              <a:rPr lang="en-US" sz="1600" dirty="0" smtClean="0"/>
              <a:t>Create a database to help organize the data on 15 countries in the World</a:t>
            </a:r>
          </a:p>
          <a:p>
            <a:pPr>
              <a:buNone/>
            </a:pPr>
            <a:endParaRPr lang="en-US" sz="1600" dirty="0" smtClean="0"/>
          </a:p>
          <a:p>
            <a:r>
              <a:rPr lang="en-US" sz="1600" dirty="0" smtClean="0"/>
              <a:t>Include 12 fields of information</a:t>
            </a:r>
          </a:p>
          <a:p>
            <a:pPr>
              <a:buNone/>
            </a:pPr>
            <a:endParaRPr lang="en-US" sz="1600" dirty="0" smtClean="0"/>
          </a:p>
          <a:p>
            <a:r>
              <a:rPr lang="en-US" sz="1600" dirty="0" smtClean="0"/>
              <a:t>Of the 12 fields, include the following fields with appropriate data formatting:</a:t>
            </a:r>
          </a:p>
          <a:p>
            <a:pPr>
              <a:buNone/>
            </a:pPr>
            <a:endParaRPr lang="en-US" sz="1600" dirty="0" smtClean="0"/>
          </a:p>
          <a:p>
            <a:pPr lvl="2"/>
            <a:r>
              <a:rPr lang="en-CA" sz="1400" dirty="0" smtClean="0"/>
              <a:t>Country Name - text</a:t>
            </a:r>
            <a:endParaRPr lang="en-US" sz="1400" dirty="0" smtClean="0"/>
          </a:p>
          <a:p>
            <a:pPr lvl="2"/>
            <a:r>
              <a:rPr lang="en-CA" sz="1400" dirty="0" smtClean="0"/>
              <a:t>Date of Confederation – short date</a:t>
            </a:r>
            <a:endParaRPr lang="en-US" sz="1400" dirty="0" smtClean="0"/>
          </a:p>
          <a:p>
            <a:pPr lvl="2"/>
            <a:r>
              <a:rPr lang="en-CA" sz="1400" dirty="0" smtClean="0"/>
              <a:t>Capital City - text</a:t>
            </a:r>
          </a:p>
          <a:p>
            <a:pPr lvl="2"/>
            <a:r>
              <a:rPr lang="en-CA" sz="1400" dirty="0" smtClean="0"/>
              <a:t>Population - number</a:t>
            </a:r>
            <a:endParaRPr lang="en-US" sz="1400" dirty="0" smtClean="0"/>
          </a:p>
          <a:p>
            <a:pPr lvl="2"/>
            <a:r>
              <a:rPr lang="en-CA" sz="1400" dirty="0" smtClean="0"/>
              <a:t>Land Area- square km - number</a:t>
            </a:r>
          </a:p>
          <a:p>
            <a:pPr lvl="2"/>
            <a:r>
              <a:rPr lang="en-CA" sz="1400" dirty="0" smtClean="0"/>
              <a:t>Water Area-square km - number</a:t>
            </a:r>
          </a:p>
          <a:p>
            <a:pPr lvl="2"/>
            <a:r>
              <a:rPr lang="en-CA" sz="1400" dirty="0" smtClean="0"/>
              <a:t>Flag – picture (attachment)</a:t>
            </a:r>
          </a:p>
          <a:p>
            <a:pPr lvl="2">
              <a:buNone/>
            </a:pPr>
            <a:endParaRPr lang="en-CA" sz="1400" dirty="0" smtClean="0"/>
          </a:p>
          <a:p>
            <a:pPr lvl="1"/>
            <a:r>
              <a:rPr lang="en-CA" sz="1600" dirty="0" smtClean="0"/>
              <a:t>The remaining five fields of your own choice with data formatting.</a:t>
            </a:r>
          </a:p>
          <a:p>
            <a:pPr eaLnBrk="1" hangingPunct="1"/>
            <a:endParaRPr lang="en-US" sz="1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CA" dirty="0" smtClean="0"/>
              <a:t>INF1050: Database 1 </a:t>
            </a:r>
            <a:br>
              <a:rPr lang="en-CA" dirty="0" smtClean="0"/>
            </a:br>
            <a:r>
              <a:rPr lang="en-CA" dirty="0" smtClean="0"/>
              <a:t> Activity 3 - Countries</a:t>
            </a:r>
            <a:endParaRPr lang="en-US" dirty="0" smtClean="0"/>
          </a:p>
        </p:txBody>
      </p:sp>
      <p:sp>
        <p:nvSpPr>
          <p:cNvPr id="33795" name="Content Placeholder 2"/>
          <p:cNvSpPr>
            <a:spLocks noGrp="1"/>
          </p:cNvSpPr>
          <p:nvPr>
            <p:ph idx="1"/>
          </p:nvPr>
        </p:nvSpPr>
        <p:spPr>
          <a:xfrm>
            <a:off x="217311" y="1825272"/>
            <a:ext cx="8458200" cy="4800600"/>
          </a:xfrm>
        </p:spPr>
        <p:txBody>
          <a:bodyPr/>
          <a:lstStyle/>
          <a:p>
            <a:r>
              <a:rPr lang="en-CA" sz="1200" dirty="0"/>
              <a:t>1</a:t>
            </a:r>
            <a:r>
              <a:rPr lang="en-CA" sz="1200" dirty="0" smtClean="0"/>
              <a:t>. </a:t>
            </a:r>
            <a:r>
              <a:rPr lang="en-CA" sz="1200" dirty="0"/>
              <a:t>Create  a </a:t>
            </a:r>
            <a:r>
              <a:rPr lang="en-CA" sz="1200" b="1" dirty="0"/>
              <a:t>table </a:t>
            </a:r>
            <a:r>
              <a:rPr lang="en-CA" sz="1200" dirty="0"/>
              <a:t>that includes:</a:t>
            </a:r>
          </a:p>
          <a:p>
            <a:pPr lvl="2"/>
            <a:r>
              <a:rPr lang="en-CA" sz="1200" dirty="0"/>
              <a:t>Country, Flag (</a:t>
            </a:r>
            <a:r>
              <a:rPr lang="en-CA" sz="1200" dirty="0" smtClean="0"/>
              <a:t>picture/attachment) </a:t>
            </a:r>
            <a:r>
              <a:rPr lang="en-CA" sz="1200" dirty="0"/>
              <a:t>Capital City,  Population and </a:t>
            </a:r>
            <a:r>
              <a:rPr lang="en-CA" sz="1200" dirty="0" smtClean="0"/>
              <a:t>12 fields total.</a:t>
            </a:r>
          </a:p>
          <a:p>
            <a:r>
              <a:rPr lang="en-CA" sz="1200" dirty="0"/>
              <a:t>2</a:t>
            </a:r>
            <a:r>
              <a:rPr lang="en-CA" sz="1200" dirty="0" smtClean="0"/>
              <a:t>. Create  a form based on your table.</a:t>
            </a:r>
          </a:p>
          <a:p>
            <a:pPr marL="0" indent="0">
              <a:buNone/>
            </a:pPr>
            <a:r>
              <a:rPr lang="en-CA" sz="1200" dirty="0"/>
              <a:t> </a:t>
            </a:r>
            <a:r>
              <a:rPr lang="en-CA" sz="1200" dirty="0" smtClean="0"/>
              <a:t>               *    add title and add your name to the footer</a:t>
            </a:r>
          </a:p>
          <a:p>
            <a:pPr marL="0" indent="0">
              <a:buNone/>
            </a:pPr>
            <a:r>
              <a:rPr lang="en-CA" sz="1200" dirty="0"/>
              <a:t> </a:t>
            </a:r>
            <a:r>
              <a:rPr lang="en-CA" sz="1200" dirty="0" smtClean="0"/>
              <a:t>               *   add buttons to your form for adding entry(add, delete, search, previous, next)</a:t>
            </a:r>
          </a:p>
          <a:p>
            <a:pPr marL="0" indent="0">
              <a:buNone/>
            </a:pPr>
            <a:r>
              <a:rPr lang="en-CA" sz="1200" dirty="0"/>
              <a:t> </a:t>
            </a:r>
            <a:r>
              <a:rPr lang="en-CA" sz="1200" dirty="0" smtClean="0"/>
              <a:t>               *   add formatting to make your form presentable.</a:t>
            </a:r>
          </a:p>
          <a:p>
            <a:pPr marL="0" indent="0">
              <a:buNone/>
            </a:pPr>
            <a:r>
              <a:rPr lang="en-CA" sz="1200" dirty="0"/>
              <a:t> </a:t>
            </a:r>
            <a:r>
              <a:rPr lang="en-CA" sz="1200" dirty="0" smtClean="0"/>
              <a:t>               *   add 1 entry using your form.</a:t>
            </a:r>
          </a:p>
          <a:p>
            <a:r>
              <a:rPr lang="en-CA" sz="1200" dirty="0" smtClean="0"/>
              <a:t>3.  Add 15 entries total (Complete all fields with current data using the form).</a:t>
            </a:r>
          </a:p>
          <a:p>
            <a:r>
              <a:rPr lang="en-CA" sz="1200" dirty="0" smtClean="0"/>
              <a:t>4.  Do 3 </a:t>
            </a:r>
            <a:r>
              <a:rPr lang="en-CA" sz="1200" b="1" dirty="0" smtClean="0"/>
              <a:t>queries </a:t>
            </a:r>
            <a:r>
              <a:rPr lang="en-CA" sz="1200" dirty="0" smtClean="0"/>
              <a:t>using “Query Design” or “Query Wizard”</a:t>
            </a:r>
          </a:p>
          <a:p>
            <a:r>
              <a:rPr lang="en-CA" sz="1200" b="1" dirty="0">
                <a:hlinkClick r:id="rId2"/>
              </a:rPr>
              <a:t>https://</a:t>
            </a:r>
            <a:r>
              <a:rPr lang="en-CA" sz="1200" b="1" dirty="0" smtClean="0">
                <a:hlinkClick r:id="rId2"/>
              </a:rPr>
              <a:t>www.youtube.com/watch?v=S095_Fi17sI</a:t>
            </a:r>
            <a:endParaRPr lang="en-CA" sz="1200" b="1" dirty="0" smtClean="0"/>
          </a:p>
          <a:p>
            <a:pPr lvl="1">
              <a:buNone/>
            </a:pPr>
            <a:r>
              <a:rPr lang="en-CA" sz="1200" b="1" dirty="0"/>
              <a:t>	</a:t>
            </a:r>
            <a:r>
              <a:rPr lang="en-CA" sz="1200" dirty="0" smtClean="0"/>
              <a:t>a.  Country (a-z) </a:t>
            </a:r>
          </a:p>
          <a:p>
            <a:pPr lvl="1">
              <a:buNone/>
            </a:pPr>
            <a:r>
              <a:rPr lang="en-CA" sz="1200" dirty="0" smtClean="0"/>
              <a:t>	b.  Countries with a population greater </a:t>
            </a:r>
            <a:r>
              <a:rPr lang="en-CA" sz="1200" smtClean="0"/>
              <a:t>than </a:t>
            </a:r>
            <a:r>
              <a:rPr lang="en-CA" sz="1200" smtClean="0"/>
              <a:t>100,000,000</a:t>
            </a:r>
            <a:endParaRPr lang="en-CA" sz="1200" dirty="0" smtClean="0"/>
          </a:p>
          <a:p>
            <a:pPr lvl="1">
              <a:buNone/>
            </a:pPr>
            <a:r>
              <a:rPr lang="en-CA" sz="1200" dirty="0" smtClean="0"/>
              <a:t>       c.  Your own choice</a:t>
            </a:r>
          </a:p>
          <a:p>
            <a:pPr lvl="1">
              <a:buFont typeface="Arial" charset="0"/>
              <a:buChar char="•"/>
            </a:pPr>
            <a:r>
              <a:rPr lang="en-CA" sz="1200" dirty="0" smtClean="0"/>
              <a:t>include </a:t>
            </a:r>
            <a:r>
              <a:rPr lang="en-CA" sz="1200" dirty="0"/>
              <a:t>all fields excluding id</a:t>
            </a:r>
            <a:r>
              <a:rPr lang="en-CA" sz="1200" dirty="0" smtClean="0"/>
              <a:t>.</a:t>
            </a:r>
          </a:p>
          <a:p>
            <a:pPr lvl="1">
              <a:buFont typeface="Arial" charset="0"/>
              <a:buChar char="•"/>
            </a:pPr>
            <a:r>
              <a:rPr lang="en-CA" sz="1200" dirty="0" smtClean="0"/>
              <a:t>make </a:t>
            </a:r>
            <a:r>
              <a:rPr lang="en-CA" sz="1200" dirty="0"/>
              <a:t>sure your title of your report tells me what the purpose was</a:t>
            </a:r>
            <a:r>
              <a:rPr lang="en-CA" sz="1200" dirty="0" smtClean="0"/>
              <a:t>.</a:t>
            </a:r>
          </a:p>
          <a:p>
            <a:r>
              <a:rPr lang="en-CA" sz="1200" dirty="0" smtClean="0"/>
              <a:t>    </a:t>
            </a:r>
            <a:r>
              <a:rPr lang="en-CA" sz="1200" b="1" dirty="0" smtClean="0"/>
              <a:t>Save</a:t>
            </a:r>
            <a:r>
              <a:rPr lang="en-CA" sz="1200" dirty="0" smtClean="0"/>
              <a:t> ONE report for each query with an appropriate title and include your name.</a:t>
            </a:r>
          </a:p>
          <a:p>
            <a:r>
              <a:rPr lang="en-CA" sz="1200" dirty="0" smtClean="0"/>
              <a:t>5.  Export your Access Database to Excel and prepare a graph (pie, line or bar) from two columns of your data.  Include a title, name both the horizontal and vertical axis with appropriate headings.  Also, change colours, etc. to impress me.</a:t>
            </a:r>
            <a:endParaRPr lang="en-CA" sz="1200" dirty="0"/>
          </a:p>
          <a:p>
            <a:r>
              <a:rPr lang="en-CA" sz="1200" dirty="0" smtClean="0"/>
              <a:t>6. Sort </a:t>
            </a:r>
            <a:r>
              <a:rPr lang="en-CA" sz="1200" dirty="0"/>
              <a:t>your table (A-Z) in landscape format (decrease column widths) and </a:t>
            </a:r>
            <a:r>
              <a:rPr lang="en-CA" sz="1200" b="1" dirty="0" smtClean="0"/>
              <a:t>save</a:t>
            </a:r>
            <a:endParaRPr lang="en-CA" sz="1200" dirty="0"/>
          </a:p>
          <a:p>
            <a:endParaRPr lang="en-CA" sz="12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CA" sz="4400" dirty="0" smtClean="0"/>
              <a:t>INF1050: Database 1 </a:t>
            </a:r>
            <a:br>
              <a:rPr lang="en-CA" sz="4400" dirty="0" smtClean="0"/>
            </a:br>
            <a:r>
              <a:rPr lang="en-CA" sz="4400" dirty="0" smtClean="0"/>
              <a:t>Activity </a:t>
            </a:r>
            <a:r>
              <a:rPr lang="en-CA" sz="4400" dirty="0"/>
              <a:t>3</a:t>
            </a:r>
            <a:r>
              <a:rPr lang="en-CA" sz="4400" dirty="0" smtClean="0"/>
              <a:t> – Countries - Marking</a:t>
            </a:r>
            <a:endParaRPr lang="en-US" sz="4400" dirty="0" smtClean="0"/>
          </a:p>
        </p:txBody>
      </p:sp>
      <p:sp>
        <p:nvSpPr>
          <p:cNvPr id="3" name="Content Placeholder 2"/>
          <p:cNvSpPr>
            <a:spLocks noGrp="1"/>
          </p:cNvSpPr>
          <p:nvPr>
            <p:ph idx="1"/>
          </p:nvPr>
        </p:nvSpPr>
        <p:spPr/>
        <p:txBody>
          <a:bodyPr/>
          <a:lstStyle/>
          <a:p>
            <a:pPr marL="0" indent="0">
              <a:buNone/>
              <a:defRPr/>
            </a:pPr>
            <a:endParaRPr lang="en-US" dirty="0" smtClean="0"/>
          </a:p>
          <a:p>
            <a:pPr marL="514350" indent="-514350">
              <a:buFont typeface="Wingdings 2" pitchFamily="18" charset="2"/>
              <a:buAutoNum type="arabicPeriod"/>
              <a:defRPr/>
            </a:pPr>
            <a:endParaRPr lang="en-US" dirty="0"/>
          </a:p>
        </p:txBody>
      </p:sp>
      <p:graphicFrame>
        <p:nvGraphicFramePr>
          <p:cNvPr id="2" name="Table 1"/>
          <p:cNvGraphicFramePr>
            <a:graphicFrameLocks noGrp="1"/>
          </p:cNvGraphicFramePr>
          <p:nvPr/>
        </p:nvGraphicFramePr>
        <p:xfrm>
          <a:off x="838064" y="1856689"/>
          <a:ext cx="7467871" cy="4683546"/>
        </p:xfrm>
        <a:graphic>
          <a:graphicData uri="http://schemas.openxmlformats.org/drawingml/2006/table">
            <a:tbl>
              <a:tblPr firstRow="1" firstCol="1" bandRow="1">
                <a:tableStyleId>{5C22544A-7EE6-4342-B048-85BDC9FD1C3A}</a:tableStyleId>
              </a:tblPr>
              <a:tblGrid>
                <a:gridCol w="527564">
                  <a:extLst>
                    <a:ext uri="{9D8B030D-6E8A-4147-A177-3AD203B41FA5}">
                      <a16:colId xmlns:a16="http://schemas.microsoft.com/office/drawing/2014/main" val="20000"/>
                    </a:ext>
                  </a:extLst>
                </a:gridCol>
                <a:gridCol w="503359">
                  <a:extLst>
                    <a:ext uri="{9D8B030D-6E8A-4147-A177-3AD203B41FA5}">
                      <a16:colId xmlns:a16="http://schemas.microsoft.com/office/drawing/2014/main" val="20001"/>
                    </a:ext>
                  </a:extLst>
                </a:gridCol>
                <a:gridCol w="354277">
                  <a:extLst>
                    <a:ext uri="{9D8B030D-6E8A-4147-A177-3AD203B41FA5}">
                      <a16:colId xmlns:a16="http://schemas.microsoft.com/office/drawing/2014/main" val="20002"/>
                    </a:ext>
                  </a:extLst>
                </a:gridCol>
                <a:gridCol w="6082671">
                  <a:extLst>
                    <a:ext uri="{9D8B030D-6E8A-4147-A177-3AD203B41FA5}">
                      <a16:colId xmlns:a16="http://schemas.microsoft.com/office/drawing/2014/main" val="20003"/>
                    </a:ext>
                  </a:extLst>
                </a:gridCol>
              </a:tblGrid>
              <a:tr h="527920">
                <a:tc>
                  <a:txBody>
                    <a:bodyPr/>
                    <a:lstStyle/>
                    <a:p>
                      <a:pPr marL="0" marR="0" algn="ctr">
                        <a:spcBef>
                          <a:spcPts val="0"/>
                        </a:spcBef>
                        <a:spcAft>
                          <a:spcPts val="0"/>
                        </a:spcAft>
                      </a:pPr>
                      <a:r>
                        <a:rPr lang="en-CA" sz="900">
                          <a:effectLst/>
                        </a:rPr>
                        <a:t>Not</a:t>
                      </a:r>
                      <a:endParaRPr lang="en-CA" sz="1000">
                        <a:effectLst/>
                      </a:endParaRPr>
                    </a:p>
                    <a:p>
                      <a:pPr marL="0" marR="0" algn="ctr">
                        <a:spcBef>
                          <a:spcPts val="0"/>
                        </a:spcBef>
                        <a:spcAft>
                          <a:spcPts val="0"/>
                        </a:spcAft>
                      </a:pPr>
                      <a:r>
                        <a:rPr lang="en-CA" sz="900">
                          <a:effectLst/>
                        </a:rPr>
                        <a:t>Included</a:t>
                      </a:r>
                      <a:endParaRPr lang="en-CA" sz="1000">
                        <a:effectLst/>
                      </a:endParaRPr>
                    </a:p>
                    <a:p>
                      <a:pPr marL="0" marR="0" algn="ctr">
                        <a:spcBef>
                          <a:spcPts val="0"/>
                        </a:spcBef>
                        <a:spcAft>
                          <a:spcPts val="0"/>
                        </a:spcAft>
                      </a:pPr>
                      <a:r>
                        <a:rPr lang="en-CA" sz="900">
                          <a:effectLst/>
                        </a:rPr>
                        <a:t>0</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Partially</a:t>
                      </a:r>
                      <a:endParaRPr lang="en-CA" sz="1000">
                        <a:effectLst/>
                      </a:endParaRPr>
                    </a:p>
                    <a:p>
                      <a:pPr marL="0" marR="0" algn="ctr">
                        <a:spcBef>
                          <a:spcPts val="0"/>
                        </a:spcBef>
                        <a:spcAft>
                          <a:spcPts val="0"/>
                        </a:spcAft>
                      </a:pPr>
                      <a:r>
                        <a:rPr lang="en-CA" sz="900">
                          <a:effectLst/>
                        </a:rPr>
                        <a:t>Met</a:t>
                      </a:r>
                      <a:endParaRPr lang="en-CA" sz="1000">
                        <a:effectLst/>
                      </a:endParaRPr>
                    </a:p>
                    <a:p>
                      <a:pPr marL="0" marR="0" algn="ctr">
                        <a:spcBef>
                          <a:spcPts val="0"/>
                        </a:spcBef>
                        <a:spcAft>
                          <a:spcPts val="0"/>
                        </a:spcAft>
                      </a:pPr>
                      <a:r>
                        <a:rPr lang="en-CA" sz="900">
                          <a:effectLst/>
                        </a:rPr>
                        <a:t>1</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Fully</a:t>
                      </a:r>
                      <a:endParaRPr lang="en-CA" sz="1000">
                        <a:effectLst/>
                      </a:endParaRPr>
                    </a:p>
                    <a:p>
                      <a:pPr marL="0" marR="0" algn="ctr">
                        <a:spcBef>
                          <a:spcPts val="0"/>
                        </a:spcBef>
                        <a:spcAft>
                          <a:spcPts val="0"/>
                        </a:spcAft>
                      </a:pPr>
                      <a:r>
                        <a:rPr lang="en-CA" sz="900">
                          <a:effectLst/>
                        </a:rPr>
                        <a:t>Met</a:t>
                      </a:r>
                      <a:endParaRPr lang="en-CA" sz="1000">
                        <a:effectLst/>
                      </a:endParaRPr>
                    </a:p>
                    <a:p>
                      <a:pPr marL="0" marR="0" algn="ctr">
                        <a:spcBef>
                          <a:spcPts val="0"/>
                        </a:spcBef>
                        <a:spcAft>
                          <a:spcPts val="0"/>
                        </a:spcAft>
                      </a:pPr>
                      <a:r>
                        <a:rPr lang="en-CA" sz="900">
                          <a:effectLst/>
                        </a:rPr>
                        <a:t>2</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Criteria &amp; Outcomes</a:t>
                      </a:r>
                      <a:endParaRPr lang="en-CA" sz="1000">
                        <a:effectLst/>
                      </a:endParaRPr>
                    </a:p>
                    <a:p>
                      <a:pPr marL="0" marR="0" algn="ctr">
                        <a:spcBef>
                          <a:spcPts val="0"/>
                        </a:spcBef>
                        <a:spcAft>
                          <a:spcPts val="0"/>
                        </a:spcAft>
                      </a:pPr>
                      <a:r>
                        <a:rPr lang="en-CA" sz="900">
                          <a:effectLst/>
                        </a:rPr>
                        <a:t> </a:t>
                      </a:r>
                      <a:endParaRPr lang="en-CA" sz="1000">
                        <a:effectLst/>
                      </a:endParaRPr>
                    </a:p>
                    <a:p>
                      <a:pPr marL="0" marR="0">
                        <a:spcBef>
                          <a:spcPts val="0"/>
                        </a:spcBef>
                        <a:spcAft>
                          <a:spcPts val="0"/>
                        </a:spcAft>
                      </a:pPr>
                      <a:r>
                        <a:rPr lang="en-CA" sz="900">
                          <a:effectLst/>
                        </a:rPr>
                        <a:t>Total: 14</a:t>
                      </a:r>
                      <a:endParaRPr lang="en-CA" sz="1000">
                        <a:effectLst/>
                        <a:latin typeface="Times New Roman" panose="02020603050405020304" pitchFamily="18" charset="0"/>
                        <a:ea typeface="Times New Roman" panose="02020603050405020304" pitchFamily="18" charset="0"/>
                      </a:endParaRPr>
                    </a:p>
                  </a:txBody>
                  <a:tcPr marL="59391" marR="59391" marT="0" marB="0"/>
                </a:tc>
                <a:extLst>
                  <a:ext uri="{0D108BD9-81ED-4DB2-BD59-A6C34878D82A}">
                    <a16:rowId xmlns:a16="http://schemas.microsoft.com/office/drawing/2014/main" val="10000"/>
                  </a:ext>
                </a:extLst>
              </a:tr>
              <a:tr h="692895">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spcBef>
                          <a:spcPts val="65"/>
                        </a:spcBef>
                        <a:spcAft>
                          <a:spcPts val="0"/>
                        </a:spcAft>
                      </a:pPr>
                      <a:r>
                        <a:rPr lang="en-CA" sz="900">
                          <a:effectLst/>
                        </a:rPr>
                        <a:t>Table has 12 appropriate fields and field types with 15 records</a:t>
                      </a:r>
                      <a:endParaRPr lang="en-CA" sz="1000">
                        <a:effectLst/>
                      </a:endParaRPr>
                    </a:p>
                    <a:p>
                      <a:pPr marL="0" marR="0">
                        <a:spcBef>
                          <a:spcPts val="65"/>
                        </a:spcBef>
                        <a:spcAft>
                          <a:spcPts val="0"/>
                        </a:spcAft>
                      </a:pPr>
                      <a:r>
                        <a:rPr lang="en-CA" sz="900">
                          <a:effectLst/>
                        </a:rPr>
                        <a:t>1.1 Create databases using a predefined template.</a:t>
                      </a:r>
                      <a:endParaRPr lang="en-CA" sz="1000">
                        <a:effectLst/>
                      </a:endParaRPr>
                    </a:p>
                    <a:p>
                      <a:pPr marL="0" marR="0">
                        <a:spcBef>
                          <a:spcPts val="65"/>
                        </a:spcBef>
                        <a:spcAft>
                          <a:spcPts val="0"/>
                        </a:spcAft>
                      </a:pPr>
                      <a:r>
                        <a:rPr lang="en-CA" sz="900">
                          <a:effectLst/>
                        </a:rPr>
                        <a:t>1.2 Define data needs and types by planning a database and identifying the key features needed for later entry; e.g., records, fields, layout.</a:t>
                      </a:r>
                      <a:endParaRPr lang="en-CA" sz="1000">
                        <a:effectLst/>
                      </a:endParaRPr>
                    </a:p>
                    <a:p>
                      <a:pPr marL="0" marR="0">
                        <a:spcBef>
                          <a:spcPts val="65"/>
                        </a:spcBef>
                        <a:spcAft>
                          <a:spcPts val="0"/>
                        </a:spcAft>
                      </a:pPr>
                      <a:r>
                        <a:rPr lang="en-CA" sz="900">
                          <a:effectLst/>
                        </a:rPr>
                        <a:t>2.1 Identify the key features of a database system needed to create a simple table.</a:t>
                      </a:r>
                      <a:endParaRPr lang="en-CA" sz="1000">
                        <a:effectLst/>
                        <a:latin typeface="Times New Roman" panose="02020603050405020304" pitchFamily="18" charset="0"/>
                        <a:ea typeface="Times New Roman" panose="02020603050405020304" pitchFamily="18" charset="0"/>
                      </a:endParaRPr>
                    </a:p>
                  </a:txBody>
                  <a:tcPr marL="59391" marR="59391" marT="0" marB="0"/>
                </a:tc>
                <a:extLst>
                  <a:ext uri="{0D108BD9-81ED-4DB2-BD59-A6C34878D82A}">
                    <a16:rowId xmlns:a16="http://schemas.microsoft.com/office/drawing/2014/main" val="10001"/>
                  </a:ext>
                </a:extLst>
              </a:tr>
              <a:tr h="308503">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spcBef>
                          <a:spcPts val="65"/>
                        </a:spcBef>
                        <a:spcAft>
                          <a:spcPts val="0"/>
                        </a:spcAft>
                      </a:pPr>
                      <a:r>
                        <a:rPr lang="en-CA" sz="900">
                          <a:effectLst/>
                        </a:rPr>
                        <a:t>Records information has been appropriately completed</a:t>
                      </a:r>
                      <a:endParaRPr lang="en-CA" sz="1000">
                        <a:effectLst/>
                      </a:endParaRPr>
                    </a:p>
                    <a:p>
                      <a:pPr marL="0" marR="0">
                        <a:spcBef>
                          <a:spcPts val="65"/>
                        </a:spcBef>
                        <a:spcAft>
                          <a:spcPts val="0"/>
                        </a:spcAft>
                      </a:pPr>
                      <a:r>
                        <a:rPr lang="en-CA" sz="900">
                          <a:effectLst/>
                        </a:rPr>
                        <a:t>3.1 Enter, edit and delete records.</a:t>
                      </a:r>
                      <a:endParaRPr lang="en-CA" sz="1000">
                        <a:effectLst/>
                        <a:latin typeface="Times New Roman" panose="02020603050405020304" pitchFamily="18" charset="0"/>
                        <a:ea typeface="Times New Roman" panose="02020603050405020304" pitchFamily="18" charset="0"/>
                      </a:endParaRPr>
                    </a:p>
                  </a:txBody>
                  <a:tcPr marL="59391" marR="59391" marT="0" marB="0"/>
                </a:tc>
                <a:extLst>
                  <a:ext uri="{0D108BD9-81ED-4DB2-BD59-A6C34878D82A}">
                    <a16:rowId xmlns:a16="http://schemas.microsoft.com/office/drawing/2014/main" val="10002"/>
                  </a:ext>
                </a:extLst>
              </a:tr>
              <a:tr h="923860">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spcBef>
                          <a:spcPts val="0"/>
                        </a:spcBef>
                        <a:spcAft>
                          <a:spcPts val="0"/>
                        </a:spcAft>
                        <a:tabLst>
                          <a:tab pos="1447800" algn="l"/>
                        </a:tabLst>
                      </a:pPr>
                      <a:r>
                        <a:rPr lang="en-CA" sz="900">
                          <a:effectLst/>
                        </a:rPr>
                        <a:t>Properly Formatted Form (Country, Flag, Capital City, Population, 1 more)</a:t>
                      </a:r>
                      <a:endParaRPr lang="en-CA" sz="1000">
                        <a:effectLst/>
                      </a:endParaRPr>
                    </a:p>
                    <a:p>
                      <a:pPr marL="0" marR="0">
                        <a:spcBef>
                          <a:spcPts val="0"/>
                        </a:spcBef>
                        <a:spcAft>
                          <a:spcPts val="0"/>
                        </a:spcAft>
                        <a:tabLst>
                          <a:tab pos="1447800" algn="l"/>
                        </a:tabLst>
                      </a:pPr>
                      <a:r>
                        <a:rPr lang="en-CA" sz="900">
                          <a:effectLst/>
                        </a:rPr>
                        <a:t>2.3 Create fields and modify field properties using different methods of editing; e.g., design view, datasheet view, wizards.</a:t>
                      </a:r>
                      <a:endParaRPr lang="en-CA" sz="1000">
                        <a:effectLst/>
                      </a:endParaRPr>
                    </a:p>
                    <a:p>
                      <a:pPr marL="0" marR="0">
                        <a:spcBef>
                          <a:spcPts val="0"/>
                        </a:spcBef>
                        <a:spcAft>
                          <a:spcPts val="0"/>
                        </a:spcAft>
                        <a:tabLst>
                          <a:tab pos="1447800" algn="l"/>
                        </a:tabLst>
                      </a:pPr>
                      <a:r>
                        <a:rPr lang="en-CA" sz="900">
                          <a:effectLst/>
                        </a:rPr>
                        <a:t>2.4 Create forms from the fields identified.</a:t>
                      </a:r>
                      <a:endParaRPr lang="en-CA" sz="1000">
                        <a:effectLst/>
                      </a:endParaRPr>
                    </a:p>
                    <a:p>
                      <a:pPr marL="0" marR="0">
                        <a:spcBef>
                          <a:spcPts val="0"/>
                        </a:spcBef>
                        <a:spcAft>
                          <a:spcPts val="0"/>
                        </a:spcAft>
                        <a:tabLst>
                          <a:tab pos="1447800" algn="l"/>
                        </a:tabLst>
                      </a:pPr>
                      <a:r>
                        <a:rPr lang="en-CA" sz="900">
                          <a:effectLst/>
                        </a:rPr>
                        <a:t>2.5 Modify the form layout.</a:t>
                      </a:r>
                      <a:endParaRPr lang="en-CA" sz="1000">
                        <a:effectLst/>
                      </a:endParaRPr>
                    </a:p>
                    <a:p>
                      <a:pPr marL="0" marR="0">
                        <a:spcBef>
                          <a:spcPts val="0"/>
                        </a:spcBef>
                        <a:spcAft>
                          <a:spcPts val="0"/>
                        </a:spcAft>
                        <a:tabLst>
                          <a:tab pos="1447800" algn="l"/>
                        </a:tabLst>
                      </a:pPr>
                      <a:r>
                        <a:rPr lang="en-CA" sz="900">
                          <a:effectLst/>
                        </a:rPr>
                        <a:t>3.2 Navigate among records and fields.</a:t>
                      </a:r>
                      <a:endParaRPr lang="en-CA" sz="1000">
                        <a:effectLst/>
                      </a:endParaRPr>
                    </a:p>
                    <a:p>
                      <a:pPr marL="0" marR="0">
                        <a:spcBef>
                          <a:spcPts val="0"/>
                        </a:spcBef>
                        <a:spcAft>
                          <a:spcPts val="0"/>
                        </a:spcAft>
                        <a:tabLst>
                          <a:tab pos="1447800" algn="l"/>
                        </a:tabLst>
                      </a:pPr>
                      <a:r>
                        <a:rPr lang="en-CA" sz="900">
                          <a:effectLst/>
                        </a:rPr>
                        <a:t>Title and footer</a:t>
                      </a:r>
                      <a:endParaRPr lang="en-CA" sz="1000">
                        <a:effectLst/>
                      </a:endParaRPr>
                    </a:p>
                    <a:p>
                      <a:pPr marL="0" marR="0">
                        <a:spcBef>
                          <a:spcPts val="0"/>
                        </a:spcBef>
                        <a:spcAft>
                          <a:spcPts val="0"/>
                        </a:spcAft>
                        <a:tabLst>
                          <a:tab pos="1447800" algn="l"/>
                        </a:tabLst>
                      </a:pPr>
                      <a:r>
                        <a:rPr lang="en-CA" sz="900">
                          <a:effectLst/>
                        </a:rPr>
                        <a:t>Buttons (add, delete, search, previous, next)</a:t>
                      </a:r>
                      <a:endParaRPr lang="en-CA" sz="1000">
                        <a:effectLst/>
                        <a:latin typeface="Times New Roman" panose="02020603050405020304" pitchFamily="18" charset="0"/>
                        <a:ea typeface="Times New Roman" panose="02020603050405020304" pitchFamily="18" charset="0"/>
                      </a:endParaRPr>
                    </a:p>
                  </a:txBody>
                  <a:tcPr marL="59391" marR="59391" marT="0" marB="0"/>
                </a:tc>
                <a:extLst>
                  <a:ext uri="{0D108BD9-81ED-4DB2-BD59-A6C34878D82A}">
                    <a16:rowId xmlns:a16="http://schemas.microsoft.com/office/drawing/2014/main" val="10003"/>
                  </a:ext>
                </a:extLst>
              </a:tr>
              <a:tr h="527920">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spcBef>
                          <a:spcPts val="0"/>
                        </a:spcBef>
                        <a:spcAft>
                          <a:spcPts val="0"/>
                        </a:spcAft>
                        <a:tabLst>
                          <a:tab pos="1447800" algn="l"/>
                        </a:tabLst>
                      </a:pPr>
                      <a:r>
                        <a:rPr lang="en-CA" sz="900">
                          <a:effectLst/>
                        </a:rPr>
                        <a:t>3 properly formatted queries   (A-Z, population &gt; 1 million, choice) – excluding ID</a:t>
                      </a:r>
                      <a:endParaRPr lang="en-CA" sz="1000">
                        <a:effectLst/>
                      </a:endParaRPr>
                    </a:p>
                    <a:p>
                      <a:pPr marL="0" marR="0">
                        <a:spcBef>
                          <a:spcPts val="0"/>
                        </a:spcBef>
                        <a:spcAft>
                          <a:spcPts val="0"/>
                        </a:spcAft>
                        <a:tabLst>
                          <a:tab pos="1447800" algn="l"/>
                        </a:tabLst>
                      </a:pPr>
                      <a:r>
                        <a:rPr lang="en-US" sz="900">
                          <a:effectLst/>
                        </a:rPr>
                        <a:t>4.1 Create and modify queries.</a:t>
                      </a:r>
                      <a:br>
                        <a:rPr lang="en-US" sz="900">
                          <a:effectLst/>
                        </a:rPr>
                      </a:br>
                      <a:r>
                        <a:rPr lang="en-US" sz="900">
                          <a:effectLst/>
                        </a:rPr>
                        <a:t>4.2 Sort data in a variety of elements; e.g., tables, forms, queries.</a:t>
                      </a:r>
                      <a:endParaRPr lang="en-CA" sz="1000">
                        <a:effectLst/>
                      </a:endParaRPr>
                    </a:p>
                    <a:p>
                      <a:pPr marL="0" marR="0">
                        <a:spcBef>
                          <a:spcPts val="0"/>
                        </a:spcBef>
                        <a:spcAft>
                          <a:spcPts val="0"/>
                        </a:spcAft>
                        <a:tabLst>
                          <a:tab pos="1447800" algn="l"/>
                        </a:tabLst>
                      </a:pPr>
                      <a:r>
                        <a:rPr lang="en-CA" sz="900">
                          <a:effectLst/>
                        </a:rPr>
                        <a:t>4.3 Filter data.</a:t>
                      </a:r>
                      <a:endParaRPr lang="en-CA" sz="1000">
                        <a:effectLst/>
                        <a:latin typeface="Times New Roman" panose="02020603050405020304" pitchFamily="18" charset="0"/>
                        <a:ea typeface="Times New Roman" panose="02020603050405020304" pitchFamily="18" charset="0"/>
                      </a:endParaRPr>
                    </a:p>
                  </a:txBody>
                  <a:tcPr marL="59391" marR="59391" marT="0" marB="0"/>
                </a:tc>
                <a:extLst>
                  <a:ext uri="{0D108BD9-81ED-4DB2-BD59-A6C34878D82A}">
                    <a16:rowId xmlns:a16="http://schemas.microsoft.com/office/drawing/2014/main" val="10004"/>
                  </a:ext>
                </a:extLst>
              </a:tr>
              <a:tr h="395940">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spcBef>
                          <a:spcPts val="0"/>
                        </a:spcBef>
                        <a:spcAft>
                          <a:spcPts val="0"/>
                        </a:spcAft>
                        <a:tabLst>
                          <a:tab pos="1447800" algn="l"/>
                        </a:tabLst>
                      </a:pPr>
                      <a:r>
                        <a:rPr lang="en-CA" sz="900">
                          <a:effectLst/>
                        </a:rPr>
                        <a:t>3 properly formatted reports from queries</a:t>
                      </a:r>
                      <a:endParaRPr lang="en-CA" sz="1000">
                        <a:effectLst/>
                      </a:endParaRPr>
                    </a:p>
                    <a:p>
                      <a:pPr marL="0" marR="0">
                        <a:spcBef>
                          <a:spcPts val="0"/>
                        </a:spcBef>
                        <a:spcAft>
                          <a:spcPts val="0"/>
                        </a:spcAft>
                        <a:tabLst>
                          <a:tab pos="1447800" algn="l"/>
                        </a:tabLst>
                      </a:pPr>
                      <a:r>
                        <a:rPr lang="en-US" sz="900">
                          <a:effectLst/>
                        </a:rPr>
                        <a:t>2.6 Create reports to meet different audiences.</a:t>
                      </a:r>
                      <a:br>
                        <a:rPr lang="en-US" sz="900">
                          <a:effectLst/>
                        </a:rPr>
                      </a:br>
                      <a:r>
                        <a:rPr lang="en-US" sz="900">
                          <a:effectLst/>
                        </a:rPr>
                        <a:t>2.7 Modify the report layout and page setup for presentation and printing.</a:t>
                      </a:r>
                      <a:endParaRPr lang="en-CA" sz="1000">
                        <a:effectLst/>
                        <a:latin typeface="Times New Roman" panose="02020603050405020304" pitchFamily="18" charset="0"/>
                        <a:ea typeface="Times New Roman" panose="02020603050405020304" pitchFamily="18" charset="0"/>
                      </a:endParaRPr>
                    </a:p>
                  </a:txBody>
                  <a:tcPr marL="59391" marR="59391" marT="0" marB="0"/>
                </a:tc>
                <a:extLst>
                  <a:ext uri="{0D108BD9-81ED-4DB2-BD59-A6C34878D82A}">
                    <a16:rowId xmlns:a16="http://schemas.microsoft.com/office/drawing/2014/main" val="10005"/>
                  </a:ext>
                </a:extLst>
              </a:tr>
              <a:tr h="308503">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spcBef>
                          <a:spcPts val="0"/>
                        </a:spcBef>
                        <a:spcAft>
                          <a:spcPts val="0"/>
                        </a:spcAft>
                        <a:tabLst>
                          <a:tab pos="1447800" algn="l"/>
                        </a:tabLst>
                      </a:pPr>
                      <a:r>
                        <a:rPr lang="en-CA" sz="900">
                          <a:effectLst/>
                        </a:rPr>
                        <a:t>Data is in Excel Spreadsheet sorted A-Z</a:t>
                      </a:r>
                      <a:endParaRPr lang="en-CA" sz="1000">
                        <a:effectLst/>
                      </a:endParaRPr>
                    </a:p>
                    <a:p>
                      <a:pPr marL="0" marR="0">
                        <a:spcBef>
                          <a:spcPts val="65"/>
                        </a:spcBef>
                        <a:spcAft>
                          <a:spcPts val="0"/>
                        </a:spcAft>
                      </a:pPr>
                      <a:r>
                        <a:rPr lang="en-CA" sz="900">
                          <a:effectLst/>
                        </a:rPr>
                        <a:t>4.4 Export data.</a:t>
                      </a:r>
                      <a:endParaRPr lang="en-CA" sz="1000">
                        <a:effectLst/>
                        <a:latin typeface="Times New Roman" panose="02020603050405020304" pitchFamily="18" charset="0"/>
                        <a:ea typeface="Times New Roman" panose="02020603050405020304" pitchFamily="18" charset="0"/>
                      </a:endParaRPr>
                    </a:p>
                  </a:txBody>
                  <a:tcPr marL="59391" marR="59391" marT="0" marB="0"/>
                </a:tc>
                <a:extLst>
                  <a:ext uri="{0D108BD9-81ED-4DB2-BD59-A6C34878D82A}">
                    <a16:rowId xmlns:a16="http://schemas.microsoft.com/office/drawing/2014/main" val="10006"/>
                  </a:ext>
                </a:extLst>
              </a:tr>
              <a:tr h="703894">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lgn="ctr">
                        <a:spcBef>
                          <a:spcPts val="0"/>
                        </a:spcBef>
                        <a:spcAft>
                          <a:spcPts val="0"/>
                        </a:spcAft>
                      </a:pPr>
                      <a:r>
                        <a:rPr lang="en-CA" sz="900">
                          <a:effectLst/>
                        </a:rPr>
                        <a:t> </a:t>
                      </a:r>
                      <a:endParaRPr lang="en-CA" sz="1000">
                        <a:effectLst/>
                        <a:latin typeface="Times New Roman" panose="02020603050405020304" pitchFamily="18" charset="0"/>
                        <a:ea typeface="Times New Roman" panose="02020603050405020304" pitchFamily="18" charset="0"/>
                      </a:endParaRPr>
                    </a:p>
                  </a:txBody>
                  <a:tcPr marL="59391" marR="59391" marT="0" marB="0"/>
                </a:tc>
                <a:tc>
                  <a:txBody>
                    <a:bodyPr/>
                    <a:lstStyle/>
                    <a:p>
                      <a:pPr marL="0" marR="0">
                        <a:spcBef>
                          <a:spcPts val="0"/>
                        </a:spcBef>
                        <a:spcAft>
                          <a:spcPts val="0"/>
                        </a:spcAft>
                        <a:tabLst>
                          <a:tab pos="1447800" algn="l"/>
                        </a:tabLst>
                      </a:pPr>
                      <a:r>
                        <a:rPr lang="en-CA" sz="900" dirty="0">
                          <a:effectLst/>
                        </a:rPr>
                        <a:t>Properly formatted graphs – 2</a:t>
                      </a:r>
                      <a:endParaRPr lang="en-CA" sz="1000" dirty="0">
                        <a:effectLst/>
                      </a:endParaRPr>
                    </a:p>
                    <a:p>
                      <a:pPr marL="0" marR="0">
                        <a:spcBef>
                          <a:spcPts val="65"/>
                        </a:spcBef>
                        <a:spcAft>
                          <a:spcPts val="0"/>
                        </a:spcAft>
                      </a:pPr>
                      <a:r>
                        <a:rPr lang="en-CA" sz="900" dirty="0">
                          <a:effectLst/>
                        </a:rPr>
                        <a:t>INF1060</a:t>
                      </a:r>
                      <a:endParaRPr lang="en-CA" sz="1000" dirty="0">
                        <a:effectLst/>
                      </a:endParaRPr>
                    </a:p>
                    <a:p>
                      <a:pPr marL="0" marR="0">
                        <a:spcBef>
                          <a:spcPts val="65"/>
                        </a:spcBef>
                        <a:spcAft>
                          <a:spcPts val="0"/>
                        </a:spcAft>
                      </a:pPr>
                      <a:r>
                        <a:rPr lang="en-CA" sz="900" dirty="0">
                          <a:effectLst/>
                        </a:rPr>
                        <a:t>5.1 Create and format charts and diagrams.</a:t>
                      </a:r>
                      <a:endParaRPr lang="en-CA" sz="1000" dirty="0">
                        <a:effectLst/>
                      </a:endParaRPr>
                    </a:p>
                    <a:p>
                      <a:pPr marL="0" marR="0">
                        <a:spcBef>
                          <a:spcPts val="65"/>
                        </a:spcBef>
                        <a:spcAft>
                          <a:spcPts val="0"/>
                        </a:spcAft>
                      </a:pPr>
                      <a:r>
                        <a:rPr lang="en-CA" sz="900" dirty="0">
                          <a:effectLst/>
                        </a:rPr>
                        <a:t>5.2 Modify and position chart elements.</a:t>
                      </a:r>
                      <a:endParaRPr lang="en-CA" sz="1000" dirty="0">
                        <a:effectLst/>
                      </a:endParaRPr>
                    </a:p>
                    <a:p>
                      <a:pPr marL="0" marR="0">
                        <a:spcBef>
                          <a:spcPts val="65"/>
                        </a:spcBef>
                        <a:spcAft>
                          <a:spcPts val="0"/>
                        </a:spcAft>
                      </a:pPr>
                      <a:r>
                        <a:rPr lang="en-CA" sz="900" dirty="0">
                          <a:effectLst/>
                        </a:rPr>
                        <a:t>Title, axis labels</a:t>
                      </a:r>
                      <a:endParaRPr lang="en-CA" sz="1000" dirty="0">
                        <a:effectLst/>
                        <a:latin typeface="Times New Roman" panose="02020603050405020304" pitchFamily="18" charset="0"/>
                        <a:ea typeface="Times New Roman" panose="02020603050405020304" pitchFamily="18" charset="0"/>
                      </a:endParaRPr>
                    </a:p>
                  </a:txBody>
                  <a:tcPr marL="59391" marR="59391" marT="0" marB="0"/>
                </a:tc>
                <a:extLst>
                  <a:ext uri="{0D108BD9-81ED-4DB2-BD59-A6C34878D82A}">
                    <a16:rowId xmlns:a16="http://schemas.microsoft.com/office/drawing/2014/main" val="10007"/>
                  </a:ext>
                </a:extLst>
              </a:tr>
            </a:tbl>
          </a:graphicData>
        </a:graphic>
      </p:graphicFrame>
      <p:sp>
        <p:nvSpPr>
          <p:cNvPr id="4" name="Rectangle 1"/>
          <p:cNvSpPr>
            <a:spLocks noChangeArrowheads="1"/>
          </p:cNvSpPr>
          <p:nvPr/>
        </p:nvSpPr>
        <p:spPr bwMode="auto">
          <a:xfrm>
            <a:off x="838200" y="1857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1447800" algn="l"/>
              </a:tabLst>
              <a:defRPr>
                <a:solidFill>
                  <a:schemeClr val="tx1"/>
                </a:solidFill>
                <a:latin typeface="Arial" panose="020B0604020202020204" pitchFamily="34" charset="0"/>
              </a:defRPr>
            </a:lvl1pPr>
            <a:lvl2pPr eaLnBrk="0" hangingPunct="0">
              <a:tabLst>
                <a:tab pos="1447800" algn="l"/>
              </a:tabLst>
              <a:defRPr>
                <a:solidFill>
                  <a:schemeClr val="tx1"/>
                </a:solidFill>
                <a:latin typeface="Arial" panose="020B0604020202020204" pitchFamily="34" charset="0"/>
              </a:defRPr>
            </a:lvl2pPr>
            <a:lvl3pPr eaLnBrk="0" hangingPunct="0">
              <a:tabLst>
                <a:tab pos="1447800" algn="l"/>
              </a:tabLst>
              <a:defRPr>
                <a:solidFill>
                  <a:schemeClr val="tx1"/>
                </a:solidFill>
                <a:latin typeface="Arial" panose="020B0604020202020204" pitchFamily="34" charset="0"/>
              </a:defRPr>
            </a:lvl3pPr>
            <a:lvl4pPr eaLnBrk="0" hangingPunct="0">
              <a:tabLst>
                <a:tab pos="1447800" algn="l"/>
              </a:tabLst>
              <a:defRPr>
                <a:solidFill>
                  <a:schemeClr val="tx1"/>
                </a:solidFill>
                <a:latin typeface="Arial" panose="020B0604020202020204" pitchFamily="34" charset="0"/>
              </a:defRPr>
            </a:lvl4pPr>
            <a:lvl5pPr eaLnBrk="0" hangingPunct="0">
              <a:tabLst>
                <a:tab pos="1447800" algn="l"/>
              </a:tabLst>
              <a:defRPr>
                <a:solidFill>
                  <a:schemeClr val="tx1"/>
                </a:solidFill>
                <a:latin typeface="Arial" panose="020B0604020202020204" pitchFamily="34" charset="0"/>
              </a:defRPr>
            </a:lvl5pPr>
            <a:lvl6pPr eaLnBrk="0" fontAlgn="base" hangingPunct="0">
              <a:spcBef>
                <a:spcPct val="0"/>
              </a:spcBef>
              <a:spcAft>
                <a:spcPct val="0"/>
              </a:spcAft>
              <a:tabLst>
                <a:tab pos="1447800" algn="l"/>
              </a:tabLst>
              <a:defRPr>
                <a:solidFill>
                  <a:schemeClr val="tx1"/>
                </a:solidFill>
                <a:latin typeface="Arial" panose="020B0604020202020204" pitchFamily="34" charset="0"/>
              </a:defRPr>
            </a:lvl6pPr>
            <a:lvl7pPr eaLnBrk="0" fontAlgn="base" hangingPunct="0">
              <a:spcBef>
                <a:spcPct val="0"/>
              </a:spcBef>
              <a:spcAft>
                <a:spcPct val="0"/>
              </a:spcAft>
              <a:tabLst>
                <a:tab pos="1447800" algn="l"/>
              </a:tabLst>
              <a:defRPr>
                <a:solidFill>
                  <a:schemeClr val="tx1"/>
                </a:solidFill>
                <a:latin typeface="Arial" panose="020B0604020202020204" pitchFamily="34" charset="0"/>
              </a:defRPr>
            </a:lvl7pPr>
            <a:lvl8pPr eaLnBrk="0" fontAlgn="base" hangingPunct="0">
              <a:spcBef>
                <a:spcPct val="0"/>
              </a:spcBef>
              <a:spcAft>
                <a:spcPct val="0"/>
              </a:spcAft>
              <a:tabLst>
                <a:tab pos="1447800" algn="l"/>
              </a:tabLst>
              <a:defRPr>
                <a:solidFill>
                  <a:schemeClr val="tx1"/>
                </a:solidFill>
                <a:latin typeface="Arial" panose="020B0604020202020204" pitchFamily="34" charset="0"/>
              </a:defRPr>
            </a:lvl8pPr>
            <a:lvl9pPr eaLnBrk="0" fontAlgn="base" hangingPunct="0">
              <a:spcBef>
                <a:spcPct val="0"/>
              </a:spcBef>
              <a:spcAft>
                <a:spcPct val="0"/>
              </a:spcAft>
              <a:tabLst>
                <a:tab pos="14478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447800" algn="l"/>
              </a:tabLst>
            </a:pPr>
            <a:r>
              <a:rPr kumimoji="0" lang="en-CA" altLang="en-US" sz="1000" b="1"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Countries of the World (15%)</a:t>
            </a: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975"/>
            <a:ext cx="8229600" cy="1143000"/>
          </a:xfrm>
        </p:spPr>
        <p:txBody>
          <a:bodyPr/>
          <a:lstStyle/>
          <a:p>
            <a:r>
              <a:rPr lang="en-CA" sz="4400" dirty="0" smtClean="0"/>
              <a:t>Practice: Tables and Relationships</a:t>
            </a:r>
            <a:endParaRPr lang="en-CA" sz="4400" dirty="0"/>
          </a:p>
        </p:txBody>
      </p:sp>
      <p:sp>
        <p:nvSpPr>
          <p:cNvPr id="3" name="Content Placeholder 2"/>
          <p:cNvSpPr>
            <a:spLocks noGrp="1"/>
          </p:cNvSpPr>
          <p:nvPr>
            <p:ph idx="1"/>
          </p:nvPr>
        </p:nvSpPr>
        <p:spPr>
          <a:xfrm>
            <a:off x="381000" y="1295400"/>
            <a:ext cx="8229600" cy="4953000"/>
          </a:xfrm>
        </p:spPr>
        <p:txBody>
          <a:bodyPr/>
          <a:lstStyle/>
          <a:p>
            <a:pPr marL="0" indent="0">
              <a:buNone/>
            </a:pPr>
            <a:r>
              <a:rPr lang="en-CA" dirty="0" smtClean="0"/>
              <a:t>Introduction to Tables.</a:t>
            </a:r>
          </a:p>
          <a:p>
            <a:pPr>
              <a:buFontTx/>
              <a:buChar char="-"/>
            </a:pPr>
            <a:r>
              <a:rPr lang="en-CA" dirty="0" smtClean="0"/>
              <a:t>In Microsoft Access click File </a:t>
            </a:r>
            <a:r>
              <a:rPr lang="en-CA" dirty="0" smtClean="0">
                <a:sym typeface="Wingdings" panose="05000000000000000000" pitchFamily="2" charset="2"/>
              </a:rPr>
              <a:t> New</a:t>
            </a:r>
          </a:p>
          <a:p>
            <a:pPr>
              <a:buFontTx/>
              <a:buChar char="-"/>
            </a:pPr>
            <a:r>
              <a:rPr lang="en-CA" dirty="0" smtClean="0">
                <a:sym typeface="Wingdings" panose="05000000000000000000" pitchFamily="2" charset="2"/>
              </a:rPr>
              <a:t>From Choose “Blank Desktop Database” template(not Web App).</a:t>
            </a:r>
          </a:p>
          <a:p>
            <a:pPr>
              <a:buFontTx/>
              <a:buChar char="-"/>
            </a:pPr>
            <a:r>
              <a:rPr lang="en-CA" dirty="0" smtClean="0">
                <a:sym typeface="Wingdings" panose="05000000000000000000" pitchFamily="2" charset="2"/>
              </a:rPr>
              <a:t>Complete the following tutorials to learn about Tables.</a:t>
            </a:r>
          </a:p>
          <a:p>
            <a:pPr marL="0" indent="0">
              <a:buNone/>
            </a:pPr>
            <a:r>
              <a:rPr lang="en-CA" sz="2400" dirty="0" smtClean="0">
                <a:sym typeface="Wingdings" panose="05000000000000000000" pitchFamily="2" charset="2"/>
                <a:hlinkClick r:id="rId2"/>
              </a:rPr>
              <a:t>Tables Part 1</a:t>
            </a:r>
            <a:endParaRPr lang="en-CA" sz="2400" dirty="0" smtClean="0">
              <a:sym typeface="Wingdings" panose="05000000000000000000" pitchFamily="2" charset="2"/>
            </a:endParaRPr>
          </a:p>
          <a:p>
            <a:pPr marL="0" indent="0">
              <a:buNone/>
            </a:pPr>
            <a:r>
              <a:rPr lang="en-CA" sz="2400" dirty="0" smtClean="0">
                <a:sym typeface="Wingdings" panose="05000000000000000000" pitchFamily="2" charset="2"/>
                <a:hlinkClick r:id="rId3"/>
              </a:rPr>
              <a:t>Tables Part 2</a:t>
            </a:r>
            <a:endParaRPr lang="en-CA" sz="2400" dirty="0" smtClean="0">
              <a:sym typeface="Wingdings" panose="05000000000000000000" pitchFamily="2" charset="2"/>
            </a:endParaRPr>
          </a:p>
          <a:p>
            <a:pPr marL="0" indent="0">
              <a:buNone/>
            </a:pPr>
            <a:r>
              <a:rPr lang="en-CA" sz="2400" dirty="0" smtClean="0">
                <a:sym typeface="Wingdings" panose="05000000000000000000" pitchFamily="2" charset="2"/>
                <a:hlinkClick r:id="rId4"/>
              </a:rPr>
              <a:t>Relationships Part 1</a:t>
            </a:r>
            <a:endParaRPr lang="en-CA" sz="2400" dirty="0" smtClean="0">
              <a:sym typeface="Wingdings" panose="05000000000000000000" pitchFamily="2" charset="2"/>
            </a:endParaRPr>
          </a:p>
          <a:p>
            <a:pPr marL="0" indent="0">
              <a:buNone/>
            </a:pPr>
            <a:r>
              <a:rPr lang="en-CA" sz="2400" dirty="0" smtClean="0">
                <a:sym typeface="Wingdings" panose="05000000000000000000" pitchFamily="2" charset="2"/>
                <a:hlinkClick r:id="rId5"/>
              </a:rPr>
              <a:t>Relationships Part 2</a:t>
            </a:r>
            <a:endParaRPr lang="en-CA" sz="2400" dirty="0" smtClean="0">
              <a:sym typeface="Wingdings" panose="05000000000000000000" pitchFamily="2" charset="2"/>
            </a:endParaRPr>
          </a:p>
          <a:p>
            <a:pPr marL="0" indent="0">
              <a:buNone/>
            </a:pPr>
            <a:r>
              <a:rPr lang="en-US" sz="2400" dirty="0" smtClean="0">
                <a:sym typeface="Wingdings" panose="05000000000000000000" pitchFamily="2" charset="2"/>
              </a:rPr>
              <a:t>*  These tutorials will give you the skills needed for the following assignment.</a:t>
            </a:r>
            <a:endParaRPr lang="en-CA" sz="2400" dirty="0"/>
          </a:p>
        </p:txBody>
      </p:sp>
    </p:spTree>
    <p:extLst>
      <p:ext uri="{BB962C8B-B14F-4D97-AF65-F5344CB8AC3E}">
        <p14:creationId xmlns:p14="http://schemas.microsoft.com/office/powerpoint/2010/main" val="379687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7171" name="Content Placeholder 2"/>
          <p:cNvSpPr>
            <a:spLocks noGrp="1"/>
          </p:cNvSpPr>
          <p:nvPr>
            <p:ph idx="1"/>
          </p:nvPr>
        </p:nvSpPr>
        <p:spPr/>
        <p:txBody>
          <a:bodyPr/>
          <a:lstStyle/>
          <a:p>
            <a:pPr eaLnBrk="1" hangingPunct="1"/>
            <a:r>
              <a:rPr lang="en-CA" sz="3600" smtClean="0"/>
              <a:t>What do you need before you start?</a:t>
            </a:r>
          </a:p>
          <a:p>
            <a:pPr lvl="1" eaLnBrk="1" hangingPunct="1"/>
            <a:r>
              <a:rPr lang="en-CA" sz="2800" smtClean="0"/>
              <a:t>There are no prerequisites to take this course.</a:t>
            </a:r>
            <a:endParaRPr lang="en-US"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en-CA" sz="4400" dirty="0" smtClean="0"/>
              <a:t>INF1050: Database 1</a:t>
            </a:r>
            <a:br>
              <a:rPr lang="en-CA" sz="4400" dirty="0" smtClean="0"/>
            </a:br>
            <a:r>
              <a:rPr lang="en-CA" sz="4400" dirty="0" smtClean="0"/>
              <a:t> </a:t>
            </a:r>
            <a:r>
              <a:rPr lang="en-CA" sz="2700" dirty="0" smtClean="0"/>
              <a:t>Activity 4(15%) – Online Video Game/Movie Store</a:t>
            </a:r>
            <a:endParaRPr lang="en-US" sz="2700" dirty="0" smtClean="0"/>
          </a:p>
        </p:txBody>
      </p:sp>
      <p:sp>
        <p:nvSpPr>
          <p:cNvPr id="39939" name="Content Placeholder 2"/>
          <p:cNvSpPr>
            <a:spLocks noGrp="1"/>
          </p:cNvSpPr>
          <p:nvPr>
            <p:ph idx="1"/>
          </p:nvPr>
        </p:nvSpPr>
        <p:spPr/>
        <p:txBody>
          <a:bodyPr/>
          <a:lstStyle/>
          <a:p>
            <a:pPr marL="514350" indent="-514350">
              <a:buNone/>
            </a:pPr>
            <a:r>
              <a:rPr lang="en-CA" sz="1400" dirty="0" smtClean="0"/>
              <a:t>           Apply the skills you have learned from the previous tutorial</a:t>
            </a:r>
            <a:r>
              <a:rPr lang="en-CA" sz="1400" dirty="0"/>
              <a:t> </a:t>
            </a:r>
            <a:r>
              <a:rPr lang="en-CA" sz="1400" dirty="0" smtClean="0"/>
              <a:t>in this assignment.  You are going to demonstrate your skills around using “Primary Keys” and “Relationships” through the creation of a movie store database.  </a:t>
            </a:r>
          </a:p>
        </p:txBody>
      </p:sp>
      <p:sp>
        <p:nvSpPr>
          <p:cNvPr id="4" name="Content Placeholder 2"/>
          <p:cNvSpPr txBox="1">
            <a:spLocks/>
          </p:cNvSpPr>
          <p:nvPr/>
        </p:nvSpPr>
        <p:spPr bwMode="auto">
          <a:xfrm>
            <a:off x="304800" y="2819400"/>
            <a:ext cx="7975600" cy="2865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CA" sz="1600" u="sng" dirty="0" smtClean="0"/>
              <a:t>Setup:  </a:t>
            </a:r>
          </a:p>
          <a:p>
            <a:pPr marL="0" indent="0">
              <a:buNone/>
            </a:pPr>
            <a:r>
              <a:rPr lang="en-CA" sz="1600" dirty="0" smtClean="0"/>
              <a:t>    Create an “Products” Table with the following information:</a:t>
            </a:r>
          </a:p>
          <a:p>
            <a:pPr marL="881063" lvl="1" indent="-514350"/>
            <a:r>
              <a:rPr lang="en-CA" sz="1600" b="1" u="sng" dirty="0" smtClean="0"/>
              <a:t>Products(Fields)</a:t>
            </a:r>
            <a:r>
              <a:rPr lang="en-CA" sz="1600" dirty="0" smtClean="0"/>
              <a:t>: </a:t>
            </a:r>
            <a:r>
              <a:rPr lang="en-CA" sz="1600" dirty="0" smtClean="0">
                <a:solidFill>
                  <a:srgbClr val="FF0000"/>
                </a:solidFill>
              </a:rPr>
              <a:t>Product ID(Primary Key)</a:t>
            </a:r>
            <a:r>
              <a:rPr lang="en-CA" sz="1600" dirty="0" smtClean="0"/>
              <a:t>, </a:t>
            </a:r>
            <a:r>
              <a:rPr lang="en-CA" sz="1600" b="1" dirty="0" smtClean="0">
                <a:solidFill>
                  <a:srgbClr val="FF3300"/>
                </a:solidFill>
              </a:rPr>
              <a:t>Title</a:t>
            </a:r>
            <a:r>
              <a:rPr lang="en-CA" sz="1600" dirty="0" smtClean="0"/>
              <a:t>, </a:t>
            </a:r>
            <a:r>
              <a:rPr lang="en-CA" sz="1600" dirty="0" smtClean="0">
                <a:solidFill>
                  <a:srgbClr val="FF0000"/>
                </a:solidFill>
              </a:rPr>
              <a:t>Year of Release</a:t>
            </a:r>
            <a:r>
              <a:rPr lang="en-CA" sz="1600" dirty="0" smtClean="0"/>
              <a:t>, </a:t>
            </a:r>
            <a:r>
              <a:rPr lang="en-CA" sz="1600" dirty="0" smtClean="0">
                <a:solidFill>
                  <a:srgbClr val="FF0000"/>
                </a:solidFill>
              </a:rPr>
              <a:t>Manufacturer/Producer</a:t>
            </a:r>
            <a:r>
              <a:rPr lang="en-CA" sz="1600" dirty="0" smtClean="0"/>
              <a:t>, </a:t>
            </a:r>
            <a:r>
              <a:rPr lang="en-CA" sz="1600" dirty="0" smtClean="0">
                <a:solidFill>
                  <a:srgbClr val="FF0000"/>
                </a:solidFill>
              </a:rPr>
              <a:t>Rating</a:t>
            </a:r>
            <a:r>
              <a:rPr lang="en-CA" sz="1600" dirty="0" smtClean="0"/>
              <a:t>, </a:t>
            </a:r>
            <a:r>
              <a:rPr lang="en-CA" sz="1600" dirty="0" smtClean="0">
                <a:solidFill>
                  <a:srgbClr val="FF0000"/>
                </a:solidFill>
              </a:rPr>
              <a:t>Game Type</a:t>
            </a:r>
            <a:r>
              <a:rPr lang="en-CA" sz="1600" dirty="0" smtClean="0"/>
              <a:t>, </a:t>
            </a:r>
            <a:r>
              <a:rPr lang="en-CA" sz="1600" dirty="0" smtClean="0">
                <a:solidFill>
                  <a:srgbClr val="FF0000"/>
                </a:solidFill>
              </a:rPr>
              <a:t>Picture, Price</a:t>
            </a:r>
          </a:p>
          <a:p>
            <a:pPr marL="366713" lvl="1" indent="0">
              <a:buNone/>
            </a:pPr>
            <a:r>
              <a:rPr lang="en-CA" sz="1600" dirty="0" smtClean="0"/>
              <a:t>Create a “Customer” Table with the following information.</a:t>
            </a:r>
          </a:p>
          <a:p>
            <a:pPr marL="823913" lvl="1" indent="-457200"/>
            <a:r>
              <a:rPr lang="en-CA" sz="1600" b="1" u="sng" dirty="0" smtClean="0"/>
              <a:t>Customers(Fields):  </a:t>
            </a:r>
            <a:r>
              <a:rPr lang="en-CA" sz="1600" dirty="0" smtClean="0">
                <a:solidFill>
                  <a:srgbClr val="FF0000"/>
                </a:solidFill>
              </a:rPr>
              <a:t>Customer ID(Primary Key), Customer First Name, Customer Last Name, Phone Number, Email, Date of Birth</a:t>
            </a:r>
          </a:p>
          <a:p>
            <a:pPr marL="366713" lvl="1" indent="0">
              <a:buNone/>
            </a:pPr>
            <a:r>
              <a:rPr lang="en-CA" sz="1600" dirty="0"/>
              <a:t>Create a </a:t>
            </a:r>
            <a:r>
              <a:rPr lang="en-CA" sz="1600" dirty="0" smtClean="0"/>
              <a:t>“Orders” </a:t>
            </a:r>
            <a:r>
              <a:rPr lang="en-CA" sz="1600" dirty="0"/>
              <a:t>Table with the following information.</a:t>
            </a:r>
          </a:p>
          <a:p>
            <a:pPr marL="823913" lvl="1" indent="-457200"/>
            <a:r>
              <a:rPr lang="en-CA" sz="1600" b="1" u="sng" dirty="0" smtClean="0"/>
              <a:t>Orders(Fields</a:t>
            </a:r>
            <a:r>
              <a:rPr lang="en-CA" sz="1600" b="1" u="sng" dirty="0"/>
              <a:t>):  </a:t>
            </a:r>
            <a:r>
              <a:rPr lang="en-CA" sz="1600" dirty="0" smtClean="0">
                <a:solidFill>
                  <a:srgbClr val="FF0000"/>
                </a:solidFill>
              </a:rPr>
              <a:t>Customer Order ID(Primary </a:t>
            </a:r>
            <a:r>
              <a:rPr lang="en-CA" sz="1600" dirty="0">
                <a:solidFill>
                  <a:srgbClr val="FF0000"/>
                </a:solidFill>
              </a:rPr>
              <a:t>Key), </a:t>
            </a:r>
            <a:r>
              <a:rPr lang="en-CA" sz="1600" dirty="0" smtClean="0">
                <a:solidFill>
                  <a:srgbClr val="FF0000"/>
                </a:solidFill>
              </a:rPr>
              <a:t>Customer ID, Product ID</a:t>
            </a:r>
          </a:p>
          <a:p>
            <a:pPr marL="366713" lvl="1" indent="0">
              <a:buNone/>
            </a:pPr>
            <a:endParaRPr lang="en-US" sz="1600" dirty="0">
              <a:solidFill>
                <a:srgbClr val="FF0000"/>
              </a:solidFill>
            </a:endParaRPr>
          </a:p>
          <a:p>
            <a:pPr marL="366713" lvl="1" indent="0">
              <a:buNone/>
            </a:pPr>
            <a:r>
              <a:rPr lang="en-US" sz="1600" dirty="0">
                <a:solidFill>
                  <a:srgbClr val="FF0000"/>
                </a:solidFill>
              </a:rPr>
              <a:t>Video Example:   </a:t>
            </a:r>
            <a:r>
              <a:rPr lang="en-US" sz="1600" dirty="0">
                <a:solidFill>
                  <a:srgbClr val="FF0000"/>
                </a:solidFill>
                <a:hlinkClick r:id="rId2"/>
              </a:rPr>
              <a:t>https://www.youtube.com/watch?v=WtEj_Fb6eaw</a:t>
            </a:r>
            <a:endParaRPr lang="en-CA" sz="1600" dirty="0">
              <a:solidFill>
                <a:srgbClr val="FF0000"/>
              </a:solidFill>
            </a:endParaRPr>
          </a:p>
          <a:p>
            <a:pPr marL="366713" lvl="1" indent="0">
              <a:buNone/>
            </a:pPr>
            <a:endParaRPr lang="en-CA" sz="2000" dirty="0" smtClean="0">
              <a:solidFill>
                <a:srgbClr val="FF0000"/>
              </a:solidFill>
            </a:endParaRPr>
          </a:p>
          <a:p>
            <a:pPr marL="366713" lvl="1" indent="0">
              <a:buFont typeface="Wingdings 2" pitchFamily="18" charset="2"/>
              <a:buNone/>
            </a:pPr>
            <a:endParaRPr lang="en-CA" sz="2000" dirty="0" smtClean="0"/>
          </a:p>
          <a:p>
            <a:pPr marL="0" indent="0">
              <a:buFont typeface="Wingdings 2" pitchFamily="18" charset="2"/>
              <a:buNone/>
            </a:pPr>
            <a:endParaRPr lang="en-CA" dirty="0" smtClean="0"/>
          </a:p>
          <a:p>
            <a:pPr marL="881063" lvl="1" indent="-514350">
              <a:buFont typeface="Wingdings 2" pitchFamily="18" charset="2"/>
              <a:buNone/>
            </a:pPr>
            <a:endParaRPr lang="en-CA" dirty="0" smtClean="0"/>
          </a:p>
          <a:p>
            <a:pPr marL="881063" lvl="1" indent="-514350">
              <a:buFont typeface="Wingdings 2" pitchFamily="18" charset="2"/>
              <a:buAutoNum type="arabicPeriod"/>
            </a:pP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CA" sz="4400" dirty="0" smtClean="0"/>
              <a:t>INF1050: Database 1</a:t>
            </a:r>
            <a:br>
              <a:rPr lang="en-CA" sz="4400" dirty="0" smtClean="0"/>
            </a:br>
            <a:r>
              <a:rPr lang="en-CA" sz="3600" dirty="0" smtClean="0"/>
              <a:t>Activity </a:t>
            </a:r>
            <a:r>
              <a:rPr lang="en-CA" sz="3600" dirty="0"/>
              <a:t>4-Online Video Game/Movie Store</a:t>
            </a:r>
            <a:endParaRPr lang="en-US" sz="3600" dirty="0" smtClean="0"/>
          </a:p>
        </p:txBody>
      </p:sp>
      <p:sp>
        <p:nvSpPr>
          <p:cNvPr id="2" name="Content Placeholder 1"/>
          <p:cNvSpPr>
            <a:spLocks noGrp="1"/>
          </p:cNvSpPr>
          <p:nvPr>
            <p:ph idx="1"/>
          </p:nvPr>
        </p:nvSpPr>
        <p:spPr/>
        <p:txBody>
          <a:bodyPr/>
          <a:lstStyle/>
          <a:p>
            <a:pPr marL="0" indent="0">
              <a:buNone/>
            </a:pPr>
            <a:r>
              <a:rPr lang="en-CA" sz="2000" dirty="0" smtClean="0"/>
              <a:t>Setting up your Relationship:</a:t>
            </a:r>
          </a:p>
          <a:p>
            <a:pPr>
              <a:buFontTx/>
              <a:buChar char="-"/>
            </a:pPr>
            <a:r>
              <a:rPr lang="en-CA" sz="2000" dirty="0" smtClean="0"/>
              <a:t>Click on “Database Tools” </a:t>
            </a:r>
            <a:r>
              <a:rPr lang="en-CA" sz="2000" dirty="0" smtClean="0">
                <a:sym typeface="Wingdings" panose="05000000000000000000" pitchFamily="2" charset="2"/>
              </a:rPr>
              <a:t> Relationships</a:t>
            </a:r>
          </a:p>
          <a:p>
            <a:pPr>
              <a:buFontTx/>
              <a:buChar char="-"/>
            </a:pPr>
            <a:r>
              <a:rPr lang="en-CA" sz="2000" dirty="0" smtClean="0">
                <a:sym typeface="Wingdings" panose="05000000000000000000" pitchFamily="2" charset="2"/>
              </a:rPr>
              <a:t>Drag all three tables on to the canvas.</a:t>
            </a:r>
          </a:p>
          <a:p>
            <a:pPr>
              <a:buFontTx/>
              <a:buChar char="-"/>
            </a:pPr>
            <a:r>
              <a:rPr lang="en-CA" sz="2000" dirty="0" smtClean="0">
                <a:sym typeface="Wingdings" panose="05000000000000000000" pitchFamily="2" charset="2"/>
              </a:rPr>
              <a:t>Click and drag from the “Customer ID” in the Orders Table to the  “Customer ID” in the Customers Table.</a:t>
            </a:r>
          </a:p>
          <a:p>
            <a:pPr>
              <a:buFontTx/>
              <a:buChar char="-"/>
            </a:pPr>
            <a:r>
              <a:rPr lang="en-CA" sz="2000" dirty="0" smtClean="0">
                <a:sym typeface="Wingdings" panose="05000000000000000000" pitchFamily="2" charset="2"/>
              </a:rPr>
              <a:t>Click the check box “Enforce Referential Integrity” and click “Create”.</a:t>
            </a:r>
          </a:p>
          <a:p>
            <a:pPr>
              <a:buFontTx/>
              <a:buChar char="-"/>
            </a:pPr>
            <a:r>
              <a:rPr lang="en-CA" sz="2000" dirty="0" smtClean="0">
                <a:sym typeface="Wingdings" panose="05000000000000000000" pitchFamily="2" charset="2"/>
              </a:rPr>
              <a:t>That’s it your “One to Many” relationship is established.</a:t>
            </a:r>
          </a:p>
          <a:p>
            <a:pPr>
              <a:buFontTx/>
              <a:buChar char="-"/>
            </a:pPr>
            <a:r>
              <a:rPr lang="en-CA" sz="2000" dirty="0">
                <a:sym typeface="Wingdings" panose="05000000000000000000" pitchFamily="2" charset="2"/>
              </a:rPr>
              <a:t>Click and drag from the </a:t>
            </a:r>
            <a:r>
              <a:rPr lang="en-CA" sz="2000" dirty="0" smtClean="0">
                <a:sym typeface="Wingdings" panose="05000000000000000000" pitchFamily="2" charset="2"/>
              </a:rPr>
              <a:t>“Product </a:t>
            </a:r>
            <a:r>
              <a:rPr lang="en-CA" sz="2000" dirty="0">
                <a:sym typeface="Wingdings" panose="05000000000000000000" pitchFamily="2" charset="2"/>
              </a:rPr>
              <a:t>ID” in the Orders Table to the  </a:t>
            </a:r>
            <a:r>
              <a:rPr lang="en-CA" sz="2000" dirty="0" smtClean="0">
                <a:sym typeface="Wingdings" panose="05000000000000000000" pitchFamily="2" charset="2"/>
              </a:rPr>
              <a:t>“Product </a:t>
            </a:r>
            <a:r>
              <a:rPr lang="en-CA" sz="2000" dirty="0">
                <a:sym typeface="Wingdings" panose="05000000000000000000" pitchFamily="2" charset="2"/>
              </a:rPr>
              <a:t>ID” in the </a:t>
            </a:r>
            <a:r>
              <a:rPr lang="en-CA" sz="2000" dirty="0" smtClean="0">
                <a:sym typeface="Wingdings" panose="05000000000000000000" pitchFamily="2" charset="2"/>
              </a:rPr>
              <a:t>Product </a:t>
            </a:r>
            <a:r>
              <a:rPr lang="en-CA" sz="2000" dirty="0">
                <a:sym typeface="Wingdings" panose="05000000000000000000" pitchFamily="2" charset="2"/>
              </a:rPr>
              <a:t>Table.</a:t>
            </a:r>
          </a:p>
          <a:p>
            <a:pPr>
              <a:buFontTx/>
              <a:buChar char="-"/>
            </a:pPr>
            <a:r>
              <a:rPr lang="en-CA" sz="2000" dirty="0">
                <a:sym typeface="Wingdings" panose="05000000000000000000" pitchFamily="2" charset="2"/>
              </a:rPr>
              <a:t>Click the check box “Enforce Referential Integrity” and click “Create”.</a:t>
            </a:r>
          </a:p>
          <a:p>
            <a:pPr>
              <a:buFontTx/>
              <a:buChar char="-"/>
            </a:pPr>
            <a:r>
              <a:rPr lang="en-CA" sz="2000" dirty="0">
                <a:sym typeface="Wingdings" panose="05000000000000000000" pitchFamily="2" charset="2"/>
              </a:rPr>
              <a:t>That’s it </a:t>
            </a:r>
            <a:r>
              <a:rPr lang="en-CA" sz="2000" dirty="0" smtClean="0">
                <a:sym typeface="Wingdings" panose="05000000000000000000" pitchFamily="2" charset="2"/>
              </a:rPr>
              <a:t>your second </a:t>
            </a:r>
            <a:r>
              <a:rPr lang="en-CA" sz="2000" dirty="0">
                <a:sym typeface="Wingdings" panose="05000000000000000000" pitchFamily="2" charset="2"/>
              </a:rPr>
              <a:t>“One to Many” relationship is established</a:t>
            </a:r>
            <a:r>
              <a:rPr lang="en-CA" sz="2000" dirty="0" smtClean="0">
                <a:sym typeface="Wingdings" panose="05000000000000000000" pitchFamily="2" charset="2"/>
              </a:rPr>
              <a:t>.  We now have a “Many to Many” relationship.</a:t>
            </a:r>
            <a:endParaRPr lang="en-CA" sz="2000" dirty="0"/>
          </a:p>
          <a:p>
            <a:pPr>
              <a:buFontTx/>
              <a:buChar char="-"/>
            </a:pPr>
            <a:endParaRPr lang="en-CA"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55700" lvl="2" indent="-514350">
              <a:buNone/>
            </a:pPr>
            <a:endParaRPr lang="en-CA" dirty="0"/>
          </a:p>
          <a:p>
            <a:pPr marL="1155700" lvl="2" indent="-514350">
              <a:buNone/>
            </a:pPr>
            <a:endParaRPr lang="en-CA" dirty="0"/>
          </a:p>
          <a:p>
            <a:endParaRPr lang="en-CA" dirty="0"/>
          </a:p>
        </p:txBody>
      </p:sp>
      <p:sp>
        <p:nvSpPr>
          <p:cNvPr id="2" name="TextBox 1"/>
          <p:cNvSpPr txBox="1"/>
          <p:nvPr/>
        </p:nvSpPr>
        <p:spPr>
          <a:xfrm>
            <a:off x="990600" y="1447800"/>
            <a:ext cx="7467600" cy="2677656"/>
          </a:xfrm>
          <a:prstGeom prst="rect">
            <a:avLst/>
          </a:prstGeom>
          <a:noFill/>
        </p:spPr>
        <p:txBody>
          <a:bodyPr wrap="square" rtlCol="0">
            <a:spAutoFit/>
          </a:bodyPr>
          <a:lstStyle/>
          <a:p>
            <a:r>
              <a:rPr lang="en-US" sz="2400" dirty="0" smtClean="0"/>
              <a:t>Setting up Your New Customers and New Products Forms:</a:t>
            </a:r>
          </a:p>
          <a:p>
            <a:endParaRPr lang="en-US" sz="2400" dirty="0" smtClean="0"/>
          </a:p>
          <a:p>
            <a:r>
              <a:rPr lang="en-US" sz="2400" dirty="0" smtClean="0"/>
              <a:t>Create a Form for Both Customers and Products using the Forms Wizard.</a:t>
            </a:r>
          </a:p>
          <a:p>
            <a:pPr marL="285750" indent="-285750">
              <a:buFontTx/>
              <a:buChar char="-"/>
            </a:pPr>
            <a:r>
              <a:rPr lang="en-US" sz="2400" dirty="0" smtClean="0"/>
              <a:t>Add at least 10 new customers using your form.</a:t>
            </a:r>
          </a:p>
          <a:p>
            <a:pPr marL="285750" indent="-285750">
              <a:buFontTx/>
              <a:buChar char="-"/>
            </a:pPr>
            <a:r>
              <a:rPr lang="en-US" sz="2400" dirty="0" smtClean="0"/>
              <a:t>Add at least 10 video games/movies.</a:t>
            </a:r>
            <a:endParaRPr lang="en-CA" sz="2400" dirty="0"/>
          </a:p>
        </p:txBody>
      </p:sp>
    </p:spTree>
    <p:extLst>
      <p:ext uri="{BB962C8B-B14F-4D97-AF65-F5344CB8AC3E}">
        <p14:creationId xmlns:p14="http://schemas.microsoft.com/office/powerpoint/2010/main" val="1820316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8229600" cy="5715000"/>
          </a:xfrm>
        </p:spPr>
        <p:txBody>
          <a:bodyPr/>
          <a:lstStyle/>
          <a:p>
            <a:pPr marL="0" indent="0">
              <a:buNone/>
            </a:pPr>
            <a:r>
              <a:rPr lang="en-CA" sz="2400" dirty="0" smtClean="0"/>
              <a:t>Setting up your Customer Order Form:</a:t>
            </a:r>
          </a:p>
          <a:p>
            <a:r>
              <a:rPr lang="en-CA" sz="2400" dirty="0" smtClean="0"/>
              <a:t>Click on Form Wizard</a:t>
            </a:r>
          </a:p>
          <a:p>
            <a:r>
              <a:rPr lang="en-US" sz="2400" dirty="0" smtClean="0"/>
              <a:t>Add all Customer Fields from the Customers Table.</a:t>
            </a:r>
          </a:p>
          <a:p>
            <a:r>
              <a:rPr lang="en-US" sz="2400" dirty="0" smtClean="0"/>
              <a:t>Add Order ID  and Product ID from the Orders Table.</a:t>
            </a:r>
          </a:p>
          <a:p>
            <a:r>
              <a:rPr lang="en-US" sz="2400" dirty="0"/>
              <a:t>Add all Product Fields except Product ID from the Products </a:t>
            </a:r>
            <a:r>
              <a:rPr lang="en-US" sz="2400" dirty="0" smtClean="0"/>
              <a:t>Table(You can also exclude “Picture” metadata).</a:t>
            </a:r>
            <a:endParaRPr lang="en-CA" sz="2400" dirty="0" smtClean="0"/>
          </a:p>
          <a:p>
            <a:r>
              <a:rPr lang="en-CA" sz="2400" dirty="0" smtClean="0"/>
              <a:t>Click Next.</a:t>
            </a:r>
          </a:p>
          <a:p>
            <a:r>
              <a:rPr lang="en-CA" sz="2400" dirty="0" smtClean="0"/>
              <a:t>Select view order by “Customers”</a:t>
            </a:r>
          </a:p>
          <a:p>
            <a:r>
              <a:rPr lang="en-US" sz="2400" dirty="0"/>
              <a:t>Leave the Checkbox “Create form with </a:t>
            </a:r>
            <a:r>
              <a:rPr lang="en-US" sz="2400" dirty="0" smtClean="0"/>
              <a:t>Subform</a:t>
            </a:r>
            <a:r>
              <a:rPr lang="en-US" sz="2400" dirty="0"/>
              <a:t>” checked</a:t>
            </a:r>
            <a:r>
              <a:rPr lang="en-US" sz="2400" dirty="0" smtClean="0"/>
              <a:t>.</a:t>
            </a:r>
            <a:endParaRPr lang="en-CA" sz="2400" dirty="0" smtClean="0"/>
          </a:p>
          <a:p>
            <a:r>
              <a:rPr lang="en-US" sz="2400" dirty="0" smtClean="0"/>
              <a:t>Click Next, Next.</a:t>
            </a:r>
            <a:endParaRPr lang="en-CA" sz="2400" dirty="0" smtClean="0"/>
          </a:p>
          <a:p>
            <a:r>
              <a:rPr lang="en-US" sz="2400" dirty="0" smtClean="0"/>
              <a:t>Name the form “Customer Orders”</a:t>
            </a:r>
          </a:p>
          <a:p>
            <a:r>
              <a:rPr lang="en-CA" sz="2400" dirty="0" smtClean="0"/>
              <a:t>Click Finish.</a:t>
            </a:r>
          </a:p>
          <a:p>
            <a:r>
              <a:rPr lang="en-US" sz="2400" dirty="0" smtClean="0"/>
              <a:t>Add 3 orders for each customer using this form.</a:t>
            </a:r>
            <a:endParaRPr lang="en-CA" sz="2400" dirty="0" smtClean="0"/>
          </a:p>
          <a:p>
            <a:pPr marL="0" indent="0">
              <a:buNone/>
            </a:pPr>
            <a:endParaRPr lang="en-CA" sz="2400" dirty="0"/>
          </a:p>
        </p:txBody>
      </p:sp>
    </p:spTree>
    <p:extLst>
      <p:ext uri="{BB962C8B-B14F-4D97-AF65-F5344CB8AC3E}">
        <p14:creationId xmlns:p14="http://schemas.microsoft.com/office/powerpoint/2010/main" val="412450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389437"/>
          </a:xfrm>
        </p:spPr>
        <p:txBody>
          <a:bodyPr/>
          <a:lstStyle/>
          <a:p>
            <a:pPr marL="0" indent="0">
              <a:buNone/>
            </a:pPr>
            <a:r>
              <a:rPr lang="en-CA" dirty="0" smtClean="0"/>
              <a:t>Queries(3 total):</a:t>
            </a:r>
          </a:p>
          <a:p>
            <a:pPr marL="0" indent="0">
              <a:buNone/>
            </a:pPr>
            <a:r>
              <a:rPr lang="en-CA" sz="2800" dirty="0" smtClean="0"/>
              <a:t>-Create </a:t>
            </a:r>
            <a:r>
              <a:rPr lang="en-CA" sz="2800" dirty="0"/>
              <a:t>a query </a:t>
            </a:r>
            <a:r>
              <a:rPr lang="en-CA" sz="2800" dirty="0" smtClean="0"/>
              <a:t>of Video Games/Movies with </a:t>
            </a:r>
            <a:r>
              <a:rPr lang="en-CA" sz="2800" dirty="0"/>
              <a:t>Rating and 5 additional selected </a:t>
            </a:r>
            <a:r>
              <a:rPr lang="en-CA" sz="2800" dirty="0" smtClean="0"/>
              <a:t>fields </a:t>
            </a:r>
            <a:r>
              <a:rPr lang="en-CA" sz="2800" dirty="0"/>
              <a:t>of your choice.  Run the query to </a:t>
            </a:r>
            <a:r>
              <a:rPr lang="en-CA" sz="2800" dirty="0" smtClean="0"/>
              <a:t>include video games rated above 8.  </a:t>
            </a:r>
            <a:endParaRPr lang="en-CA" sz="2800" dirty="0" smtClean="0"/>
          </a:p>
          <a:p>
            <a:pPr>
              <a:buFontTx/>
              <a:buChar char="-"/>
            </a:pPr>
            <a:r>
              <a:rPr lang="en-US" sz="2800" dirty="0" smtClean="0"/>
              <a:t>Create a query based on the alphabetical order of the title.</a:t>
            </a:r>
          </a:p>
          <a:p>
            <a:pPr>
              <a:buFontTx/>
              <a:buChar char="-"/>
            </a:pPr>
            <a:r>
              <a:rPr lang="en-US" sz="2800" dirty="0" smtClean="0"/>
              <a:t>Create a query based on the year of release descending.</a:t>
            </a:r>
            <a:endParaRPr lang="en-CA" sz="2800" dirty="0" smtClean="0"/>
          </a:p>
        </p:txBody>
      </p:sp>
    </p:spTree>
    <p:extLst>
      <p:ext uri="{BB962C8B-B14F-4D97-AF65-F5344CB8AC3E}">
        <p14:creationId xmlns:p14="http://schemas.microsoft.com/office/powerpoint/2010/main" val="9958393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CA" sz="3200" dirty="0" smtClean="0"/>
              <a:t>INF1050: Database 1</a:t>
            </a:r>
            <a:br>
              <a:rPr lang="en-CA" sz="3200" dirty="0" smtClean="0"/>
            </a:br>
            <a:r>
              <a:rPr lang="en-CA" sz="3200" dirty="0" smtClean="0"/>
              <a:t> Activity 4 – </a:t>
            </a:r>
            <a:r>
              <a:rPr lang="en-CA" sz="3200" dirty="0"/>
              <a:t>Online Video Game/Movie Store</a:t>
            </a:r>
            <a:endParaRPr lang="en-US" sz="3200" dirty="0" smtClean="0"/>
          </a:p>
        </p:txBody>
      </p:sp>
      <p:sp>
        <p:nvSpPr>
          <p:cNvPr id="41987" name="Content Placeholder 2"/>
          <p:cNvSpPr>
            <a:spLocks noGrp="1"/>
          </p:cNvSpPr>
          <p:nvPr>
            <p:ph idx="1"/>
          </p:nvPr>
        </p:nvSpPr>
        <p:spPr/>
        <p:txBody>
          <a:bodyPr/>
          <a:lstStyle/>
          <a:p>
            <a:r>
              <a:rPr lang="en-US" dirty="0" smtClean="0"/>
              <a:t>Create a report for each of your 3 queries, using “Report Wizard”.   </a:t>
            </a:r>
          </a:p>
          <a:p>
            <a:pPr>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533400"/>
            <a:ext cx="8229600" cy="1143000"/>
          </a:xfrm>
        </p:spPr>
        <p:txBody>
          <a:bodyPr/>
          <a:lstStyle/>
          <a:p>
            <a:r>
              <a:rPr lang="en-CA" sz="3600" dirty="0" smtClean="0"/>
              <a:t>INF1050: Database 1</a:t>
            </a:r>
            <a:br>
              <a:rPr lang="en-CA" sz="3600" dirty="0" smtClean="0"/>
            </a:br>
            <a:r>
              <a:rPr lang="en-CA" sz="3600" dirty="0" smtClean="0"/>
              <a:t> </a:t>
            </a:r>
            <a:r>
              <a:rPr lang="en-CA" sz="2800" dirty="0" smtClean="0"/>
              <a:t>Activity 4 </a:t>
            </a:r>
            <a:r>
              <a:rPr lang="en-CA" sz="2800" dirty="0"/>
              <a:t>–Online Video Game/Movie </a:t>
            </a:r>
            <a:r>
              <a:rPr lang="en-CA" sz="2800" dirty="0" smtClean="0"/>
              <a:t>Store- Marking</a:t>
            </a:r>
            <a:endParaRPr lang="en-US" sz="2800" dirty="0" smtClean="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51969489"/>
              </p:ext>
            </p:extLst>
          </p:nvPr>
        </p:nvGraphicFramePr>
        <p:xfrm>
          <a:off x="533400" y="1981198"/>
          <a:ext cx="8153400" cy="4419601"/>
        </p:xfrm>
        <a:graphic>
          <a:graphicData uri="http://schemas.openxmlformats.org/drawingml/2006/table">
            <a:tbl>
              <a:tblPr firstRow="1" firstCol="1" bandRow="1">
                <a:tableStyleId>{5C22544A-7EE6-4342-B048-85BDC9FD1C3A}</a:tableStyleId>
              </a:tblPr>
              <a:tblGrid>
                <a:gridCol w="575993">
                  <a:extLst>
                    <a:ext uri="{9D8B030D-6E8A-4147-A177-3AD203B41FA5}">
                      <a16:colId xmlns:a16="http://schemas.microsoft.com/office/drawing/2014/main" val="20000"/>
                    </a:ext>
                  </a:extLst>
                </a:gridCol>
                <a:gridCol w="549566">
                  <a:extLst>
                    <a:ext uri="{9D8B030D-6E8A-4147-A177-3AD203B41FA5}">
                      <a16:colId xmlns:a16="http://schemas.microsoft.com/office/drawing/2014/main" val="20001"/>
                    </a:ext>
                  </a:extLst>
                </a:gridCol>
                <a:gridCol w="386799">
                  <a:extLst>
                    <a:ext uri="{9D8B030D-6E8A-4147-A177-3AD203B41FA5}">
                      <a16:colId xmlns:a16="http://schemas.microsoft.com/office/drawing/2014/main" val="20002"/>
                    </a:ext>
                  </a:extLst>
                </a:gridCol>
                <a:gridCol w="6641042">
                  <a:extLst>
                    <a:ext uri="{9D8B030D-6E8A-4147-A177-3AD203B41FA5}">
                      <a16:colId xmlns:a16="http://schemas.microsoft.com/office/drawing/2014/main" val="20003"/>
                    </a:ext>
                  </a:extLst>
                </a:gridCol>
              </a:tblGrid>
              <a:tr h="714159">
                <a:tc>
                  <a:txBody>
                    <a:bodyPr/>
                    <a:lstStyle/>
                    <a:p>
                      <a:pPr marL="0" marR="0" algn="ctr">
                        <a:spcBef>
                          <a:spcPts val="0"/>
                        </a:spcBef>
                        <a:spcAft>
                          <a:spcPts val="0"/>
                        </a:spcAft>
                      </a:pPr>
                      <a:r>
                        <a:rPr lang="en-CA" sz="900">
                          <a:effectLst/>
                        </a:rPr>
                        <a:t>Not</a:t>
                      </a:r>
                      <a:endParaRPr lang="en-CA" sz="1100">
                        <a:effectLst/>
                      </a:endParaRPr>
                    </a:p>
                    <a:p>
                      <a:pPr marL="0" marR="0" algn="ctr">
                        <a:spcBef>
                          <a:spcPts val="0"/>
                        </a:spcBef>
                        <a:spcAft>
                          <a:spcPts val="0"/>
                        </a:spcAft>
                      </a:pPr>
                      <a:r>
                        <a:rPr lang="en-CA" sz="900">
                          <a:effectLst/>
                        </a:rPr>
                        <a:t>Included</a:t>
                      </a:r>
                      <a:endParaRPr lang="en-CA" sz="1100">
                        <a:effectLst/>
                      </a:endParaRPr>
                    </a:p>
                    <a:p>
                      <a:pPr marL="0" marR="0" algn="ctr">
                        <a:spcBef>
                          <a:spcPts val="0"/>
                        </a:spcBef>
                        <a:spcAft>
                          <a:spcPts val="0"/>
                        </a:spcAft>
                      </a:pPr>
                      <a:r>
                        <a:rPr lang="en-CA" sz="900">
                          <a:effectLst/>
                        </a:rPr>
                        <a:t>0</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Partially</a:t>
                      </a:r>
                      <a:endParaRPr lang="en-CA" sz="1100">
                        <a:effectLst/>
                      </a:endParaRPr>
                    </a:p>
                    <a:p>
                      <a:pPr marL="0" marR="0" algn="ctr">
                        <a:spcBef>
                          <a:spcPts val="0"/>
                        </a:spcBef>
                        <a:spcAft>
                          <a:spcPts val="0"/>
                        </a:spcAft>
                      </a:pPr>
                      <a:r>
                        <a:rPr lang="en-CA" sz="900">
                          <a:effectLst/>
                        </a:rPr>
                        <a:t>Met</a:t>
                      </a:r>
                      <a:endParaRPr lang="en-CA" sz="1100">
                        <a:effectLst/>
                      </a:endParaRPr>
                    </a:p>
                    <a:p>
                      <a:pPr marL="0" marR="0" algn="ctr">
                        <a:spcBef>
                          <a:spcPts val="0"/>
                        </a:spcBef>
                        <a:spcAft>
                          <a:spcPts val="0"/>
                        </a:spcAft>
                      </a:pPr>
                      <a:r>
                        <a:rPr lang="en-CA" sz="900">
                          <a:effectLst/>
                        </a:rPr>
                        <a:t>1</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Fully</a:t>
                      </a:r>
                      <a:endParaRPr lang="en-CA" sz="1100">
                        <a:effectLst/>
                      </a:endParaRPr>
                    </a:p>
                    <a:p>
                      <a:pPr marL="0" marR="0" algn="ctr">
                        <a:spcBef>
                          <a:spcPts val="0"/>
                        </a:spcBef>
                        <a:spcAft>
                          <a:spcPts val="0"/>
                        </a:spcAft>
                      </a:pPr>
                      <a:r>
                        <a:rPr lang="en-CA" sz="900">
                          <a:effectLst/>
                        </a:rPr>
                        <a:t>Met</a:t>
                      </a:r>
                      <a:endParaRPr lang="en-CA" sz="1100">
                        <a:effectLst/>
                      </a:endParaRPr>
                    </a:p>
                    <a:p>
                      <a:pPr marL="0" marR="0" algn="ctr">
                        <a:spcBef>
                          <a:spcPts val="0"/>
                        </a:spcBef>
                        <a:spcAft>
                          <a:spcPts val="0"/>
                        </a:spcAft>
                      </a:pPr>
                      <a:r>
                        <a:rPr lang="en-CA" sz="900">
                          <a:effectLst/>
                        </a:rPr>
                        <a:t>2</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Criteria &amp; Outcomes</a:t>
                      </a:r>
                      <a:endParaRPr lang="en-CA" sz="1100">
                        <a:effectLst/>
                      </a:endParaRPr>
                    </a:p>
                    <a:p>
                      <a:pPr marL="0" marR="0" algn="ctr">
                        <a:spcBef>
                          <a:spcPts val="0"/>
                        </a:spcBef>
                        <a:spcAft>
                          <a:spcPts val="0"/>
                        </a:spcAft>
                      </a:pPr>
                      <a:r>
                        <a:rPr lang="en-CA" sz="900">
                          <a:effectLst/>
                        </a:rPr>
                        <a:t> </a:t>
                      </a:r>
                      <a:endParaRPr lang="en-CA" sz="1100">
                        <a:effectLst/>
                      </a:endParaRPr>
                    </a:p>
                    <a:p>
                      <a:pPr marL="0" marR="0">
                        <a:spcBef>
                          <a:spcPts val="0"/>
                        </a:spcBef>
                        <a:spcAft>
                          <a:spcPts val="0"/>
                        </a:spcAft>
                      </a:pPr>
                      <a:r>
                        <a:rPr lang="en-CA" sz="900">
                          <a:effectLst/>
                        </a:rPr>
                        <a:t>Total: 10</a:t>
                      </a:r>
                      <a:endParaRPr lang="en-CA" sz="1100">
                        <a:effectLst/>
                        <a:latin typeface="Times New Roman" panose="02020603050405020304" pitchFamily="18" charset="0"/>
                        <a:ea typeface="Times New Roman" panose="02020603050405020304" pitchFamily="18" charset="0"/>
                      </a:endParaRPr>
                    </a:p>
                  </a:txBody>
                  <a:tcPr marL="64843" marR="64843" marT="0" marB="0"/>
                </a:tc>
                <a:extLst>
                  <a:ext uri="{0D108BD9-81ED-4DB2-BD59-A6C34878D82A}">
                    <a16:rowId xmlns:a16="http://schemas.microsoft.com/office/drawing/2014/main" val="10000"/>
                  </a:ext>
                </a:extLst>
              </a:tr>
              <a:tr h="1324169">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spcBef>
                          <a:spcPts val="65"/>
                        </a:spcBef>
                        <a:spcAft>
                          <a:spcPts val="0"/>
                        </a:spcAft>
                      </a:pPr>
                      <a:r>
                        <a:rPr lang="en-CA" sz="900">
                          <a:effectLst/>
                        </a:rPr>
                        <a:t>Table has appropriate fields and field types with 10 customers and 30 orders</a:t>
                      </a:r>
                      <a:endParaRPr lang="en-CA" sz="1100">
                        <a:effectLst/>
                      </a:endParaRPr>
                    </a:p>
                    <a:p>
                      <a:pPr marL="0" marR="0">
                        <a:spcBef>
                          <a:spcPts val="65"/>
                        </a:spcBef>
                        <a:spcAft>
                          <a:spcPts val="0"/>
                        </a:spcAft>
                      </a:pPr>
                      <a:r>
                        <a:rPr lang="en-CA" sz="900">
                          <a:effectLst/>
                        </a:rPr>
                        <a:t>1.1 Create databases using a predefined template.</a:t>
                      </a:r>
                      <a:endParaRPr lang="en-CA" sz="1100">
                        <a:effectLst/>
                      </a:endParaRPr>
                    </a:p>
                    <a:p>
                      <a:pPr marL="0" marR="0">
                        <a:spcBef>
                          <a:spcPts val="65"/>
                        </a:spcBef>
                        <a:spcAft>
                          <a:spcPts val="0"/>
                        </a:spcAft>
                      </a:pPr>
                      <a:r>
                        <a:rPr lang="en-CA" sz="900">
                          <a:effectLst/>
                        </a:rPr>
                        <a:t>1.2 Define data needs and types by planning a database and identifying the key features needed for later entry; e.g., records, fields, layout.</a:t>
                      </a:r>
                      <a:endParaRPr lang="en-CA" sz="1100">
                        <a:effectLst/>
                      </a:endParaRPr>
                    </a:p>
                    <a:p>
                      <a:pPr marL="0" marR="0">
                        <a:spcBef>
                          <a:spcPts val="65"/>
                        </a:spcBef>
                        <a:spcAft>
                          <a:spcPts val="0"/>
                        </a:spcAft>
                      </a:pPr>
                      <a:r>
                        <a:rPr lang="en-CA" sz="900">
                          <a:effectLst/>
                        </a:rPr>
                        <a:t>1.4 Define and create a primary key.</a:t>
                      </a:r>
                      <a:endParaRPr lang="en-CA" sz="1100">
                        <a:effectLst/>
                      </a:endParaRPr>
                    </a:p>
                    <a:p>
                      <a:pPr marL="0" marR="0">
                        <a:spcBef>
                          <a:spcPts val="65"/>
                        </a:spcBef>
                        <a:spcAft>
                          <a:spcPts val="0"/>
                        </a:spcAft>
                      </a:pPr>
                      <a:r>
                        <a:rPr lang="en-CA" sz="900">
                          <a:effectLst/>
                        </a:rPr>
                        <a:t>2.1 Identify the key features of a database system needed to create a simple table.</a:t>
                      </a:r>
                      <a:endParaRPr lang="en-CA" sz="1100">
                        <a:effectLst/>
                      </a:endParaRPr>
                    </a:p>
                    <a:p>
                      <a:pPr marL="0" marR="0">
                        <a:spcBef>
                          <a:spcPts val="65"/>
                        </a:spcBef>
                        <a:spcAft>
                          <a:spcPts val="0"/>
                        </a:spcAft>
                      </a:pPr>
                      <a:r>
                        <a:rPr lang="en-CA" sz="900">
                          <a:effectLst/>
                        </a:rPr>
                        <a:t>3.1 Enter, edit and delete records.</a:t>
                      </a:r>
                      <a:endParaRPr lang="en-CA" sz="1100">
                        <a:effectLst/>
                        <a:latin typeface="Times New Roman" panose="02020603050405020304" pitchFamily="18" charset="0"/>
                        <a:ea typeface="Times New Roman" panose="02020603050405020304" pitchFamily="18" charset="0"/>
                      </a:endParaRPr>
                    </a:p>
                  </a:txBody>
                  <a:tcPr marL="64843" marR="64843" marT="0" marB="0"/>
                </a:tc>
                <a:extLst>
                  <a:ext uri="{0D108BD9-81ED-4DB2-BD59-A6C34878D82A}">
                    <a16:rowId xmlns:a16="http://schemas.microsoft.com/office/drawing/2014/main" val="10001"/>
                  </a:ext>
                </a:extLst>
              </a:tr>
              <a:tr h="417336">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spcBef>
                          <a:spcPts val="65"/>
                        </a:spcBef>
                        <a:spcAft>
                          <a:spcPts val="0"/>
                        </a:spcAft>
                      </a:pPr>
                      <a:r>
                        <a:rPr lang="en-CA" sz="900">
                          <a:effectLst/>
                        </a:rPr>
                        <a:t>Relationship created</a:t>
                      </a:r>
                      <a:endParaRPr lang="en-CA" sz="1100">
                        <a:effectLst/>
                      </a:endParaRPr>
                    </a:p>
                    <a:p>
                      <a:pPr marL="0" marR="0">
                        <a:spcBef>
                          <a:spcPts val="65"/>
                        </a:spcBef>
                        <a:spcAft>
                          <a:spcPts val="0"/>
                        </a:spcAft>
                      </a:pPr>
                      <a:r>
                        <a:rPr lang="en-CA" sz="900">
                          <a:effectLst/>
                        </a:rPr>
                        <a:t>3.5 Access data and define problems; e.g., manage information, make decisions.</a:t>
                      </a:r>
                      <a:endParaRPr lang="en-CA" sz="1100">
                        <a:effectLst/>
                        <a:latin typeface="Times New Roman" panose="02020603050405020304" pitchFamily="18" charset="0"/>
                        <a:ea typeface="Times New Roman" panose="02020603050405020304" pitchFamily="18" charset="0"/>
                      </a:endParaRPr>
                    </a:p>
                  </a:txBody>
                  <a:tcPr marL="64843" marR="64843" marT="0" marB="0"/>
                </a:tc>
                <a:extLst>
                  <a:ext uri="{0D108BD9-81ED-4DB2-BD59-A6C34878D82A}">
                    <a16:rowId xmlns:a16="http://schemas.microsoft.com/office/drawing/2014/main" val="10002"/>
                  </a:ext>
                </a:extLst>
              </a:tr>
              <a:tr h="714159">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spcBef>
                          <a:spcPts val="0"/>
                        </a:spcBef>
                        <a:spcAft>
                          <a:spcPts val="0"/>
                        </a:spcAft>
                        <a:tabLst>
                          <a:tab pos="1447800" algn="l"/>
                        </a:tabLst>
                      </a:pPr>
                      <a:r>
                        <a:rPr lang="en-CA" sz="900">
                          <a:effectLst/>
                        </a:rPr>
                        <a:t>Properly formatted form with subform</a:t>
                      </a:r>
                      <a:endParaRPr lang="en-CA" sz="1100">
                        <a:effectLst/>
                      </a:endParaRPr>
                    </a:p>
                    <a:p>
                      <a:pPr marL="0" marR="0">
                        <a:spcBef>
                          <a:spcPts val="0"/>
                        </a:spcBef>
                        <a:spcAft>
                          <a:spcPts val="0"/>
                        </a:spcAft>
                        <a:tabLst>
                          <a:tab pos="1447800" algn="l"/>
                        </a:tabLst>
                      </a:pPr>
                      <a:r>
                        <a:rPr lang="en-CA" sz="900">
                          <a:effectLst/>
                        </a:rPr>
                        <a:t>2.4 Create forms from the fields identified.</a:t>
                      </a:r>
                      <a:br>
                        <a:rPr lang="en-CA" sz="900">
                          <a:effectLst/>
                        </a:rPr>
                      </a:br>
                      <a:r>
                        <a:rPr lang="en-CA" sz="900">
                          <a:effectLst/>
                        </a:rPr>
                        <a:t>2.5 Modify the form layout.</a:t>
                      </a:r>
                      <a:endParaRPr lang="en-CA" sz="1100">
                        <a:effectLst/>
                      </a:endParaRPr>
                    </a:p>
                    <a:p>
                      <a:pPr marL="0" marR="0">
                        <a:spcBef>
                          <a:spcPts val="0"/>
                        </a:spcBef>
                        <a:spcAft>
                          <a:spcPts val="0"/>
                        </a:spcAft>
                        <a:tabLst>
                          <a:tab pos="1447800" algn="l"/>
                        </a:tabLst>
                      </a:pPr>
                      <a:r>
                        <a:rPr lang="en-CA" sz="900">
                          <a:effectLst/>
                        </a:rPr>
                        <a:t>3.2 Navigate among records and fields.</a:t>
                      </a:r>
                      <a:endParaRPr lang="en-CA" sz="1100">
                        <a:effectLst/>
                        <a:latin typeface="Times New Roman" panose="02020603050405020304" pitchFamily="18" charset="0"/>
                        <a:ea typeface="Times New Roman" panose="02020603050405020304" pitchFamily="18" charset="0"/>
                      </a:endParaRPr>
                    </a:p>
                  </a:txBody>
                  <a:tcPr marL="64843" marR="64843" marT="0" marB="0"/>
                </a:tc>
                <a:extLst>
                  <a:ext uri="{0D108BD9-81ED-4DB2-BD59-A6C34878D82A}">
                    <a16:rowId xmlns:a16="http://schemas.microsoft.com/office/drawing/2014/main" val="10003"/>
                  </a:ext>
                </a:extLst>
              </a:tr>
              <a:tr h="714159">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spcBef>
                          <a:spcPts val="0"/>
                        </a:spcBef>
                        <a:spcAft>
                          <a:spcPts val="0"/>
                        </a:spcAft>
                        <a:tabLst>
                          <a:tab pos="1447800" algn="l"/>
                        </a:tabLst>
                      </a:pPr>
                      <a:r>
                        <a:rPr lang="en-CA" sz="900" dirty="0">
                          <a:effectLst/>
                        </a:rPr>
                        <a:t>3 properly formatted queries </a:t>
                      </a:r>
                      <a:r>
                        <a:rPr lang="en-CA" sz="900" dirty="0" smtClean="0">
                          <a:effectLst/>
                        </a:rPr>
                        <a:t>(Mature </a:t>
                      </a:r>
                      <a:r>
                        <a:rPr lang="en-CA" sz="900" dirty="0">
                          <a:effectLst/>
                        </a:rPr>
                        <a:t>video </a:t>
                      </a:r>
                      <a:r>
                        <a:rPr lang="en-CA" sz="900" dirty="0" smtClean="0">
                          <a:effectLst/>
                        </a:rPr>
                        <a:t>games/movies,</a:t>
                      </a:r>
                      <a:r>
                        <a:rPr lang="en-CA" sz="900" baseline="0" dirty="0" smtClean="0">
                          <a:effectLst/>
                        </a:rPr>
                        <a:t> video games only etc.</a:t>
                      </a:r>
                      <a:r>
                        <a:rPr lang="en-CA" sz="900" dirty="0" smtClean="0">
                          <a:effectLst/>
                        </a:rPr>
                        <a:t>)</a:t>
                      </a:r>
                      <a:endParaRPr lang="en-CA" sz="1100" dirty="0">
                        <a:effectLst/>
                      </a:endParaRPr>
                    </a:p>
                    <a:p>
                      <a:pPr marL="0" marR="0">
                        <a:spcBef>
                          <a:spcPts val="0"/>
                        </a:spcBef>
                        <a:spcAft>
                          <a:spcPts val="0"/>
                        </a:spcAft>
                        <a:tabLst>
                          <a:tab pos="1447800" algn="l"/>
                        </a:tabLst>
                      </a:pPr>
                      <a:r>
                        <a:rPr lang="en-US" sz="900" dirty="0">
                          <a:effectLst/>
                        </a:rPr>
                        <a:t>4.1 Create and modify queries.</a:t>
                      </a:r>
                      <a:br>
                        <a:rPr lang="en-US" sz="900" dirty="0">
                          <a:effectLst/>
                        </a:rPr>
                      </a:br>
                      <a:r>
                        <a:rPr lang="en-US" sz="900" dirty="0">
                          <a:effectLst/>
                        </a:rPr>
                        <a:t>4.2 Sort data in a variety of elements; e.g., tables, forms, queries.</a:t>
                      </a:r>
                      <a:endParaRPr lang="en-CA" sz="1100" dirty="0">
                        <a:effectLst/>
                      </a:endParaRPr>
                    </a:p>
                    <a:p>
                      <a:pPr marL="0" marR="0">
                        <a:spcBef>
                          <a:spcPts val="0"/>
                        </a:spcBef>
                        <a:spcAft>
                          <a:spcPts val="0"/>
                        </a:spcAft>
                        <a:tabLst>
                          <a:tab pos="1447800" algn="l"/>
                        </a:tabLst>
                      </a:pPr>
                      <a:r>
                        <a:rPr lang="en-CA" sz="900" dirty="0">
                          <a:effectLst/>
                        </a:rPr>
                        <a:t>4.3 Filter data.</a:t>
                      </a:r>
                      <a:endParaRPr lang="en-CA" sz="1100" dirty="0">
                        <a:effectLst/>
                        <a:latin typeface="Times New Roman" panose="02020603050405020304" pitchFamily="18" charset="0"/>
                        <a:ea typeface="Times New Roman" panose="02020603050405020304" pitchFamily="18" charset="0"/>
                      </a:endParaRPr>
                    </a:p>
                  </a:txBody>
                  <a:tcPr marL="64843" marR="64843" marT="0" marB="0"/>
                </a:tc>
                <a:extLst>
                  <a:ext uri="{0D108BD9-81ED-4DB2-BD59-A6C34878D82A}">
                    <a16:rowId xmlns:a16="http://schemas.microsoft.com/office/drawing/2014/main" val="10004"/>
                  </a:ext>
                </a:extLst>
              </a:tr>
              <a:tr h="535619">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lgn="ctr">
                        <a:spcBef>
                          <a:spcPts val="0"/>
                        </a:spcBef>
                        <a:spcAft>
                          <a:spcPts val="0"/>
                        </a:spcAft>
                      </a:pPr>
                      <a:r>
                        <a:rPr lang="en-CA" sz="900">
                          <a:effectLst/>
                        </a:rPr>
                        <a:t> </a:t>
                      </a:r>
                      <a:endParaRPr lang="en-CA" sz="1100">
                        <a:effectLst/>
                        <a:latin typeface="Times New Roman" panose="02020603050405020304" pitchFamily="18" charset="0"/>
                        <a:ea typeface="Times New Roman" panose="02020603050405020304" pitchFamily="18" charset="0"/>
                      </a:endParaRPr>
                    </a:p>
                  </a:txBody>
                  <a:tcPr marL="64843" marR="64843" marT="0" marB="0"/>
                </a:tc>
                <a:tc>
                  <a:txBody>
                    <a:bodyPr/>
                    <a:lstStyle/>
                    <a:p>
                      <a:pPr marL="0" marR="0">
                        <a:spcBef>
                          <a:spcPts val="0"/>
                        </a:spcBef>
                        <a:spcAft>
                          <a:spcPts val="0"/>
                        </a:spcAft>
                        <a:tabLst>
                          <a:tab pos="1447800" algn="l"/>
                        </a:tabLst>
                      </a:pPr>
                      <a:r>
                        <a:rPr lang="en-CA" sz="900" dirty="0">
                          <a:effectLst/>
                        </a:rPr>
                        <a:t>3 properly formatted reports from queries</a:t>
                      </a:r>
                      <a:endParaRPr lang="en-CA" sz="1100" dirty="0">
                        <a:effectLst/>
                      </a:endParaRPr>
                    </a:p>
                    <a:p>
                      <a:pPr marL="0" marR="0">
                        <a:spcBef>
                          <a:spcPts val="0"/>
                        </a:spcBef>
                        <a:spcAft>
                          <a:spcPts val="0"/>
                        </a:spcAft>
                        <a:tabLst>
                          <a:tab pos="1447800" algn="l"/>
                        </a:tabLst>
                      </a:pPr>
                      <a:r>
                        <a:rPr lang="en-US" sz="900" dirty="0">
                          <a:effectLst/>
                        </a:rPr>
                        <a:t>2.6 Create reports to meet different audiences.</a:t>
                      </a:r>
                      <a:br>
                        <a:rPr lang="en-US" sz="900" dirty="0">
                          <a:effectLst/>
                        </a:rPr>
                      </a:br>
                      <a:r>
                        <a:rPr lang="en-US" sz="900" dirty="0">
                          <a:effectLst/>
                        </a:rPr>
                        <a:t>2.7 Modify the report layout and page setup for presentation and printing.</a:t>
                      </a:r>
                      <a:endParaRPr lang="en-CA" sz="1100" dirty="0">
                        <a:effectLst/>
                        <a:latin typeface="Times New Roman" panose="02020603050405020304" pitchFamily="18" charset="0"/>
                        <a:ea typeface="Times New Roman" panose="02020603050405020304" pitchFamily="18" charset="0"/>
                      </a:endParaRPr>
                    </a:p>
                  </a:txBody>
                  <a:tcPr marL="64843" marR="64843" marT="0" marB="0"/>
                </a:tc>
                <a:extLst>
                  <a:ext uri="{0D108BD9-81ED-4DB2-BD59-A6C34878D82A}">
                    <a16:rowId xmlns:a16="http://schemas.microsoft.com/office/drawing/2014/main" val="10005"/>
                  </a:ext>
                </a:extLst>
              </a:tr>
            </a:tbl>
          </a:graphicData>
        </a:graphic>
      </p:graphicFrame>
      <p:sp>
        <p:nvSpPr>
          <p:cNvPr id="3"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1447800" algn="l"/>
              </a:tabLst>
              <a:defRPr>
                <a:solidFill>
                  <a:schemeClr val="tx1"/>
                </a:solidFill>
                <a:latin typeface="Arial" panose="020B0604020202020204" pitchFamily="34" charset="0"/>
              </a:defRPr>
            </a:lvl1pPr>
            <a:lvl2pPr eaLnBrk="0" hangingPunct="0">
              <a:tabLst>
                <a:tab pos="1447800" algn="l"/>
              </a:tabLst>
              <a:defRPr>
                <a:solidFill>
                  <a:schemeClr val="tx1"/>
                </a:solidFill>
                <a:latin typeface="Arial" panose="020B0604020202020204" pitchFamily="34" charset="0"/>
              </a:defRPr>
            </a:lvl2pPr>
            <a:lvl3pPr eaLnBrk="0" hangingPunct="0">
              <a:tabLst>
                <a:tab pos="1447800" algn="l"/>
              </a:tabLst>
              <a:defRPr>
                <a:solidFill>
                  <a:schemeClr val="tx1"/>
                </a:solidFill>
                <a:latin typeface="Arial" panose="020B0604020202020204" pitchFamily="34" charset="0"/>
              </a:defRPr>
            </a:lvl3pPr>
            <a:lvl4pPr eaLnBrk="0" hangingPunct="0">
              <a:tabLst>
                <a:tab pos="1447800" algn="l"/>
              </a:tabLst>
              <a:defRPr>
                <a:solidFill>
                  <a:schemeClr val="tx1"/>
                </a:solidFill>
                <a:latin typeface="Arial" panose="020B0604020202020204" pitchFamily="34" charset="0"/>
              </a:defRPr>
            </a:lvl4pPr>
            <a:lvl5pPr eaLnBrk="0" hangingPunct="0">
              <a:tabLst>
                <a:tab pos="1447800" algn="l"/>
              </a:tabLst>
              <a:defRPr>
                <a:solidFill>
                  <a:schemeClr val="tx1"/>
                </a:solidFill>
                <a:latin typeface="Arial" panose="020B0604020202020204" pitchFamily="34" charset="0"/>
              </a:defRPr>
            </a:lvl5pPr>
            <a:lvl6pPr eaLnBrk="0" fontAlgn="base" hangingPunct="0">
              <a:spcBef>
                <a:spcPct val="0"/>
              </a:spcBef>
              <a:spcAft>
                <a:spcPct val="0"/>
              </a:spcAft>
              <a:tabLst>
                <a:tab pos="1447800" algn="l"/>
              </a:tabLst>
              <a:defRPr>
                <a:solidFill>
                  <a:schemeClr val="tx1"/>
                </a:solidFill>
                <a:latin typeface="Arial" panose="020B0604020202020204" pitchFamily="34" charset="0"/>
              </a:defRPr>
            </a:lvl6pPr>
            <a:lvl7pPr eaLnBrk="0" fontAlgn="base" hangingPunct="0">
              <a:spcBef>
                <a:spcPct val="0"/>
              </a:spcBef>
              <a:spcAft>
                <a:spcPct val="0"/>
              </a:spcAft>
              <a:tabLst>
                <a:tab pos="1447800" algn="l"/>
              </a:tabLst>
              <a:defRPr>
                <a:solidFill>
                  <a:schemeClr val="tx1"/>
                </a:solidFill>
                <a:latin typeface="Arial" panose="020B0604020202020204" pitchFamily="34" charset="0"/>
              </a:defRPr>
            </a:lvl7pPr>
            <a:lvl8pPr eaLnBrk="0" fontAlgn="base" hangingPunct="0">
              <a:spcBef>
                <a:spcPct val="0"/>
              </a:spcBef>
              <a:spcAft>
                <a:spcPct val="0"/>
              </a:spcAft>
              <a:tabLst>
                <a:tab pos="1447800" algn="l"/>
              </a:tabLst>
              <a:defRPr>
                <a:solidFill>
                  <a:schemeClr val="tx1"/>
                </a:solidFill>
                <a:latin typeface="Arial" panose="020B0604020202020204" pitchFamily="34" charset="0"/>
              </a:defRPr>
            </a:lvl8pPr>
            <a:lvl9pPr eaLnBrk="0" fontAlgn="base" hangingPunct="0">
              <a:spcBef>
                <a:spcPct val="0"/>
              </a:spcBef>
              <a:spcAft>
                <a:spcPct val="0"/>
              </a:spcAft>
              <a:tabLst>
                <a:tab pos="14478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447800" algn="l"/>
              </a:tabLst>
            </a:pPr>
            <a:r>
              <a:rPr kumimoji="0" lang="en-CA" altLang="en-US" sz="1000" b="1"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Movie Store (15%)</a:t>
            </a: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CA" sz="3600" dirty="0" smtClean="0"/>
              <a:t>INF1050: Database 1 </a:t>
            </a:r>
            <a:br>
              <a:rPr lang="en-CA" sz="3600" dirty="0" smtClean="0"/>
            </a:br>
            <a:r>
              <a:rPr lang="en-CA" sz="3600" dirty="0" smtClean="0"/>
              <a:t>Activity 5 - New (used) Vehicle(25%)</a:t>
            </a:r>
            <a:endParaRPr lang="en-US" sz="3600" dirty="0" smtClean="0"/>
          </a:p>
        </p:txBody>
      </p:sp>
      <p:sp>
        <p:nvSpPr>
          <p:cNvPr id="52227" name="Content Placeholder 2"/>
          <p:cNvSpPr>
            <a:spLocks noGrp="1"/>
          </p:cNvSpPr>
          <p:nvPr>
            <p:ph idx="1"/>
          </p:nvPr>
        </p:nvSpPr>
        <p:spPr/>
        <p:txBody>
          <a:bodyPr/>
          <a:lstStyle/>
          <a:p>
            <a:r>
              <a:rPr lang="en-CA" b="1" dirty="0" smtClean="0"/>
              <a:t>Buying a New Vehicle!</a:t>
            </a:r>
          </a:p>
          <a:p>
            <a:r>
              <a:rPr lang="en-CA" b="1" dirty="0" smtClean="0"/>
              <a:t>Worth 25% of Final Mark</a:t>
            </a:r>
            <a:endParaRPr lang="en-US" dirty="0" smtClean="0"/>
          </a:p>
          <a:p>
            <a:r>
              <a:rPr lang="en-CA" sz="2000" dirty="0" smtClean="0"/>
              <a:t>Scenario: You are in the market to buy a new car. Your parents have told you that they have inherited some money recently HOWEVER they will not know how much until a later date. You decide to have your options open and to create a database of potential vehicles that you can quickly sort through and filter depending on how much money your parents give you for a car.</a:t>
            </a:r>
            <a:endParaRPr lang="en-US" sz="2000" dirty="0" smtClean="0"/>
          </a:p>
          <a:p>
            <a:pPr>
              <a:buFont typeface="Wingdings 2" pitchFamily="18" charset="2"/>
              <a:buNone/>
            </a:pPr>
            <a:endParaRPr lang="en-US" sz="2000" dirty="0" smtClean="0"/>
          </a:p>
          <a:p>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685800"/>
            <a:ext cx="8229600" cy="1143000"/>
          </a:xfrm>
        </p:spPr>
        <p:txBody>
          <a:bodyPr/>
          <a:lstStyle/>
          <a:p>
            <a:r>
              <a:rPr lang="en-CA" sz="3600" dirty="0" smtClean="0"/>
              <a:t>INF1050: Database 1 </a:t>
            </a:r>
            <a:br>
              <a:rPr lang="en-CA" sz="3600" dirty="0" smtClean="0"/>
            </a:br>
            <a:r>
              <a:rPr lang="en-CA" sz="3600" dirty="0" smtClean="0"/>
              <a:t> Activity 5 - : New (used) Vehicle</a:t>
            </a:r>
            <a:endParaRPr lang="en-US" sz="3600" dirty="0" smtClean="0"/>
          </a:p>
        </p:txBody>
      </p:sp>
      <p:sp>
        <p:nvSpPr>
          <p:cNvPr id="4" name="Content Placeholder 3"/>
          <p:cNvSpPr>
            <a:spLocks noGrp="1"/>
          </p:cNvSpPr>
          <p:nvPr>
            <p:ph idx="1"/>
          </p:nvPr>
        </p:nvSpPr>
        <p:spPr/>
        <p:txBody>
          <a:bodyPr/>
          <a:lstStyle/>
          <a:p>
            <a:pPr>
              <a:buFont typeface="Wingdings 2" pitchFamily="18" charset="2"/>
              <a:buNone/>
              <a:defRPr/>
            </a:pPr>
            <a:r>
              <a:rPr lang="en-CA" dirty="0" smtClean="0"/>
              <a:t>Directions</a:t>
            </a:r>
          </a:p>
          <a:p>
            <a:pPr marL="0" indent="0">
              <a:buNone/>
              <a:defRPr/>
            </a:pPr>
            <a:r>
              <a:rPr lang="en-CA" sz="1400" dirty="0" smtClean="0"/>
              <a:t>* Before you begin make a folder named: yourname_assignment5 that will contain  all of the following  files.  Within the folder create 2 subfolders.  One named “Back End” and one named “Back Up”. You will hand in the entire main folder at the end of this assignment.</a:t>
            </a:r>
            <a:endParaRPr lang="en-CA" sz="2400" dirty="0" smtClean="0"/>
          </a:p>
          <a:p>
            <a:pPr>
              <a:defRPr/>
            </a:pPr>
            <a:r>
              <a:rPr lang="en-CA" sz="1400" dirty="0" smtClean="0"/>
              <a:t>Create a spreadsheet inside the main folder with info from autotrader.ca</a:t>
            </a:r>
          </a:p>
          <a:p>
            <a:pPr marL="0" indent="0">
              <a:buNone/>
              <a:defRPr/>
            </a:pPr>
            <a:r>
              <a:rPr lang="en-CA" sz="1400" dirty="0" smtClean="0"/>
              <a:t>      - Include: Make, Year, Color, # of Doors, Cost, Condition (at least 10 vehicles)</a:t>
            </a:r>
          </a:p>
          <a:p>
            <a:pPr>
              <a:defRPr/>
            </a:pPr>
            <a:r>
              <a:rPr lang="en-CA" sz="1400" dirty="0" smtClean="0">
                <a:hlinkClick r:id="rId2"/>
              </a:rPr>
              <a:t>Import the Spreadsheet </a:t>
            </a:r>
            <a:r>
              <a:rPr lang="en-CA" sz="1400" dirty="0" smtClean="0"/>
              <a:t>into an Access database.  Save the table as “Cars”</a:t>
            </a:r>
          </a:p>
          <a:p>
            <a:pPr>
              <a:defRPr/>
            </a:pPr>
            <a:r>
              <a:rPr lang="en-CA" sz="1400" dirty="0" smtClean="0">
                <a:hlinkClick r:id="rId3"/>
              </a:rPr>
              <a:t>Backup the database</a:t>
            </a:r>
            <a:r>
              <a:rPr lang="en-CA" sz="1400" dirty="0" smtClean="0"/>
              <a:t>.   Save the dated backup to the “Back Up” folder.</a:t>
            </a:r>
          </a:p>
          <a:p>
            <a:pPr>
              <a:defRPr/>
            </a:pPr>
            <a:r>
              <a:rPr lang="en-CA" sz="1400" dirty="0" smtClean="0"/>
              <a:t>Add two more vehicles from </a:t>
            </a:r>
            <a:r>
              <a:rPr lang="en-CA" sz="1400" dirty="0" smtClean="0">
                <a:hlinkClick r:id="rId4"/>
              </a:rPr>
              <a:t>www.autotrader.ca</a:t>
            </a:r>
            <a:endParaRPr lang="en-CA" sz="1400" dirty="0" smtClean="0"/>
          </a:p>
          <a:p>
            <a:pPr>
              <a:defRPr/>
            </a:pPr>
            <a:r>
              <a:rPr lang="en-CA" sz="1400" dirty="0" smtClean="0"/>
              <a:t>Delete two vehicles from the original database that you do not want</a:t>
            </a:r>
          </a:p>
          <a:p>
            <a:pPr>
              <a:defRPr/>
            </a:pPr>
            <a:r>
              <a:rPr lang="en-US" sz="1400" dirty="0" smtClean="0"/>
              <a:t>Create a Form for the “Cars” table named “Cars”(They should match).</a:t>
            </a:r>
            <a:endParaRPr lang="en-CA" sz="1400" dirty="0" smtClean="0"/>
          </a:p>
          <a:p>
            <a:pPr>
              <a:defRPr/>
            </a:pPr>
            <a:r>
              <a:rPr lang="en-CA" sz="1400" dirty="0"/>
              <a:t>Split the Database </a:t>
            </a:r>
            <a:r>
              <a:rPr lang="en-CA" sz="1400" dirty="0">
                <a:hlinkClick r:id="rId5"/>
              </a:rPr>
              <a:t>https://</a:t>
            </a:r>
            <a:r>
              <a:rPr lang="en-CA" sz="1400" dirty="0" smtClean="0">
                <a:hlinkClick r:id="rId5"/>
              </a:rPr>
              <a:t>www.youtube.com/watch?v=NewEtiZlo9s</a:t>
            </a:r>
            <a:endParaRPr lang="en-CA" sz="1400" dirty="0" smtClean="0"/>
          </a:p>
          <a:p>
            <a:pPr marL="0" indent="0">
              <a:buNone/>
              <a:defRPr/>
            </a:pPr>
            <a:r>
              <a:rPr lang="en-US" sz="1400" dirty="0"/>
              <a:t> </a:t>
            </a:r>
            <a:r>
              <a:rPr lang="en-US" sz="1400" dirty="0" smtClean="0"/>
              <a:t>     -  Do save the backend of the database in the “Back End” folder.</a:t>
            </a:r>
            <a:endParaRPr lang="en-US" sz="1400" dirty="0"/>
          </a:p>
          <a:p>
            <a:pPr>
              <a:defRPr/>
            </a:pPr>
            <a:r>
              <a:rPr lang="en-CA" sz="1400" dirty="0" smtClean="0"/>
              <a:t>Create a Query (your choice) </a:t>
            </a:r>
            <a:r>
              <a:rPr lang="en-CA" sz="1400" dirty="0" smtClean="0">
                <a:hlinkClick r:id="rId6"/>
              </a:rPr>
              <a:t>https</a:t>
            </a:r>
            <a:r>
              <a:rPr lang="en-CA" sz="1400" dirty="0">
                <a:hlinkClick r:id="rId6"/>
              </a:rPr>
              <a:t>://</a:t>
            </a:r>
            <a:r>
              <a:rPr lang="en-CA" sz="1400" dirty="0" smtClean="0">
                <a:hlinkClick r:id="rId6"/>
              </a:rPr>
              <a:t>www.youtube.com/watch?v=4Cq9jZXEY0w</a:t>
            </a:r>
            <a:endParaRPr lang="en-CA" sz="1400" dirty="0"/>
          </a:p>
          <a:p>
            <a:pPr>
              <a:defRPr/>
            </a:pPr>
            <a:r>
              <a:rPr lang="en-CA" sz="1400" dirty="0" smtClean="0"/>
              <a:t> Create a Report (your choice</a:t>
            </a:r>
            <a:r>
              <a:rPr lang="en-CA" sz="1400" dirty="0"/>
              <a:t>) </a:t>
            </a:r>
            <a:r>
              <a:rPr lang="en-CA" sz="1400" dirty="0">
                <a:hlinkClick r:id="rId7"/>
              </a:rPr>
              <a:t>https://www.youtube.com/watch?v=m9ptuwO96dY</a:t>
            </a:r>
            <a:endParaRPr lang="en-CA" sz="1400" dirty="0" smtClean="0"/>
          </a:p>
          <a:p>
            <a:pPr marL="0" indent="0">
              <a:buNone/>
              <a:defRPr/>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en-CA" sz="3600" dirty="0" smtClean="0"/>
              <a:t>INF1050: Database 1 </a:t>
            </a:r>
            <a:br>
              <a:rPr lang="en-CA" sz="3600" dirty="0" smtClean="0"/>
            </a:br>
            <a:r>
              <a:rPr lang="en-CA" sz="3600" dirty="0" smtClean="0"/>
              <a:t> Activity 5 - : New (used) Vehicle</a:t>
            </a:r>
          </a:p>
        </p:txBody>
      </p:sp>
      <p:sp>
        <p:nvSpPr>
          <p:cNvPr id="55299" name="Rectangle 3"/>
          <p:cNvSpPr>
            <a:spLocks noGrp="1"/>
          </p:cNvSpPr>
          <p:nvPr>
            <p:ph type="body" idx="1"/>
          </p:nvPr>
        </p:nvSpPr>
        <p:spPr/>
        <p:txBody>
          <a:bodyPr/>
          <a:lstStyle/>
          <a:p>
            <a:pPr>
              <a:buFont typeface="Wingdings 2" pitchFamily="18" charset="2"/>
              <a:buNone/>
            </a:pPr>
            <a:r>
              <a:rPr lang="en-CA" dirty="0" smtClean="0"/>
              <a:t>Concepts to Cover in this Assignment</a:t>
            </a:r>
          </a:p>
          <a:p>
            <a:pPr>
              <a:buFont typeface="Wingdings 2" pitchFamily="18" charset="2"/>
              <a:buAutoNum type="arabicPeriod"/>
            </a:pPr>
            <a:r>
              <a:rPr lang="en-CA" dirty="0" smtClean="0"/>
              <a:t>Importing a Spreadsheet into Access</a:t>
            </a:r>
          </a:p>
          <a:p>
            <a:pPr>
              <a:buFont typeface="Wingdings 2" pitchFamily="18" charset="2"/>
              <a:buAutoNum type="arabicPeriod"/>
            </a:pPr>
            <a:r>
              <a:rPr lang="en-CA" dirty="0" smtClean="0"/>
              <a:t>Backing Up a Database</a:t>
            </a:r>
          </a:p>
          <a:p>
            <a:pPr>
              <a:buFont typeface="Wingdings 2" pitchFamily="18" charset="2"/>
              <a:buAutoNum type="arabicPeriod"/>
            </a:pPr>
            <a:r>
              <a:rPr lang="en-CA" dirty="0" smtClean="0"/>
              <a:t>Splitting the Database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8195" name="Content Placeholder 2"/>
          <p:cNvSpPr>
            <a:spLocks noGrp="1"/>
          </p:cNvSpPr>
          <p:nvPr>
            <p:ph idx="1"/>
          </p:nvPr>
        </p:nvSpPr>
        <p:spPr>
          <a:xfrm>
            <a:off x="457200" y="1276350"/>
            <a:ext cx="8229600" cy="4819650"/>
          </a:xfrm>
        </p:spPr>
        <p:txBody>
          <a:bodyPr/>
          <a:lstStyle/>
          <a:p>
            <a:pPr eaLnBrk="1" hangingPunct="1"/>
            <a:r>
              <a:rPr lang="en-CA" sz="3600" dirty="0" smtClean="0"/>
              <a:t>What will you know and be able to do when you are finished?</a:t>
            </a:r>
          </a:p>
          <a:p>
            <a:pPr lvl="1" eaLnBrk="1" hangingPunct="1"/>
            <a:r>
              <a:rPr lang="en-CA" sz="3200" dirty="0" smtClean="0"/>
              <a:t>Know the key features of databases</a:t>
            </a:r>
          </a:p>
          <a:p>
            <a:pPr lvl="1" eaLnBrk="1" hangingPunct="1"/>
            <a:r>
              <a:rPr lang="en-CA" sz="3400" dirty="0" smtClean="0"/>
              <a:t>Create and modify databases</a:t>
            </a:r>
          </a:p>
          <a:p>
            <a:pPr lvl="1" eaLnBrk="1" hangingPunct="1"/>
            <a:r>
              <a:rPr lang="en-CA" sz="3400" dirty="0" smtClean="0"/>
              <a:t>Be aware of jobs that use databases </a:t>
            </a:r>
          </a:p>
          <a:p>
            <a:pPr lvl="1" eaLnBrk="1" hangingPunct="1"/>
            <a:r>
              <a:rPr lang="en-US" sz="3400" dirty="0" smtClean="0"/>
              <a:t>Understand how databases play a key role in the new era of “Big Data” and “Artificial Intelligence”</a:t>
            </a:r>
            <a:endParaRPr lang="en-CA" sz="3400" dirty="0" smtClean="0"/>
          </a:p>
          <a:p>
            <a:pPr lvl="1" eaLnBrk="1" hangingPunct="1"/>
            <a:endParaRPr lang="en-US" sz="3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CA" sz="3600" dirty="0" smtClean="0"/>
              <a:t>INF1050: Database 1 </a:t>
            </a:r>
            <a:br>
              <a:rPr lang="en-CA" sz="3600" dirty="0" smtClean="0"/>
            </a:br>
            <a:r>
              <a:rPr lang="en-CA" sz="3600" dirty="0" smtClean="0"/>
              <a:t> Activity 5 - : New (used) Vehicle</a:t>
            </a:r>
            <a:endParaRPr lang="en-US" sz="3600" dirty="0" smtClean="0"/>
          </a:p>
        </p:txBody>
      </p:sp>
      <p:sp>
        <p:nvSpPr>
          <p:cNvPr id="56323" name="Content Placeholder 2"/>
          <p:cNvSpPr>
            <a:spLocks noGrp="1"/>
          </p:cNvSpPr>
          <p:nvPr>
            <p:ph idx="1"/>
          </p:nvPr>
        </p:nvSpPr>
        <p:spPr/>
        <p:txBody>
          <a:bodyPr/>
          <a:lstStyle/>
          <a:p>
            <a:pPr marL="514350" indent="-514350">
              <a:buFont typeface="Wingdings 2" pitchFamily="18" charset="2"/>
              <a:buNone/>
            </a:pPr>
            <a:r>
              <a:rPr lang="en-CA" b="1" u="sng" dirty="0" smtClean="0"/>
              <a:t>Importing a Spreadsheet into Access</a:t>
            </a:r>
          </a:p>
          <a:p>
            <a:pPr marL="514350" indent="-514350">
              <a:buFont typeface="Calibri" pitchFamily="34" charset="0"/>
              <a:buAutoNum type="arabicPeriod"/>
            </a:pPr>
            <a:r>
              <a:rPr lang="en-CA" sz="2400" dirty="0" smtClean="0"/>
              <a:t>Click on the  “External Data” tab and then click “Import from Excel” icon. </a:t>
            </a:r>
          </a:p>
          <a:p>
            <a:pPr marL="514350" indent="-514350">
              <a:buFont typeface="Calibri" pitchFamily="34" charset="0"/>
              <a:buAutoNum type="arabicPeriod"/>
            </a:pPr>
            <a:r>
              <a:rPr lang="en-CA" sz="2400" dirty="0" smtClean="0"/>
              <a:t>Choose “Vehicles assignment- database”</a:t>
            </a:r>
          </a:p>
          <a:p>
            <a:pPr marL="514350" indent="-514350">
              <a:buFont typeface="Calibri" pitchFamily="34" charset="0"/>
              <a:buAutoNum type="arabicPeriod"/>
            </a:pPr>
            <a:r>
              <a:rPr lang="en-CA" sz="2400" dirty="0" smtClean="0"/>
              <a:t>Read and follow the directions in the Import Spreadsheet Wizard.</a:t>
            </a:r>
          </a:p>
          <a:p>
            <a:pPr marL="514350" indent="-514350">
              <a:buFont typeface="Calibri" pitchFamily="34" charset="0"/>
              <a:buAutoNum type="arabicPeriod"/>
            </a:pPr>
            <a:r>
              <a:rPr lang="en-US" sz="2400" dirty="0" smtClean="0"/>
              <a:t>Allow Access to Create a Primary Key </a:t>
            </a:r>
            <a:r>
              <a:rPr lang="en-US" sz="2400" smtClean="0"/>
              <a:t>for you.</a:t>
            </a:r>
            <a:endParaRPr lang="en-CA" sz="2400" dirty="0" smtClean="0"/>
          </a:p>
          <a:p>
            <a:pPr marL="514350" indent="-514350">
              <a:buFont typeface="Wingdings 2" pitchFamily="18" charset="2"/>
              <a:buNone/>
            </a:pPr>
            <a:endParaRPr lang="en-CA" dirty="0" smtClean="0"/>
          </a:p>
          <a:p>
            <a:pPr marL="514350" indent="-514350">
              <a:buFont typeface="Calibri" pitchFamily="34" charset="0"/>
              <a:buAutoNum type="arabicPeriod"/>
            </a:pPr>
            <a:endParaRPr lang="en-CA" dirty="0" smtClean="0"/>
          </a:p>
          <a:p>
            <a:pPr marL="514350" indent="-514350">
              <a:buFont typeface="Calibri" pitchFamily="34" charset="0"/>
              <a:buAutoNum type="arabicPeriod"/>
            </a:pPr>
            <a:endParaRPr lang="en-CA" dirty="0" smtClean="0"/>
          </a:p>
          <a:p>
            <a:pPr marL="514350" indent="-514350">
              <a:buFont typeface="Wingdings 2" pitchFamily="18" charset="2"/>
              <a:buNone/>
            </a:pPr>
            <a:endParaRPr lang="en-CA" dirty="0" smtClean="0"/>
          </a:p>
          <a:p>
            <a:pPr marL="1155700" lvl="2" indent="-514350">
              <a:buFont typeface="Wingdings 2" pitchFamily="18" charset="2"/>
              <a:buAutoNum type="arabicPeriod"/>
            </a:pPr>
            <a:endParaRPr lang="en-CA" dirty="0" smtClean="0"/>
          </a:p>
          <a:p>
            <a:pPr marL="514350" indent="-514350">
              <a:buFont typeface="Wingdings 2" pitchFamily="18" charset="2"/>
              <a:buAutoNum type="arabicPeriod"/>
            </a:pP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CA" sz="3600" dirty="0" smtClean="0"/>
              <a:t>INF1050: Database 1 </a:t>
            </a:r>
            <a:br>
              <a:rPr lang="en-CA" sz="3600" dirty="0" smtClean="0"/>
            </a:br>
            <a:endParaRPr lang="en-US" sz="3600" dirty="0" smtClean="0"/>
          </a:p>
        </p:txBody>
      </p:sp>
      <p:sp>
        <p:nvSpPr>
          <p:cNvPr id="57347" name="Content Placeholder 2"/>
          <p:cNvSpPr>
            <a:spLocks noGrp="1"/>
          </p:cNvSpPr>
          <p:nvPr>
            <p:ph idx="1"/>
          </p:nvPr>
        </p:nvSpPr>
        <p:spPr/>
        <p:txBody>
          <a:bodyPr/>
          <a:lstStyle/>
          <a:p>
            <a:pPr marL="514350" indent="-514350">
              <a:buFont typeface="Wingdings 2" pitchFamily="18" charset="2"/>
              <a:buNone/>
            </a:pPr>
            <a:r>
              <a:rPr lang="en-CA" b="1" u="sng" dirty="0" smtClean="0"/>
              <a:t>Backing Up a Database</a:t>
            </a:r>
          </a:p>
          <a:p>
            <a:pPr marL="514350" indent="-514350"/>
            <a:r>
              <a:rPr lang="en-CA" sz="2000" dirty="0" smtClean="0"/>
              <a:t>You should regularly back up any active database to guard against data loss and to protect your investment in your database design. Using a backup, you can easily restore an entire database or selected database objects.</a:t>
            </a:r>
          </a:p>
          <a:p>
            <a:pPr marL="514350" indent="-514350"/>
            <a:r>
              <a:rPr lang="en-CA" sz="2000" dirty="0" smtClean="0"/>
              <a:t>Backups help protect a database from system failures and help protect against mistakes that the </a:t>
            </a:r>
            <a:r>
              <a:rPr lang="en-CA" sz="2000" b="1" dirty="0" smtClean="0"/>
              <a:t>Undo</a:t>
            </a:r>
            <a:r>
              <a:rPr lang="en-CA" sz="2000" dirty="0" smtClean="0"/>
              <a:t> command cannot fix.</a:t>
            </a:r>
          </a:p>
          <a:p>
            <a:pPr marL="514350" indent="-514350"/>
            <a:r>
              <a:rPr lang="en-CA" sz="2000" dirty="0" smtClean="0"/>
              <a:t>You should back up your database frequently, especially before making significant design changes or entering a lot of new data.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CA" sz="3600" dirty="0" smtClean="0"/>
              <a:t>INF1050: Database 1 </a:t>
            </a:r>
            <a:br>
              <a:rPr lang="en-CA" sz="3600" dirty="0" smtClean="0"/>
            </a:br>
            <a:r>
              <a:rPr lang="en-CA" sz="3600" dirty="0" smtClean="0"/>
              <a:t> Activity 5 - New (used) Vehicle</a:t>
            </a:r>
            <a:endParaRPr lang="en-US" sz="3600" dirty="0" smtClean="0"/>
          </a:p>
        </p:txBody>
      </p:sp>
      <p:sp>
        <p:nvSpPr>
          <p:cNvPr id="58371" name="Content Placeholder 4"/>
          <p:cNvSpPr>
            <a:spLocks noGrp="1"/>
          </p:cNvSpPr>
          <p:nvPr>
            <p:ph idx="1"/>
          </p:nvPr>
        </p:nvSpPr>
        <p:spPr/>
        <p:txBody>
          <a:bodyPr/>
          <a:lstStyle/>
          <a:p>
            <a:pPr>
              <a:buFont typeface="Wingdings 2" pitchFamily="18" charset="2"/>
              <a:buNone/>
            </a:pPr>
            <a:r>
              <a:rPr lang="en-CA" b="1" u="sng" dirty="0" smtClean="0"/>
              <a:t>Back up an Access database</a:t>
            </a:r>
          </a:p>
          <a:p>
            <a:r>
              <a:rPr lang="en-CA" dirty="0" smtClean="0"/>
              <a:t>Save and close all objects in the database.</a:t>
            </a:r>
          </a:p>
          <a:p>
            <a:r>
              <a:rPr lang="en-CA" dirty="0" smtClean="0"/>
              <a:t>On the </a:t>
            </a:r>
            <a:r>
              <a:rPr lang="en-CA" b="1" dirty="0" smtClean="0"/>
              <a:t>File</a:t>
            </a:r>
            <a:r>
              <a:rPr lang="en-CA" dirty="0" smtClean="0"/>
              <a:t> menu, click “Save As” </a:t>
            </a:r>
            <a:r>
              <a:rPr lang="en-CA" dirty="0" smtClean="0">
                <a:sym typeface="Wingdings" panose="05000000000000000000" pitchFamily="2" charset="2"/>
              </a:rPr>
              <a:t></a:t>
            </a:r>
            <a:r>
              <a:rPr lang="en-CA" b="1" dirty="0" smtClean="0"/>
              <a:t>Back Up Database</a:t>
            </a:r>
            <a:r>
              <a:rPr lang="en-CA" dirty="0" smtClean="0"/>
              <a:t>. </a:t>
            </a:r>
          </a:p>
          <a:p>
            <a:r>
              <a:rPr lang="en-CA" dirty="0" smtClean="0"/>
              <a:t>In the </a:t>
            </a:r>
            <a:r>
              <a:rPr lang="en-CA" b="1" dirty="0" smtClean="0"/>
              <a:t>Save Backup As</a:t>
            </a:r>
            <a:r>
              <a:rPr lang="en-CA" dirty="0" smtClean="0"/>
              <a:t> dialog box, specify the name and location of the backup copy, add the date to the backup file name.</a:t>
            </a:r>
          </a:p>
          <a:p>
            <a:endParaRPr lang="en-CA"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CA" sz="3600" dirty="0" smtClean="0"/>
              <a:t>INF1050: Database 1 </a:t>
            </a:r>
            <a:br>
              <a:rPr lang="en-CA" sz="3600" dirty="0" smtClean="0"/>
            </a:br>
            <a:endParaRPr lang="en-US" sz="3600" dirty="0" smtClean="0"/>
          </a:p>
        </p:txBody>
      </p:sp>
      <p:sp>
        <p:nvSpPr>
          <p:cNvPr id="59395" name="Content Placeholder 3"/>
          <p:cNvSpPr>
            <a:spLocks noGrp="1"/>
          </p:cNvSpPr>
          <p:nvPr>
            <p:ph idx="1"/>
          </p:nvPr>
        </p:nvSpPr>
        <p:spPr/>
        <p:txBody>
          <a:bodyPr/>
          <a:lstStyle/>
          <a:p>
            <a:pPr>
              <a:buFont typeface="Wingdings 2" pitchFamily="18" charset="2"/>
              <a:buNone/>
            </a:pPr>
            <a:r>
              <a:rPr lang="en-CA" b="1" u="sng" dirty="0" smtClean="0"/>
              <a:t>Splitting the Database</a:t>
            </a:r>
          </a:p>
          <a:p>
            <a:r>
              <a:rPr lang="en-CA" dirty="0" smtClean="0"/>
              <a:t>Consider splitting any database that several people share over a network. Splitting a shared database can help improve its performance and reduce the chance of database file corruption.</a:t>
            </a:r>
          </a:p>
          <a:p>
            <a:r>
              <a:rPr lang="en-CA" dirty="0" smtClean="0"/>
              <a:t>When you split a database, you reorganize it into two files — a back-end database that contains the data tables, and a front-end database that contains all the other database objects such as queries, forms, and reports.</a:t>
            </a:r>
          </a:p>
          <a:p>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CA" sz="3600" dirty="0" smtClean="0"/>
              <a:t>INF1050: Database 1 </a:t>
            </a:r>
            <a:br>
              <a:rPr lang="en-CA" sz="3600" dirty="0" smtClean="0"/>
            </a:br>
            <a:r>
              <a:rPr lang="en-CA" sz="3600" dirty="0" smtClean="0"/>
              <a:t> </a:t>
            </a:r>
            <a:endParaRPr lang="en-US" sz="3600" dirty="0" smtClean="0"/>
          </a:p>
        </p:txBody>
      </p:sp>
      <p:sp>
        <p:nvSpPr>
          <p:cNvPr id="61443" name="Content Placeholder 3"/>
          <p:cNvSpPr>
            <a:spLocks noGrp="1"/>
          </p:cNvSpPr>
          <p:nvPr>
            <p:ph idx="1"/>
          </p:nvPr>
        </p:nvSpPr>
        <p:spPr>
          <a:xfrm>
            <a:off x="533400" y="1905000"/>
            <a:ext cx="8229600" cy="4389437"/>
          </a:xfrm>
        </p:spPr>
        <p:txBody>
          <a:bodyPr/>
          <a:lstStyle/>
          <a:p>
            <a:pPr>
              <a:buFont typeface="Wingdings 2" pitchFamily="18" charset="2"/>
              <a:buNone/>
            </a:pPr>
            <a:r>
              <a:rPr lang="en-CA" b="1" u="sng" dirty="0" smtClean="0"/>
              <a:t>How to split the database</a:t>
            </a:r>
          </a:p>
          <a:p>
            <a:pPr lvl="0"/>
            <a:r>
              <a:rPr lang="en-CA" dirty="0"/>
              <a:t>On the </a:t>
            </a:r>
            <a:r>
              <a:rPr lang="en-CA" b="1" dirty="0"/>
              <a:t>Database Tools</a:t>
            </a:r>
            <a:r>
              <a:rPr lang="en-CA" dirty="0"/>
              <a:t> </a:t>
            </a:r>
            <a:r>
              <a:rPr lang="en-CA" dirty="0" smtClean="0"/>
              <a:t>tab click </a:t>
            </a:r>
            <a:r>
              <a:rPr lang="en-CA" b="1" dirty="0"/>
              <a:t>Access Database</a:t>
            </a:r>
            <a:r>
              <a:rPr lang="en-CA" dirty="0"/>
              <a:t>. The Database Splitter Wizard starts. </a:t>
            </a:r>
          </a:p>
          <a:p>
            <a:pPr lvl="0"/>
            <a:r>
              <a:rPr lang="en-CA" dirty="0"/>
              <a:t>Click </a:t>
            </a:r>
            <a:r>
              <a:rPr lang="en-CA" b="1" dirty="0"/>
              <a:t>Split Database</a:t>
            </a:r>
            <a:r>
              <a:rPr lang="en-CA" dirty="0"/>
              <a:t>. </a:t>
            </a:r>
          </a:p>
          <a:p>
            <a:pPr lvl="0"/>
            <a:r>
              <a:rPr lang="en-CA" dirty="0"/>
              <a:t>In the </a:t>
            </a:r>
            <a:r>
              <a:rPr lang="en-CA" b="1" dirty="0"/>
              <a:t>Create Back-end Database</a:t>
            </a:r>
            <a:r>
              <a:rPr lang="en-CA" dirty="0"/>
              <a:t> dialog box, specify a name, a file type, and a location for the back-end database </a:t>
            </a:r>
            <a:r>
              <a:rPr lang="en-CA" dirty="0" smtClean="0"/>
              <a:t>file in the hand in folder on the J:Drive.  Leave the date as the last part of the file name.</a:t>
            </a:r>
            <a:endParaRPr lang="en-CA" dirty="0"/>
          </a:p>
          <a:p>
            <a:endParaRPr lang="en-CA"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CA" sz="4400" dirty="0" smtClean="0"/>
              <a:t>INF1050: Database 1</a:t>
            </a:r>
            <a:br>
              <a:rPr lang="en-CA" sz="4400" dirty="0" smtClean="0"/>
            </a:br>
            <a:r>
              <a:rPr lang="en-CA" sz="4400" dirty="0" smtClean="0"/>
              <a:t>Activity #5:  Queries</a:t>
            </a:r>
            <a:endParaRPr lang="en-US" sz="4400" dirty="0" smtClean="0"/>
          </a:p>
        </p:txBody>
      </p:sp>
      <p:sp>
        <p:nvSpPr>
          <p:cNvPr id="41987" name="Content Placeholder 2"/>
          <p:cNvSpPr>
            <a:spLocks noGrp="1"/>
          </p:cNvSpPr>
          <p:nvPr>
            <p:ph idx="1"/>
          </p:nvPr>
        </p:nvSpPr>
        <p:spPr/>
        <p:txBody>
          <a:bodyPr/>
          <a:lstStyle/>
          <a:p>
            <a:pPr>
              <a:buFont typeface="Wingdings 2" pitchFamily="18" charset="2"/>
              <a:buNone/>
              <a:defRPr/>
            </a:pPr>
            <a:r>
              <a:rPr lang="en-CA" dirty="0" smtClean="0"/>
              <a:t>How to create a query</a:t>
            </a:r>
          </a:p>
          <a:p>
            <a:pPr marL="514350" indent="-514350">
              <a:buFont typeface="Wingdings 2" pitchFamily="18" charset="2"/>
              <a:buAutoNum type="arabicPeriod"/>
              <a:defRPr/>
            </a:pPr>
            <a:r>
              <a:rPr lang="en-CA" dirty="0" smtClean="0"/>
              <a:t>Choose the Queries Tab from the main menu.</a:t>
            </a:r>
          </a:p>
          <a:p>
            <a:pPr marL="514350" indent="-514350">
              <a:buFont typeface="Wingdings 2" pitchFamily="18" charset="2"/>
              <a:buAutoNum type="arabicPeriod"/>
              <a:defRPr/>
            </a:pPr>
            <a:r>
              <a:rPr lang="en-CA" dirty="0" smtClean="0"/>
              <a:t>Create Query in Design View</a:t>
            </a:r>
          </a:p>
          <a:p>
            <a:pPr marL="514350" indent="-514350">
              <a:buFont typeface="Wingdings 2" pitchFamily="18" charset="2"/>
              <a:buAutoNum type="arabicPeriod"/>
              <a:defRPr/>
            </a:pPr>
            <a:r>
              <a:rPr lang="en-CA" dirty="0" smtClean="0"/>
              <a:t>Select the table you want to use</a:t>
            </a:r>
          </a:p>
          <a:p>
            <a:pPr marL="514350" indent="-514350">
              <a:buFont typeface="Wingdings 2" pitchFamily="18" charset="2"/>
              <a:buAutoNum type="arabicPeriod"/>
              <a:defRPr/>
            </a:pPr>
            <a:r>
              <a:rPr lang="en-CA" dirty="0" smtClean="0"/>
              <a:t>Click and drag the desired fields into the query table</a:t>
            </a:r>
          </a:p>
          <a:p>
            <a:pPr marL="514350" indent="-514350">
              <a:buFont typeface="Wingdings 2" pitchFamily="18" charset="2"/>
              <a:buAutoNum type="arabicPeriod"/>
              <a:defRPr/>
            </a:pPr>
            <a:r>
              <a:rPr lang="en-CA" dirty="0" smtClean="0"/>
              <a:t>If you type something in the “Criteria” space it will be conditional like an “and” filter.</a:t>
            </a:r>
          </a:p>
          <a:p>
            <a:pPr marL="1155700" lvl="2" indent="-514350">
              <a:buFont typeface="Wingdings 2" pitchFamily="18" charset="2"/>
              <a:buAutoNum type="arabicPeriod"/>
              <a:defRPr/>
            </a:pPr>
            <a:r>
              <a:rPr lang="en-CA" dirty="0" smtClean="0"/>
              <a:t>For example  type “&gt;=2000” in year and type “&gt;=7” in rating. You will see all the  movies that are from 2000 and up and have at least a rating of 7.</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CA" sz="4400" dirty="0" smtClean="0"/>
              <a:t>INF1050: Database 1</a:t>
            </a:r>
            <a:br>
              <a:rPr lang="en-CA" sz="4400" dirty="0" smtClean="0"/>
            </a:br>
            <a:r>
              <a:rPr lang="en-CA" sz="4400" dirty="0" smtClean="0"/>
              <a:t>Activity #5:  Queries</a:t>
            </a:r>
            <a:endParaRPr lang="en-US" sz="4400" dirty="0" smtClean="0"/>
          </a:p>
        </p:txBody>
      </p:sp>
      <p:sp>
        <p:nvSpPr>
          <p:cNvPr id="64515" name="Content Placeholder 2"/>
          <p:cNvSpPr>
            <a:spLocks noGrp="1"/>
          </p:cNvSpPr>
          <p:nvPr>
            <p:ph idx="1"/>
          </p:nvPr>
        </p:nvSpPr>
        <p:spPr/>
        <p:txBody>
          <a:bodyPr/>
          <a:lstStyle/>
          <a:p>
            <a:pPr>
              <a:buFont typeface="Wingdings 2" pitchFamily="18" charset="2"/>
              <a:buNone/>
            </a:pPr>
            <a:r>
              <a:rPr lang="en-CA" smtClean="0"/>
              <a:t>6. To see your results click the view button in the top left hand side of the menu.</a:t>
            </a:r>
          </a:p>
          <a:p>
            <a:pPr>
              <a:buFont typeface="Wingdings 2" pitchFamily="18" charset="2"/>
              <a:buNone/>
            </a:pPr>
            <a:r>
              <a:rPr lang="en-CA" smtClean="0"/>
              <a:t>7. To create an “or” query you need to type in some criteria in the “or” space.</a:t>
            </a:r>
          </a:p>
          <a:p>
            <a:pPr lvl="2"/>
            <a:r>
              <a:rPr lang="en-CA" smtClean="0"/>
              <a:t>For example :</a:t>
            </a:r>
          </a:p>
          <a:p>
            <a:pPr lvl="2"/>
            <a:r>
              <a:rPr lang="en-CA" smtClean="0"/>
              <a:t> in the criteria space type “&gt;=2000” in year.</a:t>
            </a:r>
          </a:p>
          <a:p>
            <a:pPr lvl="2"/>
            <a:r>
              <a:rPr lang="en-CA" smtClean="0"/>
              <a:t> type “&gt;=7” in rating. You will see all the  movies that are from 2000 and up OR have at least a rating of 7.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CA" sz="4400" dirty="0" smtClean="0"/>
              <a:t>INF1050: Database 1</a:t>
            </a:r>
            <a:br>
              <a:rPr lang="en-CA" sz="4400" dirty="0" smtClean="0"/>
            </a:br>
            <a:r>
              <a:rPr lang="en-CA" sz="4400" dirty="0" smtClean="0"/>
              <a:t>Activity #5: Queries</a:t>
            </a:r>
            <a:endParaRPr lang="en-US" sz="4400" dirty="0" smtClean="0"/>
          </a:p>
        </p:txBody>
      </p:sp>
      <p:sp>
        <p:nvSpPr>
          <p:cNvPr id="41987" name="Content Placeholder 2"/>
          <p:cNvSpPr>
            <a:spLocks noGrp="1"/>
          </p:cNvSpPr>
          <p:nvPr>
            <p:ph idx="1"/>
          </p:nvPr>
        </p:nvSpPr>
        <p:spPr/>
        <p:txBody>
          <a:bodyPr/>
          <a:lstStyle/>
          <a:p>
            <a:pPr>
              <a:buFont typeface="Wingdings 2" pitchFamily="18" charset="2"/>
              <a:buNone/>
              <a:defRPr/>
            </a:pPr>
            <a:r>
              <a:rPr lang="en-CA" dirty="0" smtClean="0"/>
              <a:t>Saving the Query</a:t>
            </a:r>
          </a:p>
          <a:p>
            <a:pPr marL="881063" lvl="1" indent="-514350">
              <a:buFont typeface="+mj-lt"/>
              <a:buAutoNum type="arabicPeriod"/>
              <a:defRPr/>
            </a:pPr>
            <a:r>
              <a:rPr lang="en-CA" dirty="0" smtClean="0"/>
              <a:t>Click the save button</a:t>
            </a:r>
          </a:p>
          <a:p>
            <a:pPr marL="1155700" lvl="2" indent="-514350">
              <a:buFont typeface="+mj-lt"/>
              <a:buAutoNum type="arabicPeriod"/>
              <a:defRPr/>
            </a:pPr>
            <a:r>
              <a:rPr lang="en-CA" dirty="0" smtClean="0"/>
              <a:t>If it is the first time saving the query, a dialogue box will appear to give it a name. Any name can be given except for the name of an existing table.</a:t>
            </a:r>
          </a:p>
          <a:p>
            <a:pPr marL="514350" indent="-514350">
              <a:buFont typeface="Wingdings 2" pitchFamily="18" charset="2"/>
              <a:buNone/>
              <a:defRPr/>
            </a:pPr>
            <a:r>
              <a:rPr lang="en-CA" dirty="0" smtClean="0"/>
              <a:t>Running the Query</a:t>
            </a:r>
          </a:p>
          <a:p>
            <a:pPr marL="881063" lvl="1" indent="-514350">
              <a:buFont typeface="+mj-lt"/>
              <a:buAutoNum type="arabicPeriod"/>
              <a:defRPr/>
            </a:pPr>
            <a:r>
              <a:rPr lang="en-CA" dirty="0" smtClean="0"/>
              <a:t>From the database window: </a:t>
            </a:r>
          </a:p>
          <a:p>
            <a:pPr marL="1155700" lvl="2" indent="-514350">
              <a:buFont typeface="+mj-lt"/>
              <a:buAutoNum type="arabicPeriod"/>
              <a:defRPr/>
            </a:pPr>
            <a:r>
              <a:rPr lang="en-CA" dirty="0" smtClean="0"/>
              <a:t>Select the query by clicking on it</a:t>
            </a:r>
          </a:p>
          <a:p>
            <a:pPr marL="1155700" lvl="2" indent="-514350">
              <a:buFont typeface="+mj-lt"/>
              <a:buAutoNum type="arabicPeriod"/>
              <a:defRPr/>
            </a:pPr>
            <a:r>
              <a:rPr lang="en-CA" dirty="0" smtClean="0"/>
              <a:t>Next click the open button in the database window</a:t>
            </a:r>
          </a:p>
          <a:p>
            <a:pPr marL="881063" lvl="1" indent="-514350">
              <a:buFont typeface="+mj-lt"/>
              <a:buAutoNum type="arabicPeriod"/>
              <a:defRPr/>
            </a:pPr>
            <a:r>
              <a:rPr lang="en-CA" dirty="0" smtClean="0"/>
              <a:t>From the Design View of the query</a:t>
            </a:r>
          </a:p>
          <a:p>
            <a:pPr marL="1155700" lvl="2" indent="-514350">
              <a:buFont typeface="+mj-lt"/>
              <a:buAutoNum type="arabicPeriod"/>
              <a:defRPr/>
            </a:pPr>
            <a:r>
              <a:rPr lang="en-CA" dirty="0" smtClean="0"/>
              <a:t>Click on the ! Button on the toolbar</a:t>
            </a:r>
          </a:p>
          <a:p>
            <a:pPr marL="1155700" lvl="2" indent="-514350">
              <a:buFont typeface="Wingdings 2" pitchFamily="18" charset="2"/>
              <a:buNone/>
              <a:defRPr/>
            </a:pPr>
            <a:endParaRPr lang="en-US" dirty="0" smtClean="0"/>
          </a:p>
          <a:p>
            <a:pPr>
              <a:buFont typeface="Wingdings 2" pitchFamily="18" charset="2"/>
              <a:buNone/>
              <a:defRPr/>
            </a:pPr>
            <a:endParaRPr lang="en-CA"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CA" sz="5400" dirty="0" smtClean="0"/>
              <a:t>INF1050: Database 1</a:t>
            </a:r>
            <a:br>
              <a:rPr lang="en-CA" sz="5400" dirty="0" smtClean="0"/>
            </a:br>
            <a:r>
              <a:rPr lang="en-CA" sz="4800" dirty="0" smtClean="0"/>
              <a:t>Activity #5: Creating Reports</a:t>
            </a:r>
            <a:endParaRPr lang="en-US" sz="4800" dirty="0" smtClean="0"/>
          </a:p>
        </p:txBody>
      </p:sp>
      <p:sp>
        <p:nvSpPr>
          <p:cNvPr id="3" name="Content Placeholder 2"/>
          <p:cNvSpPr>
            <a:spLocks noGrp="1"/>
          </p:cNvSpPr>
          <p:nvPr>
            <p:ph idx="1"/>
          </p:nvPr>
        </p:nvSpPr>
        <p:spPr/>
        <p:txBody>
          <a:bodyPr/>
          <a:lstStyle/>
          <a:p>
            <a:pPr>
              <a:buFont typeface="Wingdings 2" pitchFamily="18" charset="2"/>
              <a:buNone/>
              <a:defRPr/>
            </a:pPr>
            <a:r>
              <a:rPr lang="en-US" dirty="0" smtClean="0"/>
              <a:t>Reports are a way to create visually appealing documents to present your data.</a:t>
            </a:r>
          </a:p>
          <a:p>
            <a:pPr>
              <a:buFont typeface="Wingdings 2" pitchFamily="18" charset="2"/>
              <a:buNone/>
              <a:defRPr/>
            </a:pPr>
            <a:r>
              <a:rPr lang="en-US" dirty="0" smtClean="0"/>
              <a:t>Creating a Report</a:t>
            </a:r>
          </a:p>
          <a:p>
            <a:pPr marL="514350" indent="-514350">
              <a:buFont typeface="+mj-lt"/>
              <a:buAutoNum type="arabicPeriod"/>
              <a:defRPr/>
            </a:pPr>
            <a:r>
              <a:rPr lang="en-US" dirty="0" smtClean="0"/>
              <a:t>In the menu, select the reports tab</a:t>
            </a:r>
          </a:p>
          <a:p>
            <a:pPr marL="514350" indent="-514350">
              <a:buFont typeface="+mj-lt"/>
              <a:buAutoNum type="arabicPeriod"/>
              <a:defRPr/>
            </a:pPr>
            <a:r>
              <a:rPr lang="en-US" dirty="0" smtClean="0"/>
              <a:t>Create report by using wizard</a:t>
            </a:r>
          </a:p>
          <a:p>
            <a:pPr marL="514350" indent="-514350">
              <a:buFont typeface="+mj-lt"/>
              <a:buAutoNum type="arabicPeriod"/>
              <a:defRPr/>
            </a:pPr>
            <a:r>
              <a:rPr lang="en-US" dirty="0" smtClean="0"/>
              <a:t>Choose the source of the data to use in the report</a:t>
            </a:r>
          </a:p>
          <a:p>
            <a:pPr marL="641350" lvl="2" indent="0">
              <a:buNone/>
              <a:defRPr/>
            </a:pPr>
            <a:r>
              <a:rPr lang="en-US" dirty="0" smtClean="0"/>
              <a:t>-It will either be a table or a query</a:t>
            </a:r>
          </a:p>
          <a:p>
            <a:pPr marL="514350" indent="-514350">
              <a:buFont typeface="+mj-lt"/>
              <a:buAutoNum type="arabicPeriod"/>
              <a:defRPr/>
            </a:pPr>
            <a:r>
              <a:rPr lang="en-US" dirty="0" smtClean="0"/>
              <a:t>Select the fields you wish to use in the report</a:t>
            </a:r>
          </a:p>
          <a:p>
            <a:pPr marL="514350" indent="-514350">
              <a:buFont typeface="+mj-lt"/>
              <a:buAutoNum type="arabicPeriod"/>
              <a:defRPr/>
            </a:pPr>
            <a:r>
              <a:rPr lang="en-US" dirty="0" smtClean="0"/>
              <a:t>Go through the menu selecting the options you want</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Assignment 5 - Marking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4905058"/>
              </p:ext>
            </p:extLst>
          </p:nvPr>
        </p:nvGraphicFramePr>
        <p:xfrm>
          <a:off x="457200" y="2133603"/>
          <a:ext cx="8229600" cy="4267196"/>
        </p:xfrm>
        <a:graphic>
          <a:graphicData uri="http://schemas.openxmlformats.org/drawingml/2006/table">
            <a:tbl>
              <a:tblPr firstRow="1" firstCol="1" bandRow="1">
                <a:tableStyleId>{5C22544A-7EE6-4342-B048-85BDC9FD1C3A}</a:tableStyleId>
              </a:tblPr>
              <a:tblGrid>
                <a:gridCol w="581376">
                  <a:extLst>
                    <a:ext uri="{9D8B030D-6E8A-4147-A177-3AD203B41FA5}">
                      <a16:colId xmlns:a16="http://schemas.microsoft.com/office/drawing/2014/main" val="20000"/>
                    </a:ext>
                  </a:extLst>
                </a:gridCol>
                <a:gridCol w="554702">
                  <a:extLst>
                    <a:ext uri="{9D8B030D-6E8A-4147-A177-3AD203B41FA5}">
                      <a16:colId xmlns:a16="http://schemas.microsoft.com/office/drawing/2014/main" val="20001"/>
                    </a:ext>
                  </a:extLst>
                </a:gridCol>
                <a:gridCol w="390414">
                  <a:extLst>
                    <a:ext uri="{9D8B030D-6E8A-4147-A177-3AD203B41FA5}">
                      <a16:colId xmlns:a16="http://schemas.microsoft.com/office/drawing/2014/main" val="20002"/>
                    </a:ext>
                  </a:extLst>
                </a:gridCol>
                <a:gridCol w="6703108">
                  <a:extLst>
                    <a:ext uri="{9D8B030D-6E8A-4147-A177-3AD203B41FA5}">
                      <a16:colId xmlns:a16="http://schemas.microsoft.com/office/drawing/2014/main" val="20003"/>
                    </a:ext>
                  </a:extLst>
                </a:gridCol>
              </a:tblGrid>
              <a:tr h="955752">
                <a:tc>
                  <a:txBody>
                    <a:bodyPr/>
                    <a:lstStyle/>
                    <a:p>
                      <a:pPr marL="0" marR="0" algn="ctr">
                        <a:spcBef>
                          <a:spcPts val="0"/>
                        </a:spcBef>
                        <a:spcAft>
                          <a:spcPts val="0"/>
                        </a:spcAft>
                      </a:pPr>
                      <a:r>
                        <a:rPr lang="en-CA" sz="1000">
                          <a:effectLst/>
                        </a:rPr>
                        <a:t>Not</a:t>
                      </a:r>
                      <a:endParaRPr lang="en-CA" sz="1100">
                        <a:effectLst/>
                      </a:endParaRPr>
                    </a:p>
                    <a:p>
                      <a:pPr marL="0" marR="0" algn="ctr">
                        <a:spcBef>
                          <a:spcPts val="0"/>
                        </a:spcBef>
                        <a:spcAft>
                          <a:spcPts val="0"/>
                        </a:spcAft>
                      </a:pPr>
                      <a:r>
                        <a:rPr lang="en-CA" sz="1000">
                          <a:effectLst/>
                        </a:rPr>
                        <a:t>Included</a:t>
                      </a:r>
                      <a:endParaRPr lang="en-CA" sz="1100">
                        <a:effectLst/>
                      </a:endParaRPr>
                    </a:p>
                    <a:p>
                      <a:pPr marL="0" marR="0" algn="ctr">
                        <a:spcBef>
                          <a:spcPts val="0"/>
                        </a:spcBef>
                        <a:spcAft>
                          <a:spcPts val="0"/>
                        </a:spcAft>
                      </a:pPr>
                      <a:r>
                        <a:rPr lang="en-CA" sz="1000">
                          <a:effectLst/>
                        </a:rPr>
                        <a:t>0</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Partially</a:t>
                      </a:r>
                      <a:endParaRPr lang="en-CA" sz="1100">
                        <a:effectLst/>
                      </a:endParaRPr>
                    </a:p>
                    <a:p>
                      <a:pPr marL="0" marR="0" algn="ctr">
                        <a:spcBef>
                          <a:spcPts val="0"/>
                        </a:spcBef>
                        <a:spcAft>
                          <a:spcPts val="0"/>
                        </a:spcAft>
                      </a:pPr>
                      <a:r>
                        <a:rPr lang="en-CA" sz="1000">
                          <a:effectLst/>
                        </a:rPr>
                        <a:t>Met</a:t>
                      </a:r>
                      <a:endParaRPr lang="en-CA" sz="1100">
                        <a:effectLst/>
                      </a:endParaRPr>
                    </a:p>
                    <a:p>
                      <a:pPr marL="0" marR="0" algn="ctr">
                        <a:spcBef>
                          <a:spcPts val="0"/>
                        </a:spcBef>
                        <a:spcAft>
                          <a:spcPts val="0"/>
                        </a:spcAft>
                      </a:pPr>
                      <a:r>
                        <a:rPr lang="en-CA" sz="1000">
                          <a:effectLst/>
                        </a:rPr>
                        <a:t>1</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Fully</a:t>
                      </a:r>
                      <a:endParaRPr lang="en-CA" sz="1100">
                        <a:effectLst/>
                      </a:endParaRPr>
                    </a:p>
                    <a:p>
                      <a:pPr marL="0" marR="0" algn="ctr">
                        <a:spcBef>
                          <a:spcPts val="0"/>
                        </a:spcBef>
                        <a:spcAft>
                          <a:spcPts val="0"/>
                        </a:spcAft>
                      </a:pPr>
                      <a:r>
                        <a:rPr lang="en-CA" sz="1000">
                          <a:effectLst/>
                        </a:rPr>
                        <a:t>Met</a:t>
                      </a:r>
                      <a:endParaRPr lang="en-CA" sz="1100">
                        <a:effectLst/>
                      </a:endParaRPr>
                    </a:p>
                    <a:p>
                      <a:pPr marL="0" marR="0" algn="ctr">
                        <a:spcBef>
                          <a:spcPts val="0"/>
                        </a:spcBef>
                        <a:spcAft>
                          <a:spcPts val="0"/>
                        </a:spcAft>
                      </a:pPr>
                      <a:r>
                        <a:rPr lang="en-CA" sz="1000">
                          <a:effectLst/>
                        </a:rPr>
                        <a:t>2</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Criteria &amp; Outcomes</a:t>
                      </a:r>
                      <a:endParaRPr lang="en-CA" sz="1100">
                        <a:effectLst/>
                      </a:endParaRPr>
                    </a:p>
                    <a:p>
                      <a:pPr marL="0" marR="0" algn="ctr">
                        <a:spcBef>
                          <a:spcPts val="0"/>
                        </a:spcBef>
                        <a:spcAft>
                          <a:spcPts val="0"/>
                        </a:spcAft>
                      </a:pPr>
                      <a:r>
                        <a:rPr lang="en-CA" sz="1000">
                          <a:effectLst/>
                        </a:rPr>
                        <a:t> </a:t>
                      </a:r>
                      <a:endParaRPr lang="en-CA" sz="1100">
                        <a:effectLst/>
                      </a:endParaRPr>
                    </a:p>
                    <a:p>
                      <a:pPr marL="0" marR="0">
                        <a:spcBef>
                          <a:spcPts val="0"/>
                        </a:spcBef>
                        <a:spcAft>
                          <a:spcPts val="0"/>
                        </a:spcAft>
                      </a:pPr>
                      <a:r>
                        <a:rPr lang="en-CA" sz="1000">
                          <a:effectLst/>
                        </a:rPr>
                        <a:t>Total: 10</a:t>
                      </a:r>
                      <a:endParaRPr lang="en-CA" sz="1100">
                        <a:effectLst/>
                        <a:latin typeface="Times New Roman" panose="02020603050405020304" pitchFamily="18" charset="0"/>
                        <a:ea typeface="Times New Roman" panose="02020603050405020304" pitchFamily="18" charset="0"/>
                      </a:endParaRPr>
                    </a:p>
                  </a:txBody>
                  <a:tcPr marL="65449" marR="65449" marT="0" marB="0"/>
                </a:tc>
                <a:extLst>
                  <a:ext uri="{0D108BD9-81ED-4DB2-BD59-A6C34878D82A}">
                    <a16:rowId xmlns:a16="http://schemas.microsoft.com/office/drawing/2014/main" val="10000"/>
                  </a:ext>
                </a:extLst>
              </a:tr>
              <a:tr h="533018">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spcBef>
                          <a:spcPts val="65"/>
                        </a:spcBef>
                        <a:spcAft>
                          <a:spcPts val="0"/>
                        </a:spcAft>
                      </a:pPr>
                      <a:r>
                        <a:rPr lang="en-CA" sz="1000">
                          <a:effectLst/>
                        </a:rPr>
                        <a:t>Import spreadsheet into Access</a:t>
                      </a:r>
                      <a:endParaRPr lang="en-CA" sz="1100">
                        <a:effectLst/>
                      </a:endParaRPr>
                    </a:p>
                    <a:p>
                      <a:pPr marL="0" marR="0">
                        <a:spcBef>
                          <a:spcPts val="65"/>
                        </a:spcBef>
                        <a:spcAft>
                          <a:spcPts val="0"/>
                        </a:spcAft>
                      </a:pPr>
                      <a:r>
                        <a:rPr lang="en-CA" sz="1000">
                          <a:effectLst/>
                        </a:rPr>
                        <a:t>3.4 Import data from other sources; e.g., spreadsheets.</a:t>
                      </a:r>
                      <a:endParaRPr lang="en-CA" sz="1100">
                        <a:effectLst/>
                        <a:latin typeface="Times New Roman" panose="02020603050405020304" pitchFamily="18" charset="0"/>
                        <a:ea typeface="Times New Roman" panose="02020603050405020304" pitchFamily="18" charset="0"/>
                      </a:endParaRPr>
                    </a:p>
                  </a:txBody>
                  <a:tcPr marL="65449" marR="65449" marT="0" marB="0"/>
                </a:tc>
                <a:extLst>
                  <a:ext uri="{0D108BD9-81ED-4DB2-BD59-A6C34878D82A}">
                    <a16:rowId xmlns:a16="http://schemas.microsoft.com/office/drawing/2014/main" val="10001"/>
                  </a:ext>
                </a:extLst>
              </a:tr>
              <a:tr h="533018">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spcBef>
                          <a:spcPts val="65"/>
                        </a:spcBef>
                        <a:spcAft>
                          <a:spcPts val="0"/>
                        </a:spcAft>
                      </a:pPr>
                      <a:r>
                        <a:rPr lang="en-CA" sz="1000">
                          <a:effectLst/>
                        </a:rPr>
                        <a:t>Backup database</a:t>
                      </a:r>
                      <a:endParaRPr lang="en-CA" sz="1100">
                        <a:effectLst/>
                      </a:endParaRPr>
                    </a:p>
                    <a:p>
                      <a:pPr marL="0" marR="0">
                        <a:spcBef>
                          <a:spcPts val="65"/>
                        </a:spcBef>
                        <a:spcAft>
                          <a:spcPts val="0"/>
                        </a:spcAft>
                      </a:pPr>
                      <a:r>
                        <a:rPr lang="en-CA" sz="1000">
                          <a:effectLst/>
                        </a:rPr>
                        <a:t>4.8 Back up a database.</a:t>
                      </a:r>
                      <a:endParaRPr lang="en-CA" sz="1100">
                        <a:effectLst/>
                        <a:latin typeface="Times New Roman" panose="02020603050405020304" pitchFamily="18" charset="0"/>
                        <a:ea typeface="Times New Roman" panose="02020603050405020304" pitchFamily="18" charset="0"/>
                      </a:endParaRPr>
                    </a:p>
                  </a:txBody>
                  <a:tcPr marL="65449" marR="65449" marT="0" marB="0"/>
                </a:tc>
                <a:extLst>
                  <a:ext uri="{0D108BD9-81ED-4DB2-BD59-A6C34878D82A}">
                    <a16:rowId xmlns:a16="http://schemas.microsoft.com/office/drawing/2014/main" val="10002"/>
                  </a:ext>
                </a:extLst>
              </a:tr>
              <a:tr h="533018">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spcBef>
                          <a:spcPts val="65"/>
                        </a:spcBef>
                        <a:spcAft>
                          <a:spcPts val="0"/>
                        </a:spcAft>
                      </a:pPr>
                      <a:r>
                        <a:rPr lang="en-CA" sz="1000">
                          <a:effectLst/>
                        </a:rPr>
                        <a:t>Split database</a:t>
                      </a:r>
                      <a:endParaRPr lang="en-CA" sz="1100">
                        <a:effectLst/>
                      </a:endParaRPr>
                    </a:p>
                    <a:p>
                      <a:pPr marL="0" marR="0">
                        <a:spcBef>
                          <a:spcPts val="65"/>
                        </a:spcBef>
                        <a:spcAft>
                          <a:spcPts val="0"/>
                        </a:spcAft>
                      </a:pPr>
                      <a:r>
                        <a:rPr lang="en-CA" sz="1000">
                          <a:effectLst/>
                        </a:rPr>
                        <a:t>4.5 Split databases.</a:t>
                      </a:r>
                      <a:endParaRPr lang="en-CA" sz="1100">
                        <a:effectLst/>
                        <a:latin typeface="Times New Roman" panose="02020603050405020304" pitchFamily="18" charset="0"/>
                        <a:ea typeface="Times New Roman" panose="02020603050405020304" pitchFamily="18" charset="0"/>
                      </a:endParaRPr>
                    </a:p>
                  </a:txBody>
                  <a:tcPr marL="65449" marR="65449" marT="0" marB="0"/>
                </a:tc>
                <a:extLst>
                  <a:ext uri="{0D108BD9-81ED-4DB2-BD59-A6C34878D82A}">
                    <a16:rowId xmlns:a16="http://schemas.microsoft.com/office/drawing/2014/main" val="10003"/>
                  </a:ext>
                </a:extLst>
              </a:tr>
              <a:tr h="975664">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spcBef>
                          <a:spcPts val="65"/>
                        </a:spcBef>
                        <a:spcAft>
                          <a:spcPts val="0"/>
                        </a:spcAft>
                      </a:pPr>
                      <a:r>
                        <a:rPr lang="en-CA" sz="1000">
                          <a:effectLst/>
                        </a:rPr>
                        <a:t>Create query (own choice)</a:t>
                      </a:r>
                      <a:endParaRPr lang="en-CA" sz="1100">
                        <a:effectLst/>
                      </a:endParaRPr>
                    </a:p>
                    <a:p>
                      <a:pPr marL="0" marR="0">
                        <a:spcBef>
                          <a:spcPts val="0"/>
                        </a:spcBef>
                        <a:spcAft>
                          <a:spcPts val="0"/>
                        </a:spcAft>
                        <a:tabLst>
                          <a:tab pos="1447800" algn="l"/>
                        </a:tabLst>
                      </a:pPr>
                      <a:r>
                        <a:rPr lang="en-US" sz="1000">
                          <a:effectLst/>
                        </a:rPr>
                        <a:t>4.1 Create and modify queries.</a:t>
                      </a:r>
                      <a:br>
                        <a:rPr lang="en-US" sz="1000">
                          <a:effectLst/>
                        </a:rPr>
                      </a:br>
                      <a:r>
                        <a:rPr lang="en-US" sz="1000">
                          <a:effectLst/>
                        </a:rPr>
                        <a:t>4.2 Sort data in a variety of elements; e.g., tables, forms, queries.</a:t>
                      </a:r>
                      <a:endParaRPr lang="en-CA" sz="1100">
                        <a:effectLst/>
                      </a:endParaRPr>
                    </a:p>
                    <a:p>
                      <a:pPr marL="0" marR="0">
                        <a:spcBef>
                          <a:spcPts val="65"/>
                        </a:spcBef>
                        <a:spcAft>
                          <a:spcPts val="0"/>
                        </a:spcAft>
                      </a:pPr>
                      <a:r>
                        <a:rPr lang="en-CA" sz="1000">
                          <a:effectLst/>
                        </a:rPr>
                        <a:t>4.3 Filter data.</a:t>
                      </a:r>
                      <a:endParaRPr lang="en-CA" sz="1100">
                        <a:effectLst/>
                        <a:latin typeface="Times New Roman" panose="02020603050405020304" pitchFamily="18" charset="0"/>
                        <a:ea typeface="Times New Roman" panose="02020603050405020304" pitchFamily="18" charset="0"/>
                      </a:endParaRPr>
                    </a:p>
                  </a:txBody>
                  <a:tcPr marL="65449" marR="65449" marT="0" marB="0"/>
                </a:tc>
                <a:extLst>
                  <a:ext uri="{0D108BD9-81ED-4DB2-BD59-A6C34878D82A}">
                    <a16:rowId xmlns:a16="http://schemas.microsoft.com/office/drawing/2014/main" val="10004"/>
                  </a:ext>
                </a:extLst>
              </a:tr>
              <a:tr h="736726">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lgn="ctr">
                        <a:spcBef>
                          <a:spcPts val="0"/>
                        </a:spcBef>
                        <a:spcAft>
                          <a:spcPts val="0"/>
                        </a:spcAft>
                      </a:pPr>
                      <a:r>
                        <a:rPr lang="en-CA" sz="1000">
                          <a:effectLst/>
                        </a:rPr>
                        <a:t> </a:t>
                      </a:r>
                      <a:endParaRPr lang="en-CA" sz="1100">
                        <a:effectLst/>
                        <a:latin typeface="Times New Roman" panose="02020603050405020304" pitchFamily="18" charset="0"/>
                        <a:ea typeface="Times New Roman" panose="02020603050405020304" pitchFamily="18" charset="0"/>
                      </a:endParaRPr>
                    </a:p>
                  </a:txBody>
                  <a:tcPr marL="65449" marR="65449" marT="0" marB="0"/>
                </a:tc>
                <a:tc>
                  <a:txBody>
                    <a:bodyPr/>
                    <a:lstStyle/>
                    <a:p>
                      <a:pPr marL="0" marR="0">
                        <a:spcBef>
                          <a:spcPts val="65"/>
                        </a:spcBef>
                        <a:spcAft>
                          <a:spcPts val="0"/>
                        </a:spcAft>
                      </a:pPr>
                      <a:r>
                        <a:rPr lang="en-CA" sz="1000" dirty="0">
                          <a:effectLst/>
                        </a:rPr>
                        <a:t>Create report (own choice)</a:t>
                      </a:r>
                      <a:endParaRPr lang="en-CA" sz="1100" dirty="0">
                        <a:effectLst/>
                      </a:endParaRPr>
                    </a:p>
                    <a:p>
                      <a:pPr marL="0" marR="0">
                        <a:spcBef>
                          <a:spcPts val="65"/>
                        </a:spcBef>
                        <a:spcAft>
                          <a:spcPts val="0"/>
                        </a:spcAft>
                      </a:pPr>
                      <a:r>
                        <a:rPr lang="en-US" sz="1000" dirty="0">
                          <a:effectLst/>
                        </a:rPr>
                        <a:t>2.6 Create reports to meet different audiences.</a:t>
                      </a:r>
                      <a:br>
                        <a:rPr lang="en-US" sz="1000" dirty="0">
                          <a:effectLst/>
                        </a:rPr>
                      </a:br>
                      <a:r>
                        <a:rPr lang="en-US" sz="1000" dirty="0">
                          <a:effectLst/>
                        </a:rPr>
                        <a:t>2.7 Modify the report layout and page setup for presentation and printing.</a:t>
                      </a:r>
                      <a:endParaRPr lang="en-CA" sz="1100" dirty="0">
                        <a:effectLst/>
                        <a:latin typeface="Times New Roman" panose="02020603050405020304" pitchFamily="18" charset="0"/>
                        <a:ea typeface="Times New Roman" panose="02020603050405020304" pitchFamily="18" charset="0"/>
                      </a:endParaRPr>
                    </a:p>
                  </a:txBody>
                  <a:tcPr marL="65449" marR="65449" marT="0" marB="0"/>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tabLst>
                <a:tab pos="1447800" algn="l"/>
              </a:tabLst>
              <a:defRPr>
                <a:solidFill>
                  <a:schemeClr val="tx1"/>
                </a:solidFill>
                <a:latin typeface="Arial" panose="020B0604020202020204" pitchFamily="34" charset="0"/>
              </a:defRPr>
            </a:lvl1pPr>
            <a:lvl2pPr eaLnBrk="0" hangingPunct="0">
              <a:tabLst>
                <a:tab pos="1447800" algn="l"/>
              </a:tabLst>
              <a:defRPr>
                <a:solidFill>
                  <a:schemeClr val="tx1"/>
                </a:solidFill>
                <a:latin typeface="Arial" panose="020B0604020202020204" pitchFamily="34" charset="0"/>
              </a:defRPr>
            </a:lvl2pPr>
            <a:lvl3pPr eaLnBrk="0" hangingPunct="0">
              <a:tabLst>
                <a:tab pos="1447800" algn="l"/>
              </a:tabLst>
              <a:defRPr>
                <a:solidFill>
                  <a:schemeClr val="tx1"/>
                </a:solidFill>
                <a:latin typeface="Arial" panose="020B0604020202020204" pitchFamily="34" charset="0"/>
              </a:defRPr>
            </a:lvl3pPr>
            <a:lvl4pPr eaLnBrk="0" hangingPunct="0">
              <a:tabLst>
                <a:tab pos="1447800" algn="l"/>
              </a:tabLst>
              <a:defRPr>
                <a:solidFill>
                  <a:schemeClr val="tx1"/>
                </a:solidFill>
                <a:latin typeface="Arial" panose="020B0604020202020204" pitchFamily="34" charset="0"/>
              </a:defRPr>
            </a:lvl4pPr>
            <a:lvl5pPr eaLnBrk="0" hangingPunct="0">
              <a:tabLst>
                <a:tab pos="1447800" algn="l"/>
              </a:tabLst>
              <a:defRPr>
                <a:solidFill>
                  <a:schemeClr val="tx1"/>
                </a:solidFill>
                <a:latin typeface="Arial" panose="020B0604020202020204" pitchFamily="34" charset="0"/>
              </a:defRPr>
            </a:lvl5pPr>
            <a:lvl6pPr eaLnBrk="0" fontAlgn="base" hangingPunct="0">
              <a:spcBef>
                <a:spcPct val="0"/>
              </a:spcBef>
              <a:spcAft>
                <a:spcPct val="0"/>
              </a:spcAft>
              <a:tabLst>
                <a:tab pos="1447800" algn="l"/>
              </a:tabLst>
              <a:defRPr>
                <a:solidFill>
                  <a:schemeClr val="tx1"/>
                </a:solidFill>
                <a:latin typeface="Arial" panose="020B0604020202020204" pitchFamily="34" charset="0"/>
              </a:defRPr>
            </a:lvl6pPr>
            <a:lvl7pPr eaLnBrk="0" fontAlgn="base" hangingPunct="0">
              <a:spcBef>
                <a:spcPct val="0"/>
              </a:spcBef>
              <a:spcAft>
                <a:spcPct val="0"/>
              </a:spcAft>
              <a:tabLst>
                <a:tab pos="1447800" algn="l"/>
              </a:tabLst>
              <a:defRPr>
                <a:solidFill>
                  <a:schemeClr val="tx1"/>
                </a:solidFill>
                <a:latin typeface="Arial" panose="020B0604020202020204" pitchFamily="34" charset="0"/>
              </a:defRPr>
            </a:lvl7pPr>
            <a:lvl8pPr eaLnBrk="0" fontAlgn="base" hangingPunct="0">
              <a:spcBef>
                <a:spcPct val="0"/>
              </a:spcBef>
              <a:spcAft>
                <a:spcPct val="0"/>
              </a:spcAft>
              <a:tabLst>
                <a:tab pos="1447800" algn="l"/>
              </a:tabLst>
              <a:defRPr>
                <a:solidFill>
                  <a:schemeClr val="tx1"/>
                </a:solidFill>
                <a:latin typeface="Arial" panose="020B0604020202020204" pitchFamily="34" charset="0"/>
              </a:defRPr>
            </a:lvl8pPr>
            <a:lvl9pPr eaLnBrk="0" fontAlgn="base" hangingPunct="0">
              <a:spcBef>
                <a:spcPct val="0"/>
              </a:spcBef>
              <a:spcAft>
                <a:spcPct val="0"/>
              </a:spcAft>
              <a:tabLst>
                <a:tab pos="14478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447800" algn="l"/>
              </a:tabLst>
            </a:pPr>
            <a:r>
              <a:rPr kumimoji="0" lang="en-CA" altLang="en-US" sz="1000" b="1"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New Vehicle (25%)</a:t>
            </a: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1700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9219" name="Content Placeholder 2"/>
          <p:cNvSpPr>
            <a:spLocks noGrp="1"/>
          </p:cNvSpPr>
          <p:nvPr>
            <p:ph idx="1"/>
          </p:nvPr>
        </p:nvSpPr>
        <p:spPr/>
        <p:txBody>
          <a:bodyPr/>
          <a:lstStyle/>
          <a:p>
            <a:pPr eaLnBrk="1" hangingPunct="1"/>
            <a:r>
              <a:rPr lang="en-CA" sz="3600" smtClean="0"/>
              <a:t>When should your work be done?</a:t>
            </a:r>
          </a:p>
          <a:p>
            <a:pPr lvl="1" eaLnBrk="1" hangingPunct="1"/>
            <a:r>
              <a:rPr lang="en-CA" sz="2800" smtClean="0"/>
              <a:t>This module should take 21.5 hours to complete</a:t>
            </a:r>
            <a:endParaRPr lang="en-US" sz="28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CA" sz="4400" smtClean="0"/>
              <a:t>INF1050: Database 1</a:t>
            </a:r>
            <a:br>
              <a:rPr lang="en-CA" sz="4400" smtClean="0"/>
            </a:br>
            <a:r>
              <a:rPr lang="en-CA" sz="4400" smtClean="0"/>
              <a:t>Resources</a:t>
            </a:r>
            <a:endParaRPr lang="en-US" sz="4400" smtClean="0"/>
          </a:p>
        </p:txBody>
      </p:sp>
      <p:sp>
        <p:nvSpPr>
          <p:cNvPr id="68611" name="Content Placeholder 2"/>
          <p:cNvSpPr>
            <a:spLocks noGrp="1"/>
          </p:cNvSpPr>
          <p:nvPr>
            <p:ph idx="1"/>
          </p:nvPr>
        </p:nvSpPr>
        <p:spPr/>
        <p:txBody>
          <a:bodyPr/>
          <a:lstStyle/>
          <a:p>
            <a:pPr>
              <a:buFont typeface="Wingdings 2" pitchFamily="18" charset="2"/>
              <a:buNone/>
            </a:pPr>
            <a:r>
              <a:rPr lang="en-CA" dirty="0" smtClean="0"/>
              <a:t>Online Resource</a:t>
            </a:r>
          </a:p>
          <a:p>
            <a:pPr>
              <a:buFont typeface="Wingdings 2" pitchFamily="18" charset="2"/>
              <a:buNone/>
            </a:pPr>
            <a:r>
              <a:rPr lang="en-CA" dirty="0" smtClean="0"/>
              <a:t>Access 2016 Tutorial</a:t>
            </a:r>
          </a:p>
          <a:p>
            <a:pPr>
              <a:buFont typeface="Wingdings 2" pitchFamily="18" charset="2"/>
              <a:buNone/>
            </a:pPr>
            <a:r>
              <a:rPr lang="en-CA" dirty="0" smtClean="0">
                <a:hlinkClick r:id="rId2"/>
              </a:rPr>
              <a:t>http://www.teacherclick.com/access2003/index.htm</a:t>
            </a:r>
            <a:endParaRPr lang="en-CA" dirty="0" smtClean="0"/>
          </a:p>
          <a:p>
            <a:pPr>
              <a:buFont typeface="Wingdings 2" pitchFamily="18" charset="2"/>
              <a:buNone/>
            </a:pPr>
            <a:r>
              <a:rPr lang="en-CA" dirty="0" smtClean="0"/>
              <a:t>Use this Website as a reference to complete assignments </a:t>
            </a:r>
          </a:p>
          <a:p>
            <a:pPr>
              <a:buFont typeface="Wingdings 2" pitchFamily="18" charset="2"/>
              <a:buNone/>
            </a:pPr>
            <a:r>
              <a:rPr lang="en-CA" dirty="0" smtClean="0"/>
              <a:t>    If you are unsure of how to perform certain tasks you can look at this site for help and assistance. There is also the help menu in access and online searches. You must use these resources in addition to my help to complete assignments.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463" y="1524000"/>
            <a:ext cx="8229600" cy="552450"/>
          </a:xfrm>
        </p:spPr>
        <p:txBody>
          <a:bodyPr/>
          <a:lstStyle/>
          <a:p>
            <a:r>
              <a:rPr lang="en-US" sz="2800" dirty="0" smtClean="0"/>
              <a:t>Extra Credit:  </a:t>
            </a:r>
            <a:r>
              <a:rPr lang="en-CA" sz="2800" b="1" dirty="0"/>
              <a:t>COURSE CSE2120: DATA STRUCTURES </a:t>
            </a:r>
            <a:r>
              <a:rPr lang="en-CA" sz="2800" b="1" dirty="0" smtClean="0"/>
              <a:t>1</a:t>
            </a:r>
            <a:br>
              <a:rPr lang="en-CA" sz="2800" b="1" dirty="0" smtClean="0"/>
            </a:br>
            <a:r>
              <a:rPr lang="it-IT" sz="1800" b="1" dirty="0"/>
              <a:t>Prerequisite: </a:t>
            </a:r>
            <a:r>
              <a:rPr lang="it-IT" sz="1800" dirty="0"/>
              <a:t>CSE2110: Procedural Programming 1</a:t>
            </a:r>
            <a:r>
              <a:rPr lang="en-US" dirty="0" smtClean="0"/>
              <a:t/>
            </a:r>
            <a:br>
              <a:rPr lang="en-US" dirty="0" smtClean="0"/>
            </a:br>
            <a:r>
              <a:rPr lang="en-US" sz="4400" dirty="0" smtClean="0"/>
              <a:t>Mobile Database Project</a:t>
            </a:r>
            <a:endParaRPr lang="en-CA" sz="4400" dirty="0"/>
          </a:p>
        </p:txBody>
      </p:sp>
      <p:sp>
        <p:nvSpPr>
          <p:cNvPr id="3" name="Content Placeholder 2"/>
          <p:cNvSpPr>
            <a:spLocks noGrp="1"/>
          </p:cNvSpPr>
          <p:nvPr>
            <p:ph idx="1"/>
          </p:nvPr>
        </p:nvSpPr>
        <p:spPr>
          <a:xfrm>
            <a:off x="457200" y="2209800"/>
            <a:ext cx="8229600" cy="4084637"/>
          </a:xfrm>
        </p:spPr>
        <p:txBody>
          <a:bodyPr/>
          <a:lstStyle/>
          <a:p>
            <a:pPr marL="0" indent="0">
              <a:buNone/>
            </a:pPr>
            <a:r>
              <a:rPr lang="en-US" sz="1600" dirty="0" smtClean="0"/>
              <a:t>Complete the following 2 tutorials:</a:t>
            </a:r>
            <a:endParaRPr lang="en-US" sz="1600" dirty="0"/>
          </a:p>
          <a:p>
            <a:pPr marL="0" indent="0">
              <a:buNone/>
            </a:pPr>
            <a:r>
              <a:rPr lang="en-US" sz="1600" dirty="0" smtClean="0"/>
              <a:t>a) Introduction to Android Studio:  </a:t>
            </a:r>
          </a:p>
          <a:p>
            <a:pPr marL="0" indent="0">
              <a:buNone/>
            </a:pPr>
            <a:r>
              <a:rPr lang="en-CA" sz="1600" dirty="0">
                <a:hlinkClick r:id="rId2"/>
              </a:rPr>
              <a:t>https://</a:t>
            </a:r>
            <a:r>
              <a:rPr lang="en-CA" sz="1600" dirty="0" smtClean="0">
                <a:hlinkClick r:id="rId2"/>
              </a:rPr>
              <a:t>www.youtube.com/watch?v=8dRFkZ2wqK0</a:t>
            </a:r>
            <a:endParaRPr lang="en-CA" sz="1600" dirty="0" smtClean="0"/>
          </a:p>
          <a:p>
            <a:pPr marL="0" indent="0">
              <a:buNone/>
            </a:pPr>
            <a:r>
              <a:rPr lang="en-US" sz="1600" dirty="0" smtClean="0"/>
              <a:t>b) Building an SQLite database in Android Studio:</a:t>
            </a:r>
          </a:p>
          <a:p>
            <a:pPr marL="0" indent="0">
              <a:buNone/>
            </a:pPr>
            <a:r>
              <a:rPr lang="en-CA" sz="1600" dirty="0">
                <a:hlinkClick r:id="rId3"/>
              </a:rPr>
              <a:t>http://mobilesiri.com/android-sqlite-database-tutorial-using-android-studio</a:t>
            </a:r>
            <a:r>
              <a:rPr lang="en-CA" sz="1600" dirty="0" smtClean="0">
                <a:hlinkClick r:id="rId3"/>
              </a:rPr>
              <a:t>/</a:t>
            </a:r>
            <a:endParaRPr lang="en-CA" sz="1600" dirty="0" smtClean="0"/>
          </a:p>
          <a:p>
            <a:pPr marL="0" indent="0">
              <a:buNone/>
            </a:pPr>
            <a:r>
              <a:rPr lang="en-US" sz="1600" b="1" u="sng" dirty="0" smtClean="0"/>
              <a:t>Project:</a:t>
            </a:r>
          </a:p>
          <a:p>
            <a:pPr marL="0" indent="0">
              <a:buNone/>
            </a:pPr>
            <a:r>
              <a:rPr lang="en-US" sz="1600" dirty="0" smtClean="0"/>
              <a:t>Using the information from the tutorials above.  Synthesize the data to create a simple android CRUD(Create, Read, Update, Delete) app.  Your app needs to do the following: </a:t>
            </a:r>
          </a:p>
          <a:p>
            <a:pPr marL="0" indent="0">
              <a:buNone/>
            </a:pPr>
            <a:r>
              <a:rPr lang="en-US" sz="1600" dirty="0" smtClean="0"/>
              <a:t>-    (Create) Take user data and save it to a database.</a:t>
            </a:r>
          </a:p>
          <a:p>
            <a:pPr marL="0" indent="0">
              <a:buNone/>
            </a:pPr>
            <a:r>
              <a:rPr lang="en-US" sz="1600" dirty="0" smtClean="0"/>
              <a:t>-    (Read) Pull user data from the database and display it to the user.</a:t>
            </a:r>
          </a:p>
          <a:p>
            <a:pPr marL="0" indent="0">
              <a:buNone/>
            </a:pPr>
            <a:r>
              <a:rPr lang="en-US" sz="1600" dirty="0" smtClean="0"/>
              <a:t>Optional:</a:t>
            </a:r>
          </a:p>
          <a:p>
            <a:pPr>
              <a:buFontTx/>
              <a:buChar char="-"/>
            </a:pPr>
            <a:r>
              <a:rPr lang="en-US" sz="1600" dirty="0" smtClean="0"/>
              <a:t>(Update) Add the ability to delete individual records.</a:t>
            </a:r>
          </a:p>
          <a:p>
            <a:pPr>
              <a:buFontTx/>
              <a:buChar char="-"/>
            </a:pPr>
            <a:r>
              <a:rPr lang="en-US" sz="1600" dirty="0" smtClean="0"/>
              <a:t>(Delete) Add the ability to update existing records.</a:t>
            </a:r>
          </a:p>
        </p:txBody>
      </p:sp>
    </p:spTree>
    <p:extLst>
      <p:ext uri="{BB962C8B-B14F-4D97-AF65-F5344CB8AC3E}">
        <p14:creationId xmlns:p14="http://schemas.microsoft.com/office/powerpoint/2010/main" val="359141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11267" name="Content Placeholder 2"/>
          <p:cNvSpPr>
            <a:spLocks noGrp="1"/>
          </p:cNvSpPr>
          <p:nvPr>
            <p:ph idx="1"/>
          </p:nvPr>
        </p:nvSpPr>
        <p:spPr/>
        <p:txBody>
          <a:bodyPr/>
          <a:lstStyle/>
          <a:p>
            <a:pPr eaLnBrk="1" hangingPunct="1"/>
            <a:r>
              <a:rPr lang="en-CA" sz="3600" b="1" dirty="0" smtClean="0"/>
              <a:t>Which resources may you use?</a:t>
            </a:r>
          </a:p>
          <a:p>
            <a:pPr lvl="1" eaLnBrk="1" hangingPunct="1"/>
            <a:r>
              <a:rPr lang="en-CA" sz="3400" dirty="0" smtClean="0"/>
              <a:t>This PowerPoint presentation</a:t>
            </a:r>
          </a:p>
          <a:p>
            <a:pPr lvl="1" eaLnBrk="1" hangingPunct="1"/>
            <a:r>
              <a:rPr lang="en-CA" sz="3400" dirty="0" smtClean="0"/>
              <a:t>Appropriate internet searches</a:t>
            </a:r>
          </a:p>
          <a:p>
            <a:pPr lvl="1" eaLnBrk="1" hangingPunct="1"/>
            <a:r>
              <a:rPr lang="en-CA" sz="3400" dirty="0" smtClean="0"/>
              <a:t>Microsoft Office 2016- Real World Applications Book</a:t>
            </a:r>
            <a:endParaRPr lang="en-US" sz="3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n-CA" b="1" dirty="0" smtClean="0"/>
              <a:t>What is a database?</a:t>
            </a:r>
          </a:p>
          <a:p>
            <a:pPr marL="640080" lvl="1" indent="-246888" eaLnBrk="1" fontAlgn="auto" hangingPunct="1">
              <a:spcAft>
                <a:spcPts val="0"/>
              </a:spcAft>
              <a:buFont typeface="Wingdings 2"/>
              <a:buChar char=""/>
              <a:defRPr/>
            </a:pPr>
            <a:r>
              <a:rPr lang="en-CA" dirty="0" smtClean="0"/>
              <a:t>A database is an organized collection of information or data relating to specific topics. Databases are typically in a computer system and allows the user to access, organize and filter data quickly and efficiently.</a:t>
            </a:r>
          </a:p>
          <a:p>
            <a:pPr marL="640080" lvl="1" indent="-246888" eaLnBrk="1" fontAlgn="auto" hangingPunct="1">
              <a:spcAft>
                <a:spcPts val="0"/>
              </a:spcAft>
              <a:buFont typeface="Wingdings 2"/>
              <a:buChar char=""/>
              <a:defRPr/>
            </a:pPr>
            <a:r>
              <a:rPr lang="en-CA" dirty="0" smtClean="0"/>
              <a:t>You can think of a database as an electronic filing cabinet</a:t>
            </a:r>
          </a:p>
          <a:p>
            <a:pPr marL="274320" indent="-274320" eaLnBrk="1" fontAlgn="auto" hangingPunct="1">
              <a:spcAft>
                <a:spcPts val="0"/>
              </a:spcAft>
              <a:buClr>
                <a:schemeClr val="accent3"/>
              </a:buClr>
              <a:buFont typeface="Wingdings 2"/>
              <a:buChar char=""/>
              <a:defRPr/>
            </a:pPr>
            <a:r>
              <a:rPr lang="en-CA" b="1" dirty="0" smtClean="0"/>
              <a:t>Who uses a database?</a:t>
            </a:r>
          </a:p>
          <a:p>
            <a:pPr marL="640080" lvl="1" indent="-246888" eaLnBrk="1" fontAlgn="auto" hangingPunct="1">
              <a:spcAft>
                <a:spcPts val="0"/>
              </a:spcAft>
              <a:buFont typeface="Wingdings 2"/>
              <a:buChar char=""/>
              <a:defRPr/>
            </a:pPr>
            <a:r>
              <a:rPr lang="en-CA" dirty="0" smtClean="0"/>
              <a:t>Businesses- store valuable information on customers, products and suppliers</a:t>
            </a:r>
          </a:p>
          <a:p>
            <a:pPr marL="640080" lvl="1" indent="-246888" eaLnBrk="1" fontAlgn="auto" hangingPunct="1">
              <a:spcAft>
                <a:spcPts val="0"/>
              </a:spcAft>
              <a:buFont typeface="Wingdings 2"/>
              <a:buChar char=""/>
              <a:defRPr/>
            </a:pPr>
            <a:r>
              <a:rPr lang="en-CA" dirty="0" smtClean="0"/>
              <a:t>Individuals- store personal information such as contacts and business listings</a:t>
            </a:r>
          </a:p>
          <a:p>
            <a:pPr marL="640080" lvl="1" indent="-246888" eaLnBrk="1" fontAlgn="auto" hangingPunct="1">
              <a:spcAft>
                <a:spcPts val="0"/>
              </a:spcAft>
              <a:buFont typeface="Wingdings 2"/>
              <a:buChar char=""/>
              <a:defRPr/>
            </a:pPr>
            <a:r>
              <a:rPr lang="en-US" dirty="0" smtClean="0"/>
              <a:t>Databases can exist both locally and remotely on the cloud, in fact many databases are stored locally but sync to the cloud.</a:t>
            </a:r>
            <a:endParaRPr lang="en-CA" dirty="0" smtClean="0"/>
          </a:p>
          <a:p>
            <a:pPr marL="274320" indent="-274320" eaLnBrk="1" fontAlgn="auto" hangingPunct="1">
              <a:spcAft>
                <a:spcPts val="0"/>
              </a:spcAft>
              <a:buClr>
                <a:schemeClr val="accent3"/>
              </a:buClr>
              <a:buFont typeface="Wingdings 2"/>
              <a:buNone/>
              <a:defRPr/>
            </a:pPr>
            <a:endParaRPr lang="en-US" dirty="0"/>
          </a:p>
        </p:txBody>
      </p:sp>
      <p:sp>
        <p:nvSpPr>
          <p:cNvPr id="2" name="Rectangle 1"/>
          <p:cNvSpPr/>
          <p:nvPr/>
        </p:nvSpPr>
        <p:spPr>
          <a:xfrm>
            <a:off x="1066800" y="5955268"/>
            <a:ext cx="4572000" cy="369332"/>
          </a:xfrm>
          <a:prstGeom prst="rect">
            <a:avLst/>
          </a:prstGeom>
        </p:spPr>
        <p:txBody>
          <a:bodyPr>
            <a:spAutoFit/>
          </a:bodyPr>
          <a:lstStyle/>
          <a:p>
            <a:r>
              <a:rPr lang="en-CA" dirty="0" smtClean="0">
                <a:hlinkClick r:id="rId3"/>
              </a:rPr>
              <a:t>Training</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13315" name="Content Placeholder 2"/>
          <p:cNvSpPr>
            <a:spLocks noGrp="1"/>
          </p:cNvSpPr>
          <p:nvPr>
            <p:ph idx="1"/>
          </p:nvPr>
        </p:nvSpPr>
        <p:spPr>
          <a:xfrm>
            <a:off x="457200" y="1143000"/>
            <a:ext cx="8229600" cy="5181600"/>
          </a:xfrm>
        </p:spPr>
        <p:txBody>
          <a:bodyPr/>
          <a:lstStyle/>
          <a:p>
            <a:pPr eaLnBrk="1" hangingPunct="1">
              <a:buFont typeface="Wingdings 2" pitchFamily="18" charset="2"/>
              <a:buNone/>
            </a:pPr>
            <a:r>
              <a:rPr lang="en-CA" b="1" dirty="0" smtClean="0"/>
              <a:t>Examples of databases</a:t>
            </a:r>
          </a:p>
          <a:p>
            <a:pPr lvl="1" eaLnBrk="1" hangingPunct="1"/>
            <a:r>
              <a:rPr lang="en-CA" dirty="0" smtClean="0"/>
              <a:t>Business database- Apple iTunes Store</a:t>
            </a:r>
          </a:p>
          <a:p>
            <a:pPr lvl="2" eaLnBrk="1" hangingPunct="1"/>
            <a:r>
              <a:rPr lang="en-CA" sz="1800" dirty="0" smtClean="0"/>
              <a:t>The Apple iTunes store contains massive databases tat store and sort music, movies, music videos, T.V. Shows, Applications and games. With a click of a button you can sort, filter and search to find what you are looking for.</a:t>
            </a:r>
          </a:p>
          <a:p>
            <a:pPr lvl="1" eaLnBrk="1" hangingPunct="1"/>
            <a:r>
              <a:rPr lang="en-CA" dirty="0" smtClean="0"/>
              <a:t>Individual database- Personal Playlist or MP3 player</a:t>
            </a:r>
          </a:p>
          <a:p>
            <a:pPr lvl="2" eaLnBrk="1" hangingPunct="1"/>
            <a:r>
              <a:rPr lang="en-CA" sz="1800" dirty="0" smtClean="0"/>
              <a:t>Once you have downloaded files and applications from the store ( or other sources) you can access them through a media player and transfer them to your MP3 player. Once here, you can sort, filter and search through your own personal files.</a:t>
            </a:r>
          </a:p>
          <a:p>
            <a:pPr eaLnBrk="1" hangingPunct="1"/>
            <a:r>
              <a:rPr lang="en-CA" sz="2000" dirty="0" smtClean="0"/>
              <a:t>Other Examples</a:t>
            </a:r>
          </a:p>
          <a:p>
            <a:pPr lvl="2" eaLnBrk="1" hangingPunct="1"/>
            <a:r>
              <a:rPr lang="en-US" dirty="0" smtClean="0">
                <a:hlinkClick r:id="rId2"/>
              </a:rPr>
              <a:t>http://www.costco.ca/</a:t>
            </a:r>
            <a:endParaRPr lang="en-US" dirty="0" smtClean="0"/>
          </a:p>
          <a:p>
            <a:pPr lvl="2" eaLnBrk="1" hangingPunct="1"/>
            <a:r>
              <a:rPr lang="en-US" dirty="0" smtClean="0">
                <a:hlinkClick r:id="rId3"/>
              </a:rPr>
              <a:t>http://www.autotrader.ca/default.aspx</a:t>
            </a:r>
            <a:endParaRPr lang="en-US" dirty="0" smtClean="0"/>
          </a:p>
          <a:p>
            <a:pPr eaLnBrk="1" hangingPunct="1"/>
            <a:r>
              <a:rPr lang="en-CA" sz="2000" dirty="0" smtClean="0"/>
              <a:t>Find your own- take 10 minutes to search on-line for other businesses that use databases on their web sites</a:t>
            </a:r>
            <a:endParaRPr lang="en-US" sz="2000" dirty="0" smtClean="0"/>
          </a:p>
          <a:p>
            <a:pPr lvl="2"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CA" smtClean="0"/>
              <a:t>INF1050: Database 1</a:t>
            </a:r>
            <a:br>
              <a:rPr lang="en-CA" smtClean="0"/>
            </a:br>
            <a:endParaRPr lang="en-US" smtClean="0"/>
          </a:p>
        </p:txBody>
      </p:sp>
      <p:sp>
        <p:nvSpPr>
          <p:cNvPr id="14339" name="Content Placeholder 2"/>
          <p:cNvSpPr>
            <a:spLocks noGrp="1"/>
          </p:cNvSpPr>
          <p:nvPr>
            <p:ph idx="1"/>
          </p:nvPr>
        </p:nvSpPr>
        <p:spPr/>
        <p:txBody>
          <a:bodyPr/>
          <a:lstStyle/>
          <a:p>
            <a:pPr eaLnBrk="1" hangingPunct="1"/>
            <a:r>
              <a:rPr lang="en-CA" dirty="0" smtClean="0"/>
              <a:t>Database Software</a:t>
            </a:r>
          </a:p>
          <a:p>
            <a:pPr lvl="1" eaLnBrk="1" hangingPunct="1"/>
            <a:r>
              <a:rPr lang="en-CA" dirty="0" smtClean="0"/>
              <a:t>The database software is the program that will allow you to create and modify databases. We will be using </a:t>
            </a:r>
            <a:r>
              <a:rPr lang="en-CA" b="1" i="1" dirty="0" smtClean="0"/>
              <a:t>Microsoft Access 2016 </a:t>
            </a:r>
            <a:r>
              <a:rPr lang="en-CA" dirty="0" smtClean="0"/>
              <a:t>in the classroom however there are other programs to choose from.</a:t>
            </a:r>
          </a:p>
          <a:p>
            <a:pPr lvl="1" eaLnBrk="1" hangingPunct="1"/>
            <a:r>
              <a:rPr lang="en-CA" dirty="0" smtClean="0"/>
              <a:t>What does database software allow you to do?</a:t>
            </a:r>
          </a:p>
          <a:p>
            <a:pPr lvl="2" eaLnBrk="1" hangingPunct="1"/>
            <a:r>
              <a:rPr lang="en-CA" dirty="0" smtClean="0"/>
              <a:t>Allows the user to design its contents</a:t>
            </a:r>
          </a:p>
          <a:p>
            <a:pPr lvl="2" eaLnBrk="1" hangingPunct="1"/>
            <a:r>
              <a:rPr lang="en-CA" dirty="0" smtClean="0"/>
              <a:t>When you create a database, you organize data into a logical order and assign a name to the file so that you can locate the information efficiently.</a:t>
            </a:r>
          </a:p>
          <a:p>
            <a:pPr lvl="2" eaLnBrk="1" hangingPunct="1"/>
            <a:endParaRPr lang="en-CA" dirty="0" smtClean="0"/>
          </a:p>
          <a:p>
            <a:pPr lvl="2" eaLnBrk="1" hangingPunct="1"/>
            <a:endParaRPr lang="en-CA" dirty="0" smtClean="0"/>
          </a:p>
          <a:p>
            <a:pPr lvl="1" eaLnBrk="1" hangingPunct="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3910</TotalTime>
  <Words>4400</Words>
  <Application>Microsoft Office PowerPoint</Application>
  <PresentationFormat>On-screen Show (4:3)</PresentationFormat>
  <Paragraphs>664</Paragraphs>
  <Slides>51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Calibri</vt:lpstr>
      <vt:lpstr>Constantia</vt:lpstr>
      <vt:lpstr>Times New Roman</vt:lpstr>
      <vt:lpstr>Verdana</vt:lpstr>
      <vt:lpstr>Wingdings</vt:lpstr>
      <vt:lpstr>Wingdings 2</vt:lpstr>
      <vt:lpstr>Flow</vt:lpstr>
      <vt:lpstr>INF1050: Database 1</vt:lpstr>
      <vt:lpstr>INF1050: Database 1 </vt:lpstr>
      <vt:lpstr>INF1050: Database 1 </vt:lpstr>
      <vt:lpstr>INF1050: Database 1 </vt:lpstr>
      <vt:lpstr>INF1050: Database 1 </vt:lpstr>
      <vt:lpstr>INF1050: Database 1 </vt:lpstr>
      <vt:lpstr>INF1050: Database 1 </vt:lpstr>
      <vt:lpstr>INF1050: Database 1 </vt:lpstr>
      <vt:lpstr>INF1050: Database 1 </vt:lpstr>
      <vt:lpstr>INF1050: Database 1 </vt:lpstr>
      <vt:lpstr>INF1050: Database 1</vt:lpstr>
      <vt:lpstr>INF1050: Database 1 </vt:lpstr>
      <vt:lpstr>Data Types</vt:lpstr>
      <vt:lpstr>INF1050: Database 1</vt:lpstr>
      <vt:lpstr>INF1050: Database 1</vt:lpstr>
      <vt:lpstr>INF1050: Database 1 Activity 1 (5%):  Getting to Know Each other</vt:lpstr>
      <vt:lpstr>Activity #1</vt:lpstr>
      <vt:lpstr>Activity #1</vt:lpstr>
      <vt:lpstr> INF1050: Database 1  Activity 2(15%)- High School </vt:lpstr>
      <vt:lpstr>INF1050: Database 1  Activity 2 - High School</vt:lpstr>
      <vt:lpstr> INF1050: Database 1   Activity 2 - High School</vt:lpstr>
      <vt:lpstr>  INF1050: Database 1</vt:lpstr>
      <vt:lpstr>Activity 2</vt:lpstr>
      <vt:lpstr>Activity 2 - Marking</vt:lpstr>
      <vt:lpstr>Introduction to Queries</vt:lpstr>
      <vt:lpstr> INF1050: Database 1   Activity 3 (15%) - Countries of the World</vt:lpstr>
      <vt:lpstr>INF1050: Database 1   Activity 3 - Countries</vt:lpstr>
      <vt:lpstr>INF1050: Database 1  Activity 3 – Countries - Marking</vt:lpstr>
      <vt:lpstr>Practice: Tables and Relationships</vt:lpstr>
      <vt:lpstr>INF1050: Database 1  Activity 4(15%) – Online Video Game/Movie Store</vt:lpstr>
      <vt:lpstr>INF1050: Database 1 Activity 4-Online Video Game/Movie Store</vt:lpstr>
      <vt:lpstr>PowerPoint Presentation</vt:lpstr>
      <vt:lpstr>PowerPoint Presentation</vt:lpstr>
      <vt:lpstr>PowerPoint Presentation</vt:lpstr>
      <vt:lpstr>INF1050: Database 1  Activity 4 – Online Video Game/Movie Store</vt:lpstr>
      <vt:lpstr>INF1050: Database 1  Activity 4 –Online Video Game/Movie Store- Marking</vt:lpstr>
      <vt:lpstr>INF1050: Database 1  Activity 5 - New (used) Vehicle(25%)</vt:lpstr>
      <vt:lpstr>INF1050: Database 1   Activity 5 - : New (used) Vehicle</vt:lpstr>
      <vt:lpstr>INF1050: Database 1   Activity 5 - : New (used) Vehicle</vt:lpstr>
      <vt:lpstr>INF1050: Database 1   Activity 5 - : New (used) Vehicle</vt:lpstr>
      <vt:lpstr>INF1050: Database 1  </vt:lpstr>
      <vt:lpstr>INF1050: Database 1   Activity 5 - New (used) Vehicle</vt:lpstr>
      <vt:lpstr>INF1050: Database 1  </vt:lpstr>
      <vt:lpstr>INF1050: Database 1   </vt:lpstr>
      <vt:lpstr>INF1050: Database 1 Activity #5:  Queries</vt:lpstr>
      <vt:lpstr>INF1050: Database 1 Activity #5:  Queries</vt:lpstr>
      <vt:lpstr>INF1050: Database 1 Activity #5: Queries</vt:lpstr>
      <vt:lpstr>INF1050: Database 1 Activity #5: Creating Reports</vt:lpstr>
      <vt:lpstr>Assignment 5 - Marking</vt:lpstr>
      <vt:lpstr>INF1050: Database 1 Resources</vt:lpstr>
      <vt:lpstr>Extra Credit:  COURSE CSE2120: DATA STRUCTURES 1 Prerequisite: CSE2110: Procedural Programming 1 Mobile Database Project</vt:lpstr>
    </vt:vector>
  </TitlesOfParts>
  <Company>Sopranos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1: INF1050</dc:title>
  <dc:creator>Mike</dc:creator>
  <cp:lastModifiedBy>Nevin Morrison</cp:lastModifiedBy>
  <cp:revision>349</cp:revision>
  <dcterms:created xsi:type="dcterms:W3CDTF">2009-03-14T18:39:38Z</dcterms:created>
  <dcterms:modified xsi:type="dcterms:W3CDTF">2019-05-06T18:29:33Z</dcterms:modified>
</cp:coreProperties>
</file>