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8"/>
  </p:notesMasterIdLst>
  <p:handoutMasterIdLst>
    <p:handoutMasterId r:id="rId19"/>
  </p:handoutMasterIdLst>
  <p:sldIdLst>
    <p:sldId id="257" r:id="rId5"/>
    <p:sldId id="268" r:id="rId6"/>
    <p:sldId id="267" r:id="rId7"/>
    <p:sldId id="272" r:id="rId8"/>
    <p:sldId id="273" r:id="rId9"/>
    <p:sldId id="269" r:id="rId10"/>
    <p:sldId id="270" r:id="rId11"/>
    <p:sldId id="259" r:id="rId12"/>
    <p:sldId id="261" r:id="rId13"/>
    <p:sldId id="262" r:id="rId14"/>
    <p:sldId id="274" r:id="rId15"/>
    <p:sldId id="263" r:id="rId16"/>
    <p:sldId id="275" r:id="rId17"/>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5" d="100"/>
          <a:sy n="115" d="100"/>
        </p:scale>
        <p:origin x="378" y="10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7942A0-B7D2-4B14-8FEA-55FC702F5BE7}" type="doc">
      <dgm:prSet loTypeId="urn:microsoft.com/office/officeart/2005/8/layout/vProcess5" loCatId="process" qsTypeId="urn:microsoft.com/office/officeart/2005/8/quickstyle/simple4" qsCatId="simple" csTypeId="urn:microsoft.com/office/officeart/2005/8/colors/colorful1" csCatId="colorful" phldr="1"/>
      <dgm:spPr/>
      <dgm:t>
        <a:bodyPr/>
        <a:lstStyle/>
        <a:p>
          <a:endParaRPr lang="en-US"/>
        </a:p>
      </dgm:t>
    </dgm:pt>
    <dgm:pt modelId="{8EC937D8-BD76-4A12-A3E5-900D5C1E2E05}">
      <dgm:prSet phldrT="[Text]"/>
      <dgm:spPr/>
      <dgm:t>
        <a:bodyPr/>
        <a:lstStyle/>
        <a:p>
          <a:r>
            <a:rPr lang="en-US" dirty="0"/>
            <a:t>Task 2</a:t>
          </a:r>
        </a:p>
      </dgm:t>
    </dgm:pt>
    <dgm:pt modelId="{8265EE85-9851-494E-A6D3-1CDACE947DF3}" type="parTrans" cxnId="{43DC8383-AEE5-490C-A8E5-1F216F2B8FE6}">
      <dgm:prSet/>
      <dgm:spPr/>
      <dgm:t>
        <a:bodyPr/>
        <a:lstStyle/>
        <a:p>
          <a:endParaRPr lang="en-US"/>
        </a:p>
      </dgm:t>
    </dgm:pt>
    <dgm:pt modelId="{B3EFD4A5-9FA1-4ABE-B722-05162509509B}" type="sibTrans" cxnId="{43DC8383-AEE5-490C-A8E5-1F216F2B8FE6}">
      <dgm:prSet/>
      <dgm:spPr/>
      <dgm:t>
        <a:bodyPr/>
        <a:lstStyle/>
        <a:p>
          <a:endParaRPr lang="en-US"/>
        </a:p>
      </dgm:t>
    </dgm:pt>
    <dgm:pt modelId="{7133ECF5-4190-4604-AA2F-03C9A0A9210F}">
      <dgm:prSet phldrT="[Text]"/>
      <dgm:spPr/>
      <dgm:t>
        <a:bodyPr/>
        <a:lstStyle/>
        <a:p>
          <a:r>
            <a:rPr lang="en-US" dirty="0"/>
            <a:t>Task 3</a:t>
          </a:r>
        </a:p>
      </dgm:t>
    </dgm:pt>
    <dgm:pt modelId="{7D1B29D7-21DD-436A-8F7C-E87DE53C1431}" type="parTrans" cxnId="{011A9761-E983-4C7D-AB1D-2038261D8FF8}">
      <dgm:prSet/>
      <dgm:spPr/>
      <dgm:t>
        <a:bodyPr/>
        <a:lstStyle/>
        <a:p>
          <a:endParaRPr lang="en-US"/>
        </a:p>
      </dgm:t>
    </dgm:pt>
    <dgm:pt modelId="{46037378-034A-4662-877A-B53E1DA069A3}" type="sibTrans" cxnId="{011A9761-E983-4C7D-AB1D-2038261D8FF8}">
      <dgm:prSet/>
      <dgm:spPr/>
      <dgm:t>
        <a:bodyPr/>
        <a:lstStyle/>
        <a:p>
          <a:endParaRPr lang="en-US"/>
        </a:p>
      </dgm:t>
    </dgm:pt>
    <dgm:pt modelId="{095A5E99-E976-4550-8F80-53CC813F2F5A}">
      <dgm:prSet phldrT="[Text]"/>
      <dgm:spPr/>
      <dgm:t>
        <a:bodyPr/>
        <a:lstStyle/>
        <a:p>
          <a:r>
            <a:rPr lang="en-US" dirty="0"/>
            <a:t>Task 1</a:t>
          </a:r>
        </a:p>
      </dgm:t>
    </dgm:pt>
    <dgm:pt modelId="{8877691F-1B60-4485-9174-DDEC7EE68B70}" type="sibTrans" cxnId="{D1A4D8E6-F04E-4AB1-8D0C-63DC7AB1E81F}">
      <dgm:prSet/>
      <dgm:spPr/>
      <dgm:t>
        <a:bodyPr/>
        <a:lstStyle/>
        <a:p>
          <a:endParaRPr lang="en-US"/>
        </a:p>
      </dgm:t>
    </dgm:pt>
    <dgm:pt modelId="{03339A0D-5DC0-4B29-8353-C5AEBFD4DE86}" type="parTrans" cxnId="{D1A4D8E6-F04E-4AB1-8D0C-63DC7AB1E81F}">
      <dgm:prSet/>
      <dgm:spPr/>
      <dgm:t>
        <a:bodyPr/>
        <a:lstStyle/>
        <a:p>
          <a:endParaRPr lang="en-US"/>
        </a:p>
      </dgm:t>
    </dgm:pt>
    <dgm:pt modelId="{1D84D8B6-AB32-4491-B5D2-EFE3D7668B88}" type="pres">
      <dgm:prSet presAssocID="{CD7942A0-B7D2-4B14-8FEA-55FC702F5BE7}" presName="outerComposite" presStyleCnt="0">
        <dgm:presLayoutVars>
          <dgm:chMax val="5"/>
          <dgm:dir/>
          <dgm:resizeHandles val="exact"/>
        </dgm:presLayoutVars>
      </dgm:prSet>
      <dgm:spPr/>
      <dgm:t>
        <a:bodyPr/>
        <a:lstStyle/>
        <a:p>
          <a:endParaRPr lang="en-US"/>
        </a:p>
      </dgm:t>
    </dgm:pt>
    <dgm:pt modelId="{3E0E8213-E460-4EB7-9A92-C2B1CC553F0D}" type="pres">
      <dgm:prSet presAssocID="{CD7942A0-B7D2-4B14-8FEA-55FC702F5BE7}" presName="dummyMaxCanvas" presStyleCnt="0">
        <dgm:presLayoutVars/>
      </dgm:prSet>
      <dgm:spPr/>
    </dgm:pt>
    <dgm:pt modelId="{124EF20B-D98C-45B2-BB13-7B93B5373CEB}" type="pres">
      <dgm:prSet presAssocID="{CD7942A0-B7D2-4B14-8FEA-55FC702F5BE7}" presName="ThreeNodes_1" presStyleLbl="node1" presStyleIdx="0" presStyleCnt="3">
        <dgm:presLayoutVars>
          <dgm:bulletEnabled val="1"/>
        </dgm:presLayoutVars>
      </dgm:prSet>
      <dgm:spPr/>
      <dgm:t>
        <a:bodyPr/>
        <a:lstStyle/>
        <a:p>
          <a:endParaRPr lang="en-US"/>
        </a:p>
      </dgm:t>
    </dgm:pt>
    <dgm:pt modelId="{CA544AF7-F7B2-4CA5-9251-B4CDB8D06634}" type="pres">
      <dgm:prSet presAssocID="{CD7942A0-B7D2-4B14-8FEA-55FC702F5BE7}" presName="ThreeNodes_2" presStyleLbl="node1" presStyleIdx="1" presStyleCnt="3">
        <dgm:presLayoutVars>
          <dgm:bulletEnabled val="1"/>
        </dgm:presLayoutVars>
      </dgm:prSet>
      <dgm:spPr/>
      <dgm:t>
        <a:bodyPr/>
        <a:lstStyle/>
        <a:p>
          <a:endParaRPr lang="en-US"/>
        </a:p>
      </dgm:t>
    </dgm:pt>
    <dgm:pt modelId="{2AE92D3F-F0FA-45DD-BB60-4C6FBC6BC016}" type="pres">
      <dgm:prSet presAssocID="{CD7942A0-B7D2-4B14-8FEA-55FC702F5BE7}" presName="ThreeNodes_3" presStyleLbl="node1" presStyleIdx="2" presStyleCnt="3">
        <dgm:presLayoutVars>
          <dgm:bulletEnabled val="1"/>
        </dgm:presLayoutVars>
      </dgm:prSet>
      <dgm:spPr/>
      <dgm:t>
        <a:bodyPr/>
        <a:lstStyle/>
        <a:p>
          <a:endParaRPr lang="en-US"/>
        </a:p>
      </dgm:t>
    </dgm:pt>
    <dgm:pt modelId="{9CA877D8-99F8-40A0-89E9-59A61C9A70F4}" type="pres">
      <dgm:prSet presAssocID="{CD7942A0-B7D2-4B14-8FEA-55FC702F5BE7}" presName="ThreeConn_1-2" presStyleLbl="fgAccFollowNode1" presStyleIdx="0" presStyleCnt="2">
        <dgm:presLayoutVars>
          <dgm:bulletEnabled val="1"/>
        </dgm:presLayoutVars>
      </dgm:prSet>
      <dgm:spPr/>
      <dgm:t>
        <a:bodyPr/>
        <a:lstStyle/>
        <a:p>
          <a:endParaRPr lang="en-US"/>
        </a:p>
      </dgm:t>
    </dgm:pt>
    <dgm:pt modelId="{62643EF2-016C-41F1-8CBC-398422A85727}" type="pres">
      <dgm:prSet presAssocID="{CD7942A0-B7D2-4B14-8FEA-55FC702F5BE7}" presName="ThreeConn_2-3" presStyleLbl="fgAccFollowNode1" presStyleIdx="1" presStyleCnt="2">
        <dgm:presLayoutVars>
          <dgm:bulletEnabled val="1"/>
        </dgm:presLayoutVars>
      </dgm:prSet>
      <dgm:spPr/>
      <dgm:t>
        <a:bodyPr/>
        <a:lstStyle/>
        <a:p>
          <a:endParaRPr lang="en-US"/>
        </a:p>
      </dgm:t>
    </dgm:pt>
    <dgm:pt modelId="{7A2F6994-DA87-4497-BFC7-DD9D6EC5315F}" type="pres">
      <dgm:prSet presAssocID="{CD7942A0-B7D2-4B14-8FEA-55FC702F5BE7}" presName="ThreeNodes_1_text" presStyleLbl="node1" presStyleIdx="2" presStyleCnt="3">
        <dgm:presLayoutVars>
          <dgm:bulletEnabled val="1"/>
        </dgm:presLayoutVars>
      </dgm:prSet>
      <dgm:spPr/>
      <dgm:t>
        <a:bodyPr/>
        <a:lstStyle/>
        <a:p>
          <a:endParaRPr lang="en-US"/>
        </a:p>
      </dgm:t>
    </dgm:pt>
    <dgm:pt modelId="{916C48CB-E452-4B79-A9B9-4C9A90B47960}" type="pres">
      <dgm:prSet presAssocID="{CD7942A0-B7D2-4B14-8FEA-55FC702F5BE7}" presName="ThreeNodes_2_text" presStyleLbl="node1" presStyleIdx="2" presStyleCnt="3">
        <dgm:presLayoutVars>
          <dgm:bulletEnabled val="1"/>
        </dgm:presLayoutVars>
      </dgm:prSet>
      <dgm:spPr/>
      <dgm:t>
        <a:bodyPr/>
        <a:lstStyle/>
        <a:p>
          <a:endParaRPr lang="en-US"/>
        </a:p>
      </dgm:t>
    </dgm:pt>
    <dgm:pt modelId="{A31D264E-E285-4E5C-8EB7-762CD501BE72}" type="pres">
      <dgm:prSet presAssocID="{CD7942A0-B7D2-4B14-8FEA-55FC702F5BE7}" presName="ThreeNodes_3_text" presStyleLbl="node1" presStyleIdx="2" presStyleCnt="3">
        <dgm:presLayoutVars>
          <dgm:bulletEnabled val="1"/>
        </dgm:presLayoutVars>
      </dgm:prSet>
      <dgm:spPr/>
      <dgm:t>
        <a:bodyPr/>
        <a:lstStyle/>
        <a:p>
          <a:endParaRPr lang="en-US"/>
        </a:p>
      </dgm:t>
    </dgm:pt>
  </dgm:ptLst>
  <dgm:cxnLst>
    <dgm:cxn modelId="{01DF159A-D6BF-454C-88DE-F3D31A3613D1}" type="presOf" srcId="{B3EFD4A5-9FA1-4ABE-B722-05162509509B}" destId="{62643EF2-016C-41F1-8CBC-398422A85727}" srcOrd="0" destOrd="0" presId="urn:microsoft.com/office/officeart/2005/8/layout/vProcess5"/>
    <dgm:cxn modelId="{5C79B036-258E-42A1-B5C3-7EA787F7D316}" type="presOf" srcId="{8EC937D8-BD76-4A12-A3E5-900D5C1E2E05}" destId="{916C48CB-E452-4B79-A9B9-4C9A90B47960}" srcOrd="1" destOrd="0" presId="urn:microsoft.com/office/officeart/2005/8/layout/vProcess5"/>
    <dgm:cxn modelId="{34ED002D-E784-4532-B754-163368F108A9}" type="presOf" srcId="{CD7942A0-B7D2-4B14-8FEA-55FC702F5BE7}" destId="{1D84D8B6-AB32-4491-B5D2-EFE3D7668B88}" srcOrd="0" destOrd="0" presId="urn:microsoft.com/office/officeart/2005/8/layout/vProcess5"/>
    <dgm:cxn modelId="{011A9761-E983-4C7D-AB1D-2038261D8FF8}" srcId="{CD7942A0-B7D2-4B14-8FEA-55FC702F5BE7}" destId="{7133ECF5-4190-4604-AA2F-03C9A0A9210F}" srcOrd="2" destOrd="0" parTransId="{7D1B29D7-21DD-436A-8F7C-E87DE53C1431}" sibTransId="{46037378-034A-4662-877A-B53E1DA069A3}"/>
    <dgm:cxn modelId="{B125616A-1FB0-42B9-AE90-79974A64B6D8}" type="presOf" srcId="{8877691F-1B60-4485-9174-DDEC7EE68B70}" destId="{9CA877D8-99F8-40A0-89E9-59A61C9A70F4}" srcOrd="0" destOrd="0" presId="urn:microsoft.com/office/officeart/2005/8/layout/vProcess5"/>
    <dgm:cxn modelId="{C7D4E10B-C54E-416B-9225-34F88D03383A}" type="presOf" srcId="{7133ECF5-4190-4604-AA2F-03C9A0A9210F}" destId="{2AE92D3F-F0FA-45DD-BB60-4C6FBC6BC016}" srcOrd="0" destOrd="0" presId="urn:microsoft.com/office/officeart/2005/8/layout/vProcess5"/>
    <dgm:cxn modelId="{AAB4FF8D-4BAD-4021-9474-262C8DC490F9}" type="presOf" srcId="{7133ECF5-4190-4604-AA2F-03C9A0A9210F}" destId="{A31D264E-E285-4E5C-8EB7-762CD501BE72}" srcOrd="1" destOrd="0" presId="urn:microsoft.com/office/officeart/2005/8/layout/vProcess5"/>
    <dgm:cxn modelId="{D1A4D8E6-F04E-4AB1-8D0C-63DC7AB1E81F}" srcId="{CD7942A0-B7D2-4B14-8FEA-55FC702F5BE7}" destId="{095A5E99-E976-4550-8F80-53CC813F2F5A}" srcOrd="0" destOrd="0" parTransId="{03339A0D-5DC0-4B29-8353-C5AEBFD4DE86}" sibTransId="{8877691F-1B60-4485-9174-DDEC7EE68B70}"/>
    <dgm:cxn modelId="{AA2A8444-E39A-41CC-8873-D5BCF1548AB2}" type="presOf" srcId="{095A5E99-E976-4550-8F80-53CC813F2F5A}" destId="{7A2F6994-DA87-4497-BFC7-DD9D6EC5315F}" srcOrd="1" destOrd="0" presId="urn:microsoft.com/office/officeart/2005/8/layout/vProcess5"/>
    <dgm:cxn modelId="{153D914B-6F11-42B6-A3D3-B4527531E98D}" type="presOf" srcId="{8EC937D8-BD76-4A12-A3E5-900D5C1E2E05}" destId="{CA544AF7-F7B2-4CA5-9251-B4CDB8D06634}" srcOrd="0" destOrd="0" presId="urn:microsoft.com/office/officeart/2005/8/layout/vProcess5"/>
    <dgm:cxn modelId="{0466A2A0-4B93-4F76-9697-0BF5D6339334}" type="presOf" srcId="{095A5E99-E976-4550-8F80-53CC813F2F5A}" destId="{124EF20B-D98C-45B2-BB13-7B93B5373CEB}" srcOrd="0" destOrd="0" presId="urn:microsoft.com/office/officeart/2005/8/layout/vProcess5"/>
    <dgm:cxn modelId="{43DC8383-AEE5-490C-A8E5-1F216F2B8FE6}" srcId="{CD7942A0-B7D2-4B14-8FEA-55FC702F5BE7}" destId="{8EC937D8-BD76-4A12-A3E5-900D5C1E2E05}" srcOrd="1" destOrd="0" parTransId="{8265EE85-9851-494E-A6D3-1CDACE947DF3}" sibTransId="{B3EFD4A5-9FA1-4ABE-B722-05162509509B}"/>
    <dgm:cxn modelId="{21413473-CE56-483E-85E7-AFF53BEE3ACF}" type="presParOf" srcId="{1D84D8B6-AB32-4491-B5D2-EFE3D7668B88}" destId="{3E0E8213-E460-4EB7-9A92-C2B1CC553F0D}" srcOrd="0" destOrd="0" presId="urn:microsoft.com/office/officeart/2005/8/layout/vProcess5"/>
    <dgm:cxn modelId="{E250DB45-3805-4F37-92A5-19A0F21EE630}" type="presParOf" srcId="{1D84D8B6-AB32-4491-B5D2-EFE3D7668B88}" destId="{124EF20B-D98C-45B2-BB13-7B93B5373CEB}" srcOrd="1" destOrd="0" presId="urn:microsoft.com/office/officeart/2005/8/layout/vProcess5"/>
    <dgm:cxn modelId="{A7F39C4B-F36E-4614-A412-786FF448337A}" type="presParOf" srcId="{1D84D8B6-AB32-4491-B5D2-EFE3D7668B88}" destId="{CA544AF7-F7B2-4CA5-9251-B4CDB8D06634}" srcOrd="2" destOrd="0" presId="urn:microsoft.com/office/officeart/2005/8/layout/vProcess5"/>
    <dgm:cxn modelId="{7199DF72-CA3D-43A4-AEEB-555F12D2BE0F}" type="presParOf" srcId="{1D84D8B6-AB32-4491-B5D2-EFE3D7668B88}" destId="{2AE92D3F-F0FA-45DD-BB60-4C6FBC6BC016}" srcOrd="3" destOrd="0" presId="urn:microsoft.com/office/officeart/2005/8/layout/vProcess5"/>
    <dgm:cxn modelId="{61DD7316-2FC3-471E-8C5F-5D851779FC04}" type="presParOf" srcId="{1D84D8B6-AB32-4491-B5D2-EFE3D7668B88}" destId="{9CA877D8-99F8-40A0-89E9-59A61C9A70F4}" srcOrd="4" destOrd="0" presId="urn:microsoft.com/office/officeart/2005/8/layout/vProcess5"/>
    <dgm:cxn modelId="{6EE6648B-6E08-495E-869E-9E38ABCDADE5}" type="presParOf" srcId="{1D84D8B6-AB32-4491-B5D2-EFE3D7668B88}" destId="{62643EF2-016C-41F1-8CBC-398422A85727}" srcOrd="5" destOrd="0" presId="urn:microsoft.com/office/officeart/2005/8/layout/vProcess5"/>
    <dgm:cxn modelId="{767106FE-B0D3-45F3-8E53-F13C2519B56D}" type="presParOf" srcId="{1D84D8B6-AB32-4491-B5D2-EFE3D7668B88}" destId="{7A2F6994-DA87-4497-BFC7-DD9D6EC5315F}" srcOrd="6" destOrd="0" presId="urn:microsoft.com/office/officeart/2005/8/layout/vProcess5"/>
    <dgm:cxn modelId="{173732D9-D623-4C1A-BD06-56CE3D3FF5F0}" type="presParOf" srcId="{1D84D8B6-AB32-4491-B5D2-EFE3D7668B88}" destId="{916C48CB-E452-4B79-A9B9-4C9A90B47960}" srcOrd="7" destOrd="0" presId="urn:microsoft.com/office/officeart/2005/8/layout/vProcess5"/>
    <dgm:cxn modelId="{621272CB-AC8C-408C-89DC-122A2E8083B2}" type="presParOf" srcId="{1D84D8B6-AB32-4491-B5D2-EFE3D7668B88}" destId="{A31D264E-E285-4E5C-8EB7-762CD501BE72}"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EF20B-D98C-45B2-BB13-7B93B5373CEB}">
      <dsp:nvSpPr>
        <dsp:cNvPr id="0" name=""/>
        <dsp:cNvSpPr/>
      </dsp:nvSpPr>
      <dsp:spPr>
        <a:xfrm>
          <a:off x="0" y="0"/>
          <a:ext cx="3625771" cy="800100"/>
        </a:xfrm>
        <a:prstGeom prst="roundRect">
          <a:avLst>
            <a:gd name="adj" fmla="val 1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100000"/>
                <a:shade val="100000"/>
                <a:satMod val="155000"/>
              </a:schemeClr>
            </a:gs>
          </a:gsLst>
          <a:lin ang="16200000" scaled="0"/>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a:t>Task 1</a:t>
          </a:r>
        </a:p>
      </dsp:txBody>
      <dsp:txXfrm>
        <a:off x="23434" y="23434"/>
        <a:ext cx="2762401" cy="753232"/>
      </dsp:txXfrm>
    </dsp:sp>
    <dsp:sp modelId="{CA544AF7-F7B2-4CA5-9251-B4CDB8D06634}">
      <dsp:nvSpPr>
        <dsp:cNvPr id="0" name=""/>
        <dsp:cNvSpPr/>
      </dsp:nvSpPr>
      <dsp:spPr>
        <a:xfrm>
          <a:off x="319920" y="933449"/>
          <a:ext cx="3625771" cy="800100"/>
        </a:xfrm>
        <a:prstGeom prst="roundRect">
          <a:avLst>
            <a:gd name="adj" fmla="val 1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100000"/>
                <a:shade val="100000"/>
                <a:satMod val="155000"/>
              </a:schemeClr>
            </a:gs>
          </a:gsLst>
          <a:lin ang="16200000" scaled="0"/>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a:t>Task 2</a:t>
          </a:r>
        </a:p>
      </dsp:txBody>
      <dsp:txXfrm>
        <a:off x="343354" y="956883"/>
        <a:ext cx="2738917" cy="753232"/>
      </dsp:txXfrm>
    </dsp:sp>
    <dsp:sp modelId="{2AE92D3F-F0FA-45DD-BB60-4C6FBC6BC016}">
      <dsp:nvSpPr>
        <dsp:cNvPr id="0" name=""/>
        <dsp:cNvSpPr/>
      </dsp:nvSpPr>
      <dsp:spPr>
        <a:xfrm>
          <a:off x="639841" y="1866899"/>
          <a:ext cx="3625771" cy="800100"/>
        </a:xfrm>
        <a:prstGeom prst="roundRect">
          <a:avLst>
            <a:gd name="adj" fmla="val 1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100000"/>
                <a:shade val="100000"/>
                <a:satMod val="155000"/>
              </a:schemeClr>
            </a:gs>
          </a:gsLst>
          <a:lin ang="16200000" scaled="0"/>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a:t>Task 3</a:t>
          </a:r>
        </a:p>
      </dsp:txBody>
      <dsp:txXfrm>
        <a:off x="663275" y="1890333"/>
        <a:ext cx="2738917" cy="753232"/>
      </dsp:txXfrm>
    </dsp:sp>
    <dsp:sp modelId="{9CA877D8-99F8-40A0-89E9-59A61C9A70F4}">
      <dsp:nvSpPr>
        <dsp:cNvPr id="0" name=""/>
        <dsp:cNvSpPr/>
      </dsp:nvSpPr>
      <dsp:spPr>
        <a:xfrm>
          <a:off x="3105706" y="606742"/>
          <a:ext cx="520065" cy="520065"/>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miter lim="800000"/>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3222721" y="606742"/>
        <a:ext cx="286035" cy="391349"/>
      </dsp:txXfrm>
    </dsp:sp>
    <dsp:sp modelId="{62643EF2-016C-41F1-8CBC-398422A85727}">
      <dsp:nvSpPr>
        <dsp:cNvPr id="0" name=""/>
        <dsp:cNvSpPr/>
      </dsp:nvSpPr>
      <dsp:spPr>
        <a:xfrm>
          <a:off x="3425627" y="1534858"/>
          <a:ext cx="520065" cy="520065"/>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miter lim="800000"/>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3542642" y="1534858"/>
        <a:ext cx="286035" cy="39134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1/15/2018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1/15/2018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7</a:t>
            </a:fld>
            <a:endParaRPr lang="en-US"/>
          </a:p>
        </p:txBody>
      </p:sp>
    </p:spTree>
    <p:extLst>
      <p:ext uri="{BB962C8B-B14F-4D97-AF65-F5344CB8AC3E}">
        <p14:creationId xmlns:p14="http://schemas.microsoft.com/office/powerpoint/2010/main" val="411722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22" name="Date Placeholder 21"/>
          <p:cNvSpPr>
            <a:spLocks noGrp="1"/>
          </p:cNvSpPr>
          <p:nvPr>
            <p:ph type="dt" sz="half" idx="10"/>
          </p:nvPr>
        </p:nvSpPr>
        <p:spPr/>
        <p:txBody>
          <a:bodyPr/>
          <a:lstStyle/>
          <a:p>
            <a:fld id="{F0DFD029-FB74-4578-B929-F66AA97659CA}" type="datetimeFigureOut">
              <a:rPr lang="en-US"/>
              <a:t>1/15/2018</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1/15/2018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1/15/2018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1/15/2018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DFD029-FB74-4578-B929-F66AA97659CA}" type="datetimeFigureOut">
              <a:rPr lang="en-US"/>
              <a:t>1/15/2018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1/15/2018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F0DFD029-FB74-4578-B929-F66AA97659CA}" type="datetimeFigureOut">
              <a:rPr lang="en-US"/>
              <a:t>1/15/2018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F0DFD029-FB74-4578-B929-F66AA97659CA}" type="datetimeFigureOut">
              <a:rPr lang="en-US"/>
              <a:t>1/15/2018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a:t>1/15/2018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1/15/2018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3" name="Picture Placeholder 2"/>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1/15/2018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9980">
              <a:srgbClr val="00B0F0"/>
            </a:gs>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0DFD029-FB74-4578-B929-F66AA97659CA}" type="datetimeFigureOut">
              <a:rPr lang="en-US"/>
              <a:pPr/>
              <a:t>1/15/2018</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OvITnnYkl8c"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weEOXDtKA_k"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dzKaPmaqKN0"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www.wisegeek.org/what-is-procedural-programming.htm" TargetMode="External"/><Relationship Id="rId7" Type="http://schemas.openxmlformats.org/officeDocument/2006/relationships/diagramColors" Target="../diagrams/colors1.xml"/><Relationship Id="rId2" Type="http://schemas.openxmlformats.org/officeDocument/2006/relationships/hyperlink" Target="http://www.virtuosimedia.com/dev/php/procedural-vs-object-oriented-programming-oop" TargetMode="Externa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uyHmVhm0uy0" TargetMode="External"/><Relationship Id="rId2" Type="http://schemas.openxmlformats.org/officeDocument/2006/relationships/hyperlink" Target="http://study.com/academy/lesson/object-oriented-programming-vs-procedural-programming.html" TargetMode="External"/><Relationship Id="rId1" Type="http://schemas.openxmlformats.org/officeDocument/2006/relationships/slideLayout" Target="../slideLayouts/slideLayout2.xml"/><Relationship Id="rId4" Type="http://schemas.openxmlformats.org/officeDocument/2006/relationships/hyperlink" Target="https://www.youtube.com/watch?v=JqOQQqDx8W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ocs.microsoft.com/en-us/dotnet/csharp/language-reference/keywords/switch" TargetMode="External"/><Relationship Id="rId2" Type="http://schemas.openxmlformats.org/officeDocument/2006/relationships/hyperlink" Target="https://docs.microsoft.com/en-us/dotnet/csharp/language-reference/keywords/if-el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nity3d.com/5?gclid=CMTZ7-Gn9MICFfFaMgod0U0A2g"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ch-lowrS4Zk"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b="1" dirty="0"/>
              <a:t>PROCEDURAL PROGRAMMING 1</a:t>
            </a:r>
            <a:endParaRPr lang="en-US" dirty="0"/>
          </a:p>
        </p:txBody>
      </p:sp>
      <p:sp>
        <p:nvSpPr>
          <p:cNvPr id="5" name="Subtitle 4"/>
          <p:cNvSpPr>
            <a:spLocks noGrp="1"/>
          </p:cNvSpPr>
          <p:nvPr>
            <p:ph type="subTitle" idx="1"/>
          </p:nvPr>
        </p:nvSpPr>
        <p:spPr/>
        <p:txBody>
          <a:bodyPr/>
          <a:lstStyle/>
          <a:p>
            <a:r>
              <a:rPr lang="en-CA" b="1" dirty="0">
                <a:solidFill>
                  <a:srgbClr val="FFFF00"/>
                </a:solidFill>
              </a:rPr>
              <a:t>COURSE CSE2110</a:t>
            </a:r>
            <a:endParaRPr lang="en-US" dirty="0">
              <a:solidFill>
                <a:srgbClr val="FFFF00"/>
              </a:solidFill>
            </a:endParaRPr>
          </a:p>
        </p:txBody>
      </p:sp>
      <p:sp>
        <p:nvSpPr>
          <p:cNvPr id="3" name="TextBox 2"/>
          <p:cNvSpPr txBox="1"/>
          <p:nvPr/>
        </p:nvSpPr>
        <p:spPr>
          <a:xfrm>
            <a:off x="1751012" y="3810000"/>
            <a:ext cx="6248400" cy="954107"/>
          </a:xfrm>
          <a:prstGeom prst="rect">
            <a:avLst/>
          </a:prstGeom>
          <a:noFill/>
        </p:spPr>
        <p:txBody>
          <a:bodyPr wrap="square" rtlCol="0">
            <a:spAutoFit/>
          </a:bodyPr>
          <a:lstStyle/>
          <a:p>
            <a:r>
              <a:rPr lang="en-CA" sz="2800" dirty="0" err="1"/>
              <a:t>Prerequiste</a:t>
            </a:r>
            <a:r>
              <a:rPr lang="en-CA" sz="2800" dirty="0"/>
              <a:t>:</a:t>
            </a:r>
          </a:p>
          <a:p>
            <a:r>
              <a:rPr lang="en-CA" sz="2800" dirty="0"/>
              <a:t>CSE1120: Structured Programming 2</a:t>
            </a:r>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Tutorial #2:  Intro to </a:t>
            </a:r>
            <a:r>
              <a:rPr lang="en-US" dirty="0" err="1"/>
              <a:t>MonoDevelop</a:t>
            </a:r>
            <a:r>
              <a:rPr lang="en-US" dirty="0"/>
              <a:t> and Scripts  </a:t>
            </a:r>
          </a:p>
        </p:txBody>
      </p:sp>
      <p:sp>
        <p:nvSpPr>
          <p:cNvPr id="2" name="TextBox 1"/>
          <p:cNvSpPr txBox="1"/>
          <p:nvPr/>
        </p:nvSpPr>
        <p:spPr>
          <a:xfrm>
            <a:off x="1674812" y="2362200"/>
            <a:ext cx="8763000" cy="523220"/>
          </a:xfrm>
          <a:prstGeom prst="rect">
            <a:avLst/>
          </a:prstGeom>
          <a:noFill/>
        </p:spPr>
        <p:txBody>
          <a:bodyPr wrap="square" rtlCol="0">
            <a:spAutoFit/>
          </a:bodyPr>
          <a:lstStyle/>
          <a:p>
            <a:r>
              <a:rPr lang="en-US" sz="2800" dirty="0">
                <a:hlinkClick r:id="rId2"/>
              </a:rPr>
              <a:t>YOUTUBE VIDEO LINK:  Intro to </a:t>
            </a:r>
            <a:r>
              <a:rPr lang="en-US" sz="2800" dirty="0" err="1">
                <a:hlinkClick r:id="rId2"/>
              </a:rPr>
              <a:t>MonoDevelop</a:t>
            </a:r>
            <a:r>
              <a:rPr lang="en-US" sz="2800" dirty="0">
                <a:hlinkClick r:id="rId2"/>
              </a:rPr>
              <a:t> and Scripts</a:t>
            </a:r>
            <a:endParaRPr lang="en-CA" sz="2800" dirty="0"/>
          </a:p>
        </p:txBody>
      </p:sp>
    </p:spTree>
    <p:extLst>
      <p:ext uri="{BB962C8B-B14F-4D97-AF65-F5344CB8AC3E}">
        <p14:creationId xmlns:p14="http://schemas.microsoft.com/office/powerpoint/2010/main" val="3977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Tutorial #3:  User Interaction  </a:t>
            </a:r>
          </a:p>
        </p:txBody>
      </p:sp>
      <p:sp>
        <p:nvSpPr>
          <p:cNvPr id="5" name="TextBox 4"/>
          <p:cNvSpPr txBox="1"/>
          <p:nvPr/>
        </p:nvSpPr>
        <p:spPr>
          <a:xfrm>
            <a:off x="2284412" y="2514600"/>
            <a:ext cx="5943600" cy="523220"/>
          </a:xfrm>
          <a:prstGeom prst="rect">
            <a:avLst/>
          </a:prstGeom>
          <a:noFill/>
        </p:spPr>
        <p:txBody>
          <a:bodyPr wrap="square" rtlCol="0">
            <a:spAutoFit/>
          </a:bodyPr>
          <a:lstStyle/>
          <a:p>
            <a:r>
              <a:rPr lang="en-US" sz="2800" dirty="0">
                <a:hlinkClick r:id="rId2"/>
              </a:rPr>
              <a:t>YOUTUBE VIDEO LINK:  User Interaction</a:t>
            </a:r>
            <a:endParaRPr lang="en-CA" sz="2800" dirty="0"/>
          </a:p>
        </p:txBody>
      </p:sp>
    </p:spTree>
    <p:extLst>
      <p:ext uri="{BB962C8B-B14F-4D97-AF65-F5344CB8AC3E}">
        <p14:creationId xmlns:p14="http://schemas.microsoft.com/office/powerpoint/2010/main" val="2412324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89212" y="1066800"/>
            <a:ext cx="8458200" cy="523220"/>
          </a:xfrm>
          <a:prstGeom prst="rect">
            <a:avLst/>
          </a:prstGeom>
          <a:noFill/>
        </p:spPr>
        <p:txBody>
          <a:bodyPr wrap="square" rtlCol="0">
            <a:spAutoFit/>
          </a:bodyPr>
          <a:lstStyle/>
          <a:p>
            <a:r>
              <a:rPr lang="en-US" sz="2800" dirty="0"/>
              <a:t>TUTORIAL #4:  Methods </a:t>
            </a:r>
            <a:r>
              <a:rPr lang="en-US" sz="2800"/>
              <a:t>and Basic Logic</a:t>
            </a:r>
            <a:endParaRPr lang="en-CA" sz="2800" dirty="0"/>
          </a:p>
        </p:txBody>
      </p:sp>
      <p:sp>
        <p:nvSpPr>
          <p:cNvPr id="4" name="TextBox 3"/>
          <p:cNvSpPr txBox="1"/>
          <p:nvPr/>
        </p:nvSpPr>
        <p:spPr>
          <a:xfrm>
            <a:off x="2589212" y="2590800"/>
            <a:ext cx="8001000" cy="523220"/>
          </a:xfrm>
          <a:prstGeom prst="rect">
            <a:avLst/>
          </a:prstGeom>
          <a:noFill/>
        </p:spPr>
        <p:txBody>
          <a:bodyPr wrap="square" rtlCol="0">
            <a:spAutoFit/>
          </a:bodyPr>
          <a:lstStyle/>
          <a:p>
            <a:r>
              <a:rPr lang="en-US" sz="2800" dirty="0">
                <a:hlinkClick r:id="rId2"/>
              </a:rPr>
              <a:t>YOUTUBE VIDEO LINK:  Methods and Basic Logic</a:t>
            </a:r>
            <a:endParaRPr lang="en-CA" sz="2800" dirty="0"/>
          </a:p>
        </p:txBody>
      </p:sp>
    </p:spTree>
    <p:extLst>
      <p:ext uri="{BB962C8B-B14F-4D97-AF65-F5344CB8AC3E}">
        <p14:creationId xmlns:p14="http://schemas.microsoft.com/office/powerpoint/2010/main" val="140585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5812" y="762000"/>
            <a:ext cx="8686800" cy="3970318"/>
          </a:xfrm>
          <a:prstGeom prst="rect">
            <a:avLst/>
          </a:prstGeom>
          <a:noFill/>
        </p:spPr>
        <p:txBody>
          <a:bodyPr wrap="square" rtlCol="0">
            <a:spAutoFit/>
          </a:bodyPr>
          <a:lstStyle/>
          <a:p>
            <a:r>
              <a:rPr lang="en-US" sz="2800" dirty="0"/>
              <a:t>Wrapping in Up:</a:t>
            </a:r>
          </a:p>
          <a:p>
            <a:pPr marL="457200" indent="-457200">
              <a:buFontTx/>
              <a:buChar char="-"/>
            </a:pPr>
            <a:r>
              <a:rPr lang="en-US" sz="2800" dirty="0"/>
              <a:t>Look up how to find a random number in C#</a:t>
            </a:r>
          </a:p>
          <a:p>
            <a:pPr marL="457200" indent="-457200">
              <a:buFontTx/>
              <a:buChar char="-"/>
            </a:pPr>
            <a:r>
              <a:rPr lang="en-US" sz="2800" dirty="0"/>
              <a:t>Change your code to guess a random number between the min and max value.   </a:t>
            </a:r>
          </a:p>
          <a:p>
            <a:pPr marL="457200" indent="-457200">
              <a:buFontTx/>
              <a:buChar char="-"/>
            </a:pPr>
            <a:r>
              <a:rPr lang="en-US" sz="2800" dirty="0"/>
              <a:t>Text and make sure your program is working.</a:t>
            </a:r>
          </a:p>
          <a:p>
            <a:pPr marL="457200" indent="-457200">
              <a:buFontTx/>
              <a:buChar char="-"/>
            </a:pPr>
            <a:r>
              <a:rPr lang="en-US" sz="2800" dirty="0"/>
              <a:t>Hand in your entire project folder to the Assignment #2 hand in folder. Make sure to add your name to the folder name.</a:t>
            </a:r>
          </a:p>
          <a:p>
            <a:pPr marL="457200" indent="-457200">
              <a:buFontTx/>
              <a:buChar char="-"/>
            </a:pPr>
            <a:endParaRPr lang="en-CA" sz="2800" dirty="0"/>
          </a:p>
        </p:txBody>
      </p:sp>
    </p:spTree>
    <p:extLst>
      <p:ext uri="{BB962C8B-B14F-4D97-AF65-F5344CB8AC3E}">
        <p14:creationId xmlns:p14="http://schemas.microsoft.com/office/powerpoint/2010/main" val="241410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What is Procedural Programming? </a:t>
            </a:r>
          </a:p>
        </p:txBody>
      </p:sp>
      <p:sp>
        <p:nvSpPr>
          <p:cNvPr id="14" name="Content Placeholder 13"/>
          <p:cNvSpPr>
            <a:spLocks noGrp="1"/>
          </p:cNvSpPr>
          <p:nvPr>
            <p:ph idx="1"/>
          </p:nvPr>
        </p:nvSpPr>
        <p:spPr/>
        <p:txBody>
          <a:bodyPr/>
          <a:lstStyle/>
          <a:p>
            <a:pPr marL="0" indent="0">
              <a:buNone/>
            </a:pPr>
            <a:r>
              <a:rPr lang="en-CA" sz="2000" dirty="0"/>
              <a:t>“Procedural programming could also be called linear programming. One thing happens and then the next. Code is executed from the top of the file to the bottom.”(</a:t>
            </a:r>
            <a:r>
              <a:rPr lang="en-CA" sz="2000" b="1" dirty="0">
                <a:solidFill>
                  <a:srgbClr val="FFFF00"/>
                </a:solidFill>
                <a:hlinkClick r:id="rId2"/>
              </a:rPr>
              <a:t>Benjamin </a:t>
            </a:r>
            <a:r>
              <a:rPr lang="en-CA" sz="2000" b="1" dirty="0" err="1">
                <a:solidFill>
                  <a:srgbClr val="FFFF00"/>
                </a:solidFill>
                <a:hlinkClick r:id="rId2"/>
              </a:rPr>
              <a:t>Kuker</a:t>
            </a:r>
            <a:r>
              <a:rPr lang="en-CA" sz="2000" b="1" dirty="0"/>
              <a:t>). “</a:t>
            </a:r>
            <a:r>
              <a:rPr lang="en-CA" sz="2000" dirty="0"/>
              <a:t>Procedural programming is a term used to denote the way in which a computer programmer writes a program. This method of developing software, which also is called an application, revolves around keeping code as concise as possible. It also focuses on a very specific end result to be achieved”(</a:t>
            </a:r>
            <a:r>
              <a:rPr lang="en-CA" sz="2000" dirty="0">
                <a:hlinkClick r:id="rId3"/>
              </a:rPr>
              <a:t>Wise Geek</a:t>
            </a:r>
            <a:r>
              <a:rPr lang="en-CA" sz="2000" dirty="0"/>
              <a:t>).  You can think of procedural programming as a set of specific step by step instructions to achieve an end goal/product.  </a:t>
            </a:r>
            <a:endParaRPr lang="en-CA" sz="2000" b="1" dirty="0"/>
          </a:p>
          <a:p>
            <a:pPr marL="0" indent="0">
              <a:buNone/>
            </a:pPr>
            <a:endParaRPr lang="en-US" dirty="0"/>
          </a:p>
        </p:txBody>
      </p:sp>
      <p:graphicFrame>
        <p:nvGraphicFramePr>
          <p:cNvPr id="4" name="Content Placeholder 4" descr="Staggered Process" title="SmartArt"/>
          <p:cNvGraphicFramePr>
            <a:graphicFrameLocks/>
          </p:cNvGraphicFramePr>
          <p:nvPr>
            <p:extLst>
              <p:ext uri="{D42A27DB-BD31-4B8C-83A1-F6EECF244321}">
                <p14:modId xmlns:p14="http://schemas.microsoft.com/office/powerpoint/2010/main" val="203817291"/>
              </p:ext>
            </p:extLst>
          </p:nvPr>
        </p:nvGraphicFramePr>
        <p:xfrm>
          <a:off x="7313771" y="3581400"/>
          <a:ext cx="4265613" cy="2667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How are we going to learn about it?</a:t>
            </a:r>
          </a:p>
        </p:txBody>
      </p:sp>
      <p:sp>
        <p:nvSpPr>
          <p:cNvPr id="2" name="Content Placeholder 1"/>
          <p:cNvSpPr>
            <a:spLocks noGrp="1"/>
          </p:cNvSpPr>
          <p:nvPr>
            <p:ph idx="1"/>
          </p:nvPr>
        </p:nvSpPr>
        <p:spPr/>
        <p:txBody>
          <a:bodyPr>
            <a:normAutofit fontScale="92500" lnSpcReduction="10000"/>
          </a:bodyPr>
          <a:lstStyle/>
          <a:p>
            <a:pPr marL="0" indent="0">
              <a:buNone/>
            </a:pPr>
            <a:r>
              <a:rPr lang="en-US" dirty="0"/>
              <a:t>We will be using a game development environment to learn about procedural programming.  The environment we will be using is Unity.  Within Unity games there are game objects(think ball, main character, bad guy etc.).  Each object needs to perform specific procedures/tasks.  You will need to write the procedures for specific game objects.  In Unity you write the procedures in Scripts.  Unity used to use another piece of software called </a:t>
            </a:r>
            <a:r>
              <a:rPr lang="en-US" dirty="0" err="1"/>
              <a:t>MonoDevelop</a:t>
            </a:r>
            <a:r>
              <a:rPr lang="en-US" dirty="0"/>
              <a:t> as its text editor for scripts.  Most of the supporting videos were created with </a:t>
            </a:r>
            <a:r>
              <a:rPr lang="en-US" dirty="0" err="1"/>
              <a:t>Monodevelop</a:t>
            </a:r>
            <a:r>
              <a:rPr lang="en-US" dirty="0"/>
              <a:t> as the text editor.  Unity now uses Visual Studio as its editor but the files and the code should be the same.  We will build on your previous knowledge of  the programming language of C# from Structured Programming 2 to write scripts.  C# is not the only language that developers can use to write scripts, but it is the most popular language used by Unity developers. </a:t>
            </a:r>
            <a:endParaRPr lang="en-CA" dirty="0"/>
          </a:p>
        </p:txBody>
      </p:sp>
    </p:spTree>
    <p:extLst>
      <p:ext uri="{BB962C8B-B14F-4D97-AF65-F5344CB8AC3E}">
        <p14:creationId xmlns:p14="http://schemas.microsoft.com/office/powerpoint/2010/main" val="148481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600" dirty="0"/>
              <a:t>C# is considered an object oriented programming(OOP) language but it has its roots in the procedural language C.  Check out these videos to further your understanding of the differences between procedural and object oriented programming: </a:t>
            </a:r>
          </a:p>
          <a:p>
            <a:pPr marL="0" indent="0" algn="ctr">
              <a:buNone/>
            </a:pPr>
            <a:r>
              <a:rPr lang="en-US" sz="3600" dirty="0"/>
              <a:t>  </a:t>
            </a:r>
            <a:r>
              <a:rPr lang="en-US" sz="3600" dirty="0">
                <a:hlinkClick r:id="rId2"/>
              </a:rPr>
              <a:t>Video Link</a:t>
            </a:r>
            <a:endParaRPr lang="en-US" sz="3600" dirty="0"/>
          </a:p>
          <a:p>
            <a:pPr marL="0" indent="0" algn="ctr">
              <a:buNone/>
            </a:pPr>
            <a:r>
              <a:rPr lang="en-US" sz="3600" dirty="0">
                <a:hlinkClick r:id="rId3"/>
              </a:rPr>
              <a:t>Object Oriented vs Procedural 1</a:t>
            </a:r>
            <a:endParaRPr lang="en-US" sz="3600" dirty="0"/>
          </a:p>
          <a:p>
            <a:pPr marL="0" indent="0" algn="ctr">
              <a:buNone/>
            </a:pPr>
            <a:r>
              <a:rPr lang="en-US" sz="3600" dirty="0">
                <a:hlinkClick r:id="rId4"/>
              </a:rPr>
              <a:t>Object Oriented vs. Procedural 2</a:t>
            </a:r>
            <a:endParaRPr lang="en-US" sz="3600" dirty="0"/>
          </a:p>
          <a:p>
            <a:r>
              <a:rPr lang="en-US" sz="3600" dirty="0"/>
              <a:t>We will focus on the procedural elements of C# for this module. Before we get started with Unity, lets first do an assignment on the procedural elements of the C# language. </a:t>
            </a:r>
          </a:p>
          <a:p>
            <a:pPr marL="0" indent="0">
              <a:buNone/>
            </a:pPr>
            <a:endParaRPr lang="en-CA" dirty="0"/>
          </a:p>
        </p:txBody>
      </p:sp>
      <p:sp>
        <p:nvSpPr>
          <p:cNvPr id="4" name="Title 3"/>
          <p:cNvSpPr>
            <a:spLocks noGrp="1"/>
          </p:cNvSpPr>
          <p:nvPr>
            <p:ph type="title"/>
          </p:nvPr>
        </p:nvSpPr>
        <p:spPr/>
        <p:txBody>
          <a:bodyPr/>
          <a:lstStyle/>
          <a:p>
            <a:pPr algn="ctr"/>
            <a:r>
              <a:rPr lang="en-US" u="sng" dirty="0"/>
              <a:t>C# Intro</a:t>
            </a:r>
            <a:endParaRPr lang="en-CA" u="sng" dirty="0"/>
          </a:p>
        </p:txBody>
      </p:sp>
    </p:spTree>
    <p:extLst>
      <p:ext uri="{BB962C8B-B14F-4D97-AF65-F5344CB8AC3E}">
        <p14:creationId xmlns:p14="http://schemas.microsoft.com/office/powerpoint/2010/main" val="1745054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  Procedural Elements of C#(40%)</a:t>
            </a:r>
            <a:endParaRPr lang="en-CA"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Create a PowerPoint or Word Document with the following information:</a:t>
            </a:r>
          </a:p>
          <a:p>
            <a:r>
              <a:rPr lang="en-US" dirty="0"/>
              <a:t>-  List and describe the use of at least 5 variable types in C</a:t>
            </a:r>
            <a:r>
              <a:rPr lang="en-US" dirty="0" smtClean="0"/>
              <a:t># </a:t>
            </a:r>
            <a:endParaRPr lang="en-US" dirty="0"/>
          </a:p>
          <a:p>
            <a:r>
              <a:rPr lang="en-US" dirty="0"/>
              <a:t>-  What is an Array?  When would you use one</a:t>
            </a:r>
            <a:r>
              <a:rPr lang="en-US" dirty="0" smtClean="0"/>
              <a:t>? </a:t>
            </a:r>
            <a:endParaRPr lang="en-US" dirty="0"/>
          </a:p>
          <a:p>
            <a:r>
              <a:rPr lang="en-US" dirty="0"/>
              <a:t> - Describe how to quickly increment or decrement an integer</a:t>
            </a:r>
            <a:r>
              <a:rPr lang="en-US" dirty="0" smtClean="0"/>
              <a:t>.</a:t>
            </a:r>
            <a:endParaRPr lang="en-US" dirty="0"/>
          </a:p>
          <a:p>
            <a:r>
              <a:rPr lang="en-US" dirty="0"/>
              <a:t>-  Compare and Contrast the uses of “If” vs. “If...Else” vs. </a:t>
            </a:r>
            <a:r>
              <a:rPr lang="en-US" dirty="0">
                <a:hlinkClick r:id="rId2"/>
              </a:rPr>
              <a:t>If…Else If…Else</a:t>
            </a:r>
            <a:r>
              <a:rPr lang="en-US" dirty="0"/>
              <a:t>” vs. </a:t>
            </a:r>
            <a:r>
              <a:rPr lang="en-US" dirty="0" smtClean="0"/>
              <a:t>“</a:t>
            </a:r>
            <a:r>
              <a:rPr lang="en-US" dirty="0" smtClean="0">
                <a:hlinkClick r:id="rId3"/>
              </a:rPr>
              <a:t>Switch</a:t>
            </a:r>
            <a:r>
              <a:rPr lang="en-US" dirty="0" smtClean="0">
                <a:hlinkClick r:id="rId3"/>
              </a:rPr>
              <a:t>…Case</a:t>
            </a:r>
            <a:r>
              <a:rPr lang="en-US" dirty="0"/>
              <a:t>” statements</a:t>
            </a:r>
            <a:r>
              <a:rPr lang="en-US" dirty="0" smtClean="0"/>
              <a:t>. </a:t>
            </a:r>
            <a:endParaRPr lang="en-US" dirty="0"/>
          </a:p>
          <a:p>
            <a:r>
              <a:rPr lang="en-US" dirty="0"/>
              <a:t>- Research and Describe the difference between the components of a “For” and “While” loop</a:t>
            </a:r>
            <a:r>
              <a:rPr lang="en-US" dirty="0" smtClean="0"/>
              <a:t>. (</a:t>
            </a:r>
            <a:endParaRPr lang="en-US" dirty="0"/>
          </a:p>
          <a:p>
            <a:r>
              <a:rPr lang="en-US" dirty="0"/>
              <a:t>-  Describe the value of using Methods/Functions in C</a:t>
            </a:r>
            <a:r>
              <a:rPr lang="en-US" dirty="0" smtClean="0"/>
              <a:t>#. </a:t>
            </a:r>
            <a:endParaRPr lang="en-US" dirty="0"/>
          </a:p>
          <a:p>
            <a:r>
              <a:rPr lang="en-US" dirty="0"/>
              <a:t>-  Describe the use of “Try…Catch” blocks in C</a:t>
            </a:r>
            <a:r>
              <a:rPr lang="en-US" dirty="0" smtClean="0"/>
              <a:t>#. </a:t>
            </a:r>
            <a:endParaRPr lang="en-US" dirty="0"/>
          </a:p>
          <a:p>
            <a:r>
              <a:rPr lang="en-US" dirty="0"/>
              <a:t>- Describe what is meant by the term “Scope”.  Relate it to the keywords public and private</a:t>
            </a:r>
            <a:r>
              <a:rPr lang="en-US" dirty="0" smtClean="0"/>
              <a:t>. </a:t>
            </a:r>
          </a:p>
          <a:p>
            <a:endParaRPr lang="en-US" dirty="0"/>
          </a:p>
          <a:p>
            <a:pPr marL="0" indent="0">
              <a:buNone/>
            </a:pPr>
            <a:endParaRPr lang="en-CA" dirty="0"/>
          </a:p>
        </p:txBody>
      </p:sp>
    </p:spTree>
    <p:extLst>
      <p:ext uri="{BB962C8B-B14F-4D97-AF65-F5344CB8AC3E}">
        <p14:creationId xmlns:p14="http://schemas.microsoft.com/office/powerpoint/2010/main" val="1230745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Download Unity…</a:t>
            </a:r>
          </a:p>
        </p:txBody>
      </p:sp>
      <p:sp>
        <p:nvSpPr>
          <p:cNvPr id="3" name="Content Placeholder 2"/>
          <p:cNvSpPr>
            <a:spLocks noGrp="1"/>
          </p:cNvSpPr>
          <p:nvPr>
            <p:ph sz="half" idx="1"/>
          </p:nvPr>
        </p:nvSpPr>
        <p:spPr/>
        <p:txBody>
          <a:bodyPr/>
          <a:lstStyle/>
          <a:p>
            <a:pPr marL="0" indent="0">
              <a:buNone/>
            </a:pPr>
            <a:r>
              <a:rPr lang="en-US" dirty="0"/>
              <a:t>You can download Unity 3D here.  We only need the basic free version for this course:</a:t>
            </a:r>
          </a:p>
          <a:p>
            <a:pPr marL="0" indent="0">
              <a:buNone/>
            </a:pPr>
            <a:r>
              <a:rPr lang="en-US" dirty="0">
                <a:hlinkClick r:id="rId2"/>
              </a:rPr>
              <a:t>http://unity3d.com/5?gclid=CMTZ7-Gn9MICFfFaMgod0U0A2g</a:t>
            </a:r>
            <a:endParaRPr lang="en-US" dirty="0"/>
          </a:p>
          <a:p>
            <a:pPr marL="0" indent="0">
              <a:buNone/>
            </a:pPr>
            <a:endParaRPr lang="en-US" dirty="0"/>
          </a:p>
        </p:txBody>
      </p:sp>
      <p:pic>
        <p:nvPicPr>
          <p:cNvPr id="6" name="Content Placeholder 5">
            <a:hlinkClick r:id="rId2"/>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896758" y="3005719"/>
            <a:ext cx="2850957" cy="2328281"/>
          </a:xfrm>
        </p:spPr>
      </p:pic>
    </p:spTree>
    <p:extLst>
      <p:ext uri="{BB962C8B-B14F-4D97-AF65-F5344CB8AC3E}">
        <p14:creationId xmlns:p14="http://schemas.microsoft.com/office/powerpoint/2010/main" val="234191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dirty="0"/>
              <a:t>The remainder of your evaluation for this module will be based on the successful completion of a basic text based game in Unity.  This game will work on your scripting/programming skills and introduce you to the Unity programming environment.</a:t>
            </a:r>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90798" y="2438399"/>
            <a:ext cx="3218247" cy="3218247"/>
          </a:xfrm>
        </p:spPr>
      </p:pic>
    </p:spTree>
    <p:extLst>
      <p:ext uri="{BB962C8B-B14F-4D97-AF65-F5344CB8AC3E}">
        <p14:creationId xmlns:p14="http://schemas.microsoft.com/office/powerpoint/2010/main" val="41231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0012" y="2514600"/>
            <a:ext cx="9829800" cy="3810000"/>
          </a:xfrm>
        </p:spPr>
        <p:txBody>
          <a:bodyPr>
            <a:normAutofit/>
          </a:bodyPr>
          <a:lstStyle/>
          <a:p>
            <a:r>
              <a:rPr lang="en-US" dirty="0">
                <a:solidFill>
                  <a:schemeClr val="tx1"/>
                </a:solidFill>
              </a:rPr>
              <a:t>This assignment will require the completion 4 Tutorials.   Follow These Videos to Get started on the assignment.  Pause the Videos as required to get the needed Code.</a:t>
            </a:r>
          </a:p>
          <a:p>
            <a:endParaRPr lang="en-US" dirty="0">
              <a:solidFill>
                <a:srgbClr val="FFFF00"/>
              </a:solidFill>
            </a:endParaRPr>
          </a:p>
          <a:p>
            <a:endParaRPr lang="en-US" dirty="0">
              <a:solidFill>
                <a:srgbClr val="FFFF00"/>
              </a:solidFill>
            </a:endParaRPr>
          </a:p>
        </p:txBody>
      </p:sp>
      <p:sp>
        <p:nvSpPr>
          <p:cNvPr id="6" name="Title 1"/>
          <p:cNvSpPr>
            <a:spLocks noGrp="1"/>
          </p:cNvSpPr>
          <p:nvPr>
            <p:ph type="title"/>
          </p:nvPr>
        </p:nvSpPr>
        <p:spPr>
          <a:xfrm>
            <a:off x="1217612" y="457200"/>
            <a:ext cx="10515600" cy="1773736"/>
          </a:xfrm>
        </p:spPr>
        <p:txBody>
          <a:bodyPr/>
          <a:lstStyle/>
          <a:p>
            <a:r>
              <a:rPr lang="en-US" dirty="0"/>
              <a:t>Assignment #2:  </a:t>
            </a:r>
            <a:r>
              <a:rPr lang="en-US" sz="4800" dirty="0"/>
              <a:t>Number Guesser(60%)</a:t>
            </a:r>
          </a:p>
        </p:txBody>
      </p:sp>
    </p:spTree>
    <p:extLst>
      <p:ext uri="{BB962C8B-B14F-4D97-AF65-F5344CB8AC3E}">
        <p14:creationId xmlns:p14="http://schemas.microsoft.com/office/powerpoint/2010/main" val="426497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Tutorial # 1:  Intro to Unity </a:t>
            </a:r>
          </a:p>
        </p:txBody>
      </p:sp>
      <p:sp>
        <p:nvSpPr>
          <p:cNvPr id="8" name="Text Placeholder 7"/>
          <p:cNvSpPr>
            <a:spLocks noGrp="1"/>
          </p:cNvSpPr>
          <p:nvPr>
            <p:ph type="body" idx="1"/>
          </p:nvPr>
        </p:nvSpPr>
        <p:spPr>
          <a:xfrm>
            <a:off x="1218882" y="1701800"/>
            <a:ext cx="9066529" cy="965200"/>
          </a:xfrm>
        </p:spPr>
        <p:txBody>
          <a:bodyPr>
            <a:normAutofit/>
          </a:bodyPr>
          <a:lstStyle/>
          <a:p>
            <a:r>
              <a:rPr lang="en-US" sz="2000" dirty="0">
                <a:solidFill>
                  <a:srgbClr val="FFFF00"/>
                </a:solidFill>
                <a:hlinkClick r:id="rId2"/>
              </a:rPr>
              <a:t>YouTube Video Link:  Intro to Unity</a:t>
            </a:r>
            <a:endParaRPr lang="en-US" sz="2000" dirty="0">
              <a:solidFill>
                <a:srgbClr val="FFFF00"/>
              </a:solidFill>
            </a:endParaRPr>
          </a:p>
        </p:txBody>
      </p:sp>
    </p:spTree>
    <p:extLst>
      <p:ext uri="{BB962C8B-B14F-4D97-AF65-F5344CB8AC3E}">
        <p14:creationId xmlns:p14="http://schemas.microsoft.com/office/powerpoint/2010/main" val="267203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ch 16x9">
  <a:themeElements>
    <a:clrScheme name="Custom 1">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FFFF00"/>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96A092-635E-4371-B79F-B834A24115EA}">
  <ds:schemaRefs>
    <ds:schemaRef ds:uri="http://purl.org/dc/dcmitype/"/>
    <ds:schemaRef ds:uri="http://schemas.microsoft.com/office/infopath/2007/PartnerControls"/>
    <ds:schemaRef ds:uri="http://purl.org/dc/elements/1.1/"/>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D08C8C7-B162-4E63-A133-4D8D13E0301B}">
  <ds:schemaRefs>
    <ds:schemaRef ds:uri="http://schemas.microsoft.com/sharepoint/v3/contenttype/forms"/>
  </ds:schemaRefs>
</ds:datastoreItem>
</file>

<file path=customXml/itemProps3.xml><?xml version="1.0" encoding="utf-8"?>
<ds:datastoreItem xmlns:ds="http://schemas.openxmlformats.org/officeDocument/2006/customXml" ds:itemID="{2C03D6A1-C021-4E8C-84B2-DBF1155E3D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Organic</Template>
  <TotalTime>0</TotalTime>
  <Words>785</Words>
  <Application>Microsoft Office PowerPoint</Application>
  <PresentationFormat>Custom</PresentationFormat>
  <Paragraphs>47</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Tech 16x9</vt:lpstr>
      <vt:lpstr>PROCEDURAL PROGRAMMING 1</vt:lpstr>
      <vt:lpstr>What is Procedural Programming? </vt:lpstr>
      <vt:lpstr>How are we going to learn about it?</vt:lpstr>
      <vt:lpstr>C# Intro</vt:lpstr>
      <vt:lpstr>Assignment #1:  Procedural Elements of C#(40%)</vt:lpstr>
      <vt:lpstr>Download Unity…</vt:lpstr>
      <vt:lpstr>PowerPoint Presentation</vt:lpstr>
      <vt:lpstr>Assignment #2:  Number Guesser(60%)</vt:lpstr>
      <vt:lpstr>Tutorial # 1:  Intro to Unity </vt:lpstr>
      <vt:lpstr>Tutorial #2:  Intro to MonoDevelop and Scripts  </vt:lpstr>
      <vt:lpstr>Tutorial #3:  User Interaction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2015-01-02T02:24:13Z</dcterms:created>
  <dcterms:modified xsi:type="dcterms:W3CDTF">2018-01-15T15:47:42Z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TC027879909991</vt:lpwstr>
  </property>
  <property fmtid="{D5CDD505-2E9C-101B-9397-08002B2CF9AE}" pid="3" name="ContentTypeId">
    <vt:lpwstr>0x010100CDE7EACEF7E09640B24069C83530AC56</vt:lpwstr>
  </property>
</Properties>
</file>